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wdp" ContentType="image/vnd.ms-phot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0"/>
  </p:notesMasterIdLst>
  <p:sldIdLst>
    <p:sldId id="256" r:id="rId2"/>
    <p:sldId id="259"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6" r:id="rId28"/>
    <p:sldId id="285" r:id="rId29"/>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6" autoAdjust="0"/>
    <p:restoredTop sz="94660"/>
  </p:normalViewPr>
  <p:slideViewPr>
    <p:cSldViewPr snapToGrid="0">
      <p:cViewPr varScale="1">
        <p:scale>
          <a:sx n="89" d="100"/>
          <a:sy n="89" d="100"/>
        </p:scale>
        <p:origin x="-126"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2EDFA4-00C3-4485-9E92-26CBA89A51A7}" type="datetimeFigureOut">
              <a:rPr lang="x-none" smtClean="0"/>
              <a:pPr/>
              <a:t>11-Feb-19</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191F25-538B-44DD-B790-12D9081A5205}" type="slidenum">
              <a:rPr lang="x-none" smtClean="0"/>
              <a:pPr/>
              <a:t>‹#›</a:t>
            </a:fld>
            <a:endParaRPr lang="x-none"/>
          </a:p>
        </p:txBody>
      </p:sp>
    </p:spTree>
    <p:extLst>
      <p:ext uri="{BB962C8B-B14F-4D97-AF65-F5344CB8AC3E}">
        <p14:creationId xmlns:p14="http://schemas.microsoft.com/office/powerpoint/2010/main" xmlns="" val="84045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microsoft.com/office/2007/relationships/hdphoto" Target="../media/hdphoto2.wdp"/><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844840" y="3602038"/>
            <a:ext cx="9144000" cy="568909"/>
          </a:xfrm>
          <a:prstGeom prst="rect">
            <a:avLst/>
          </a:prstGeom>
        </p:spPr>
        <p:txBody>
          <a:bodyPr/>
          <a:lstStyle>
            <a:lvl1pPr marL="0" indent="0" algn="ctr">
              <a:buNone/>
              <a:defRPr sz="2400" b="1"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x-none" dirty="0"/>
              <a:t>Naslov/Naziv teme predavanja</a:t>
            </a:r>
          </a:p>
        </p:txBody>
      </p:sp>
      <p:pic>
        <p:nvPicPr>
          <p:cNvPr id="7" name="Picture 10" descr="Image result for teacher icon png"/>
          <p:cNvPicPr>
            <a:picLocks noChangeAspect="1" noChangeArrowheads="1"/>
          </p:cNvPicPr>
          <p:nvPr userDrawn="1"/>
        </p:nvPicPr>
        <p:blipFill>
          <a:blip r:embed="rId2" cstate="print">
            <a:duotone>
              <a:schemeClr val="accent3">
                <a:shade val="45000"/>
                <a:satMod val="135000"/>
              </a:schemeClr>
              <a:prstClr val="white"/>
            </a:duotone>
            <a:extLst>
              <a:ext uri="{BEBA8EAE-BF5A-486C-A8C5-ECC9F3942E4B}">
                <a14:imgProps xmlns:a14="http://schemas.microsoft.com/office/drawing/2010/main" xmlns="">
                  <a14:imgLayer r:embed="rId3">
                    <a14:imgEffect>
                      <a14:saturation sat="99000"/>
                    </a14:imgEffect>
                  </a14:imgLayer>
                </a14:imgProps>
              </a:ext>
              <a:ext uri="{28A0092B-C50C-407E-A947-70E740481C1C}">
                <a14:useLocalDpi xmlns:a14="http://schemas.microsoft.com/office/drawing/2010/main" xmlns="" val="0"/>
              </a:ext>
            </a:extLst>
          </a:blip>
          <a:srcRect/>
          <a:stretch>
            <a:fillRect/>
          </a:stretch>
        </p:blipFill>
        <p:spPr bwMode="auto">
          <a:xfrm>
            <a:off x="3040732" y="4147471"/>
            <a:ext cx="781968" cy="761296"/>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4" descr="Image result for clock timer png"/>
          <p:cNvPicPr>
            <a:picLocks noChangeAspect="1" noChangeArrowheads="1"/>
          </p:cNvPicPr>
          <p:nvPr userDrawn="1"/>
        </p:nvPicPr>
        <p:blipFill>
          <a:blip r:embed="rId4" cstate="print">
            <a:duotone>
              <a:schemeClr val="accent3">
                <a:shade val="45000"/>
                <a:satMod val="135000"/>
              </a:schemeClr>
              <a:prstClr val="white"/>
            </a:duotone>
            <a:extLst>
              <a:ext uri="{BEBA8EAE-BF5A-486C-A8C5-ECC9F3942E4B}">
                <a14:imgProps xmlns:a14="http://schemas.microsoft.com/office/drawing/2010/main" xmlns="">
                  <a14:imgLayer r:embed="rId5">
                    <a14:imgEffect>
                      <a14:brightnessContrast bright="-14000"/>
                    </a14:imgEffect>
                  </a14:imgLayer>
                </a14:imgProps>
              </a:ext>
              <a:ext uri="{28A0092B-C50C-407E-A947-70E740481C1C}">
                <a14:useLocalDpi xmlns:a14="http://schemas.microsoft.com/office/drawing/2010/main" xmlns="" val="0"/>
              </a:ext>
            </a:extLst>
          </a:blip>
          <a:srcRect/>
          <a:stretch>
            <a:fillRect/>
          </a:stretch>
        </p:blipFill>
        <p:spPr bwMode="auto">
          <a:xfrm>
            <a:off x="7816772" y="4228910"/>
            <a:ext cx="438171" cy="4381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64108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555625"/>
            <a:ext cx="10515600" cy="1325563"/>
          </a:xfrm>
          <a:prstGeom prst="rect">
            <a:avLst/>
          </a:prstGeom>
        </p:spPr>
        <p:txBody>
          <a:bodyPr/>
          <a:lstStyle>
            <a:lvl1pPr>
              <a:defRPr b="1">
                <a:solidFill>
                  <a:schemeClr val="tx1"/>
                </a:solidFill>
              </a:defRPr>
            </a:lvl1pPr>
          </a:lstStyle>
          <a:p>
            <a:r>
              <a:rPr lang="en-US" dirty="0"/>
              <a:t>Click to edit Master title style</a:t>
            </a:r>
            <a:endParaRPr lang="x-none" dirty="0"/>
          </a:p>
        </p:txBody>
      </p:sp>
      <p:sp>
        <p:nvSpPr>
          <p:cNvPr id="4" name="Text Placeholder 3"/>
          <p:cNvSpPr>
            <a:spLocks noGrp="1"/>
          </p:cNvSpPr>
          <p:nvPr>
            <p:ph type="body" sz="quarter" idx="10"/>
          </p:nvPr>
        </p:nvSpPr>
        <p:spPr>
          <a:xfrm>
            <a:off x="876300" y="2076450"/>
            <a:ext cx="10515600" cy="4000500"/>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x-none" dirty="0"/>
          </a:p>
        </p:txBody>
      </p:sp>
    </p:spTree>
    <p:extLst>
      <p:ext uri="{BB962C8B-B14F-4D97-AF65-F5344CB8AC3E}">
        <p14:creationId xmlns:p14="http://schemas.microsoft.com/office/powerpoint/2010/main" xmlns="" val="414531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b="1">
                <a:solidFill>
                  <a:schemeClr val="tx1"/>
                </a:solidFill>
              </a:defRPr>
            </a:lvl1pPr>
          </a:lstStyle>
          <a:p>
            <a:r>
              <a:rPr lang="en-US" dirty="0"/>
              <a:t>Click to edit Master title style</a:t>
            </a:r>
            <a:endParaRPr lang="x-none" dirty="0"/>
          </a:p>
        </p:txBody>
      </p:sp>
      <p:sp>
        <p:nvSpPr>
          <p:cNvPr id="6" name="Text Placeholder 5"/>
          <p:cNvSpPr>
            <a:spLocks noGrp="1"/>
          </p:cNvSpPr>
          <p:nvPr>
            <p:ph type="body" sz="quarter" idx="10"/>
          </p:nvPr>
        </p:nvSpPr>
        <p:spPr>
          <a:xfrm>
            <a:off x="838200" y="2038350"/>
            <a:ext cx="4933950" cy="4038600"/>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x-none" dirty="0"/>
          </a:p>
        </p:txBody>
      </p:sp>
      <p:sp>
        <p:nvSpPr>
          <p:cNvPr id="7" name="Text Placeholder 5"/>
          <p:cNvSpPr>
            <a:spLocks noGrp="1"/>
          </p:cNvSpPr>
          <p:nvPr>
            <p:ph type="body" sz="quarter" idx="11"/>
          </p:nvPr>
        </p:nvSpPr>
        <p:spPr>
          <a:xfrm>
            <a:off x="6438900" y="2038350"/>
            <a:ext cx="4933950" cy="4038600"/>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x-none" dirty="0"/>
          </a:p>
        </p:txBody>
      </p:sp>
    </p:spTree>
    <p:extLst>
      <p:ext uri="{BB962C8B-B14F-4D97-AF65-F5344CB8AC3E}">
        <p14:creationId xmlns:p14="http://schemas.microsoft.com/office/powerpoint/2010/main" xmlns="" val="28338446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6511" y="5814025"/>
            <a:ext cx="12192000" cy="1110157"/>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10" name="Picture 9"/>
          <p:cNvPicPr>
            <a:picLocks noChangeAspect="1"/>
          </p:cNvPicPr>
          <p:nvPr userDrawn="1"/>
        </p:nvPicPr>
        <p:blipFill>
          <a:blip r:embed="rId5" cstate="print">
            <a:biLevel thresh="25000"/>
          </a:blip>
          <a:stretch>
            <a:fillRect/>
          </a:stretch>
        </p:blipFill>
        <p:spPr>
          <a:xfrm>
            <a:off x="10371221" y="5547972"/>
            <a:ext cx="1612748" cy="1674345"/>
          </a:xfrm>
          <a:prstGeom prst="rect">
            <a:avLst/>
          </a:prstGeom>
        </p:spPr>
      </p:pic>
      <p:sp>
        <p:nvSpPr>
          <p:cNvPr id="14" name="Oval 13"/>
          <p:cNvSpPr/>
          <p:nvPr userDrawn="1"/>
        </p:nvSpPr>
        <p:spPr>
          <a:xfrm rot="10162212" flipH="1">
            <a:off x="-105519" y="2761999"/>
            <a:ext cx="12175565" cy="3852142"/>
          </a:xfrm>
          <a:prstGeom prst="ellipse">
            <a:avLst/>
          </a:prstGeom>
          <a:solidFill>
            <a:schemeClr val="bg1"/>
          </a:solidFill>
          <a:ln w="47625">
            <a:noFill/>
          </a:ln>
          <a:effectLst>
            <a:outerShdw blurRad="101600" dist="38100" sx="76000" sy="76000" algn="l" rotWithShape="0">
              <a:prstClr val="black">
                <a:alpha val="7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9" name="Oval 18"/>
          <p:cNvSpPr/>
          <p:nvPr userDrawn="1"/>
        </p:nvSpPr>
        <p:spPr>
          <a:xfrm rot="10036807" flipH="1">
            <a:off x="-116637" y="3661707"/>
            <a:ext cx="9775349" cy="2259590"/>
          </a:xfrm>
          <a:prstGeom prst="ellipse">
            <a:avLst/>
          </a:prstGeom>
          <a:solidFill>
            <a:schemeClr val="bg1"/>
          </a:solidFill>
          <a:ln w="47625">
            <a:noFill/>
          </a:ln>
          <a:effectLst>
            <a:outerShdw blurRad="101600" dist="38100" sx="76000" sy="76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2" name="Picture 1"/>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10248900" y="222175"/>
            <a:ext cx="1735069" cy="788333"/>
          </a:xfrm>
          <a:prstGeom prst="rect">
            <a:avLst/>
          </a:prstGeom>
        </p:spPr>
      </p:pic>
    </p:spTree>
    <p:extLst>
      <p:ext uri="{BB962C8B-B14F-4D97-AF65-F5344CB8AC3E}">
        <p14:creationId xmlns:p14="http://schemas.microsoft.com/office/powerpoint/2010/main" xmlns="" val="2833170423"/>
      </p:ext>
    </p:extLst>
  </p:cSld>
  <p:clrMap bg1="lt1" tx1="dk1" bg2="lt2" tx2="dk2" accent1="accent1" accent2="accent2" accent3="accent3" accent4="accent4" accent5="accent5" accent6="accent6" hlink="hlink" folHlink="folHlink"/>
  <p:sldLayoutIdLst>
    <p:sldLayoutId id="2147483691" r:id="rId1"/>
    <p:sldLayoutId id="2147483694" r:id="rId2"/>
    <p:sldLayoutId id="214748369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gradjevinskedozvole.r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gradjevinskedozvole.rs/pitanja-i-odgovori.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44840" y="2353456"/>
            <a:ext cx="9144000" cy="1185899"/>
          </a:xfrm>
        </p:spPr>
        <p:txBody>
          <a:bodyPr/>
          <a:lstStyle/>
          <a:p>
            <a:r>
              <a:rPr lang="pl-PL" sz="3200" dirty="0" err="1"/>
              <a:t>Opšte</a:t>
            </a:r>
            <a:r>
              <a:rPr lang="pl-PL" sz="3200" dirty="0"/>
              <a:t> </a:t>
            </a:r>
            <a:r>
              <a:rPr lang="pl-PL" sz="3200" dirty="0" err="1"/>
              <a:t>odredbe</a:t>
            </a:r>
            <a:r>
              <a:rPr lang="pl-PL" sz="3200" dirty="0"/>
              <a:t> </a:t>
            </a:r>
            <a:r>
              <a:rPr lang="pl-PL" sz="3200" dirty="0" err="1"/>
              <a:t>kojima</a:t>
            </a:r>
            <a:r>
              <a:rPr lang="pl-PL" sz="3200" dirty="0"/>
              <a:t> </a:t>
            </a:r>
            <a:r>
              <a:rPr lang="pl-PL" sz="3200" dirty="0" err="1"/>
              <a:t>se</a:t>
            </a:r>
            <a:r>
              <a:rPr lang="pl-PL" sz="3200" dirty="0"/>
              <a:t> </a:t>
            </a:r>
            <a:r>
              <a:rPr lang="pl-PL" sz="3200" dirty="0" err="1"/>
              <a:t>uređuje</a:t>
            </a:r>
            <a:r>
              <a:rPr lang="pl-PL" sz="3200" dirty="0"/>
              <a:t> </a:t>
            </a:r>
            <a:r>
              <a:rPr lang="pl-PL" sz="3200" dirty="0" err="1"/>
              <a:t>sistem</a:t>
            </a:r>
            <a:r>
              <a:rPr lang="pl-PL" sz="3200" dirty="0"/>
              <a:t> </a:t>
            </a:r>
            <a:r>
              <a:rPr lang="pl-PL" sz="3200" dirty="0" err="1"/>
              <a:t>prostornog</a:t>
            </a:r>
            <a:r>
              <a:rPr lang="pl-PL" sz="3200" dirty="0"/>
              <a:t> </a:t>
            </a:r>
            <a:r>
              <a:rPr lang="pl-PL" sz="3200" dirty="0" err="1"/>
              <a:t>planiranja</a:t>
            </a:r>
            <a:r>
              <a:rPr lang="pl-PL" sz="3200" dirty="0"/>
              <a:t> i </a:t>
            </a:r>
            <a:r>
              <a:rPr lang="pl-PL" sz="3200" dirty="0" err="1"/>
              <a:t>građenja</a:t>
            </a:r>
            <a:r>
              <a:rPr lang="pl-PL" sz="3200" dirty="0"/>
              <a:t> u </a:t>
            </a:r>
            <a:r>
              <a:rPr lang="pl-PL" sz="3200" dirty="0" err="1"/>
              <a:t>Srbiji</a:t>
            </a:r>
            <a:r>
              <a:rPr lang="pl-PL" sz="3200" dirty="0"/>
              <a:t>, </a:t>
            </a:r>
            <a:r>
              <a:rPr lang="hr-HR" sz="3200" dirty="0"/>
              <a:t>p</a:t>
            </a:r>
            <a:r>
              <a:rPr lang="x-none" sz="3200" dirty="0"/>
              <a:t>ravo građenja i građevinske dozvole</a:t>
            </a:r>
          </a:p>
          <a:p>
            <a:endParaRPr lang="x-none" sz="3200" dirty="0"/>
          </a:p>
        </p:txBody>
      </p:sp>
      <p:sp>
        <p:nvSpPr>
          <p:cNvPr id="4" name="TextBox 3"/>
          <p:cNvSpPr txBox="1"/>
          <p:nvPr/>
        </p:nvSpPr>
        <p:spPr>
          <a:xfrm>
            <a:off x="3790615" y="4293078"/>
            <a:ext cx="2044927" cy="646331"/>
          </a:xfrm>
          <a:prstGeom prst="rect">
            <a:avLst/>
          </a:prstGeom>
          <a:noFill/>
        </p:spPr>
        <p:txBody>
          <a:bodyPr wrap="square" rtlCol="0">
            <a:spAutoFit/>
          </a:bodyPr>
          <a:lstStyle/>
          <a:p>
            <a:r>
              <a:rPr lang="en-US" dirty="0">
                <a:latin typeface="Century Gothic" panose="020B0502020202020204" pitchFamily="34" charset="0"/>
              </a:rPr>
              <a:t>adv. Borislav </a:t>
            </a:r>
            <a:r>
              <a:rPr lang="en-US" dirty="0" err="1">
                <a:latin typeface="Century Gothic" panose="020B0502020202020204" pitchFamily="34" charset="0"/>
              </a:rPr>
              <a:t>Vićentić</a:t>
            </a:r>
            <a:endParaRPr lang="x-none" dirty="0">
              <a:latin typeface="Century Gothic" panose="020B0502020202020204" pitchFamily="34" charset="0"/>
            </a:endParaRPr>
          </a:p>
        </p:txBody>
      </p:sp>
      <p:sp>
        <p:nvSpPr>
          <p:cNvPr id="5" name="Date Placeholder 3"/>
          <p:cNvSpPr txBox="1">
            <a:spLocks/>
          </p:cNvSpPr>
          <p:nvPr/>
        </p:nvSpPr>
        <p:spPr>
          <a:xfrm>
            <a:off x="5689600" y="4313821"/>
            <a:ext cx="1600200" cy="594946"/>
          </a:xfrm>
          <a:prstGeom prst="rect">
            <a:avLst/>
          </a:prstGeom>
        </p:spPr>
        <p:txBody>
          <a:bodyPr/>
          <a:lstStyle>
            <a:defPPr>
              <a:defRPr lang="x-none"/>
            </a:defPPr>
            <a:lvl1pPr marL="0" algn="l" defTabSz="914400" rtl="0" eaLnBrk="1" latinLnBrk="0" hangingPunct="1">
              <a:defRPr sz="900" kern="1200">
                <a:solidFill>
                  <a:schemeClr val="tx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r-HR" sz="1800" dirty="0" smtClean="0"/>
              <a:t>10.02</a:t>
            </a:r>
            <a:r>
              <a:rPr lang="x-none" sz="1800" kern="1200" smtClean="0">
                <a:solidFill>
                  <a:schemeClr val="tx1"/>
                </a:solidFill>
                <a:latin typeface="Century Gothic" panose="020B0502020202020204" pitchFamily="34" charset="0"/>
                <a:ea typeface="+mn-ea"/>
                <a:cs typeface="+mn-cs"/>
              </a:rPr>
              <a:t>.201</a:t>
            </a:r>
            <a:r>
              <a:rPr lang="sr-Latn-CS" sz="1800" kern="1200" dirty="0" smtClean="0">
                <a:solidFill>
                  <a:schemeClr val="tx1"/>
                </a:solidFill>
                <a:latin typeface="Century Gothic" panose="020B0502020202020204" pitchFamily="34" charset="0"/>
                <a:ea typeface="+mn-ea"/>
                <a:cs typeface="+mn-cs"/>
              </a:rPr>
              <a:t>9</a:t>
            </a:r>
            <a:r>
              <a:rPr lang="x-none" sz="1800" kern="1200" smtClean="0">
                <a:solidFill>
                  <a:schemeClr val="tx1"/>
                </a:solidFill>
                <a:latin typeface="Century Gothic" panose="020B0502020202020204" pitchFamily="34" charset="0"/>
                <a:ea typeface="+mn-ea"/>
                <a:cs typeface="+mn-cs"/>
              </a:rPr>
              <a:t>.</a:t>
            </a:r>
            <a:endParaRPr lang="x-none" sz="1800" kern="1200" dirty="0">
              <a:solidFill>
                <a:schemeClr val="tx1"/>
              </a:solidFill>
              <a:latin typeface="Century Gothic" panose="020B0502020202020204" pitchFamily="34" charset="0"/>
              <a:ea typeface="+mn-ea"/>
              <a:cs typeface="+mn-cs"/>
            </a:endParaRPr>
          </a:p>
          <a:p>
            <a:r>
              <a:rPr lang="x-none" sz="1800" kern="1200" dirty="0">
                <a:solidFill>
                  <a:schemeClr val="tx1"/>
                </a:solidFill>
                <a:latin typeface="Century Gothic" panose="020B0502020202020204" pitchFamily="34" charset="0"/>
                <a:ea typeface="+mn-ea"/>
                <a:cs typeface="+mn-cs"/>
              </a:rPr>
              <a:t>Beograd</a:t>
            </a:r>
          </a:p>
        </p:txBody>
      </p:sp>
      <p:sp>
        <p:nvSpPr>
          <p:cNvPr id="6" name="Date Placeholder 3"/>
          <p:cNvSpPr txBox="1">
            <a:spLocks/>
          </p:cNvSpPr>
          <p:nvPr/>
        </p:nvSpPr>
        <p:spPr>
          <a:xfrm>
            <a:off x="8324658" y="4293078"/>
            <a:ext cx="1418390" cy="397379"/>
          </a:xfrm>
          <a:prstGeom prst="rect">
            <a:avLst/>
          </a:prstGeom>
        </p:spPr>
        <p:txBody>
          <a:bodyPr/>
          <a:lstStyle>
            <a:defPPr>
              <a:defRPr lang="x-none"/>
            </a:defPPr>
            <a:lvl1pPr marL="0" algn="l" defTabSz="914400" rtl="0" eaLnBrk="1" latinLnBrk="0" hangingPunct="1">
              <a:defRPr sz="900" kern="1200">
                <a:solidFill>
                  <a:schemeClr val="tx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r-HR" sz="1800" dirty="0"/>
              <a:t>2 </a:t>
            </a:r>
            <a:r>
              <a:rPr lang="x-none" sz="1800" kern="1200" dirty="0">
                <a:solidFill>
                  <a:schemeClr val="tx1"/>
                </a:solidFill>
                <a:latin typeface="Century Gothic" panose="020B0502020202020204" pitchFamily="34" charset="0"/>
                <a:ea typeface="+mn-ea"/>
                <a:cs typeface="+mn-cs"/>
              </a:rPr>
              <a:t>čas</a:t>
            </a:r>
            <a:r>
              <a:rPr lang="hr-HR" sz="1800" kern="1200" dirty="0">
                <a:solidFill>
                  <a:schemeClr val="tx1"/>
                </a:solidFill>
                <a:latin typeface="Century Gothic" panose="020B0502020202020204" pitchFamily="34" charset="0"/>
                <a:ea typeface="+mn-ea"/>
                <a:cs typeface="+mn-cs"/>
              </a:rPr>
              <a:t>a</a:t>
            </a:r>
            <a:endParaRPr lang="x-none" sz="1800" kern="1200" dirty="0">
              <a:solidFill>
                <a:schemeClr val="tx1"/>
              </a:solidFill>
              <a:latin typeface="Century Gothic" panose="020B0502020202020204" pitchFamily="34" charset="0"/>
              <a:ea typeface="+mn-ea"/>
              <a:cs typeface="+mn-cs"/>
            </a:endParaRPr>
          </a:p>
        </p:txBody>
      </p:sp>
      <p:sp>
        <p:nvSpPr>
          <p:cNvPr id="7" name="Title 1"/>
          <p:cNvSpPr txBox="1">
            <a:spLocks/>
          </p:cNvSpPr>
          <p:nvPr/>
        </p:nvSpPr>
        <p:spPr>
          <a:xfrm>
            <a:off x="1844840" y="1171977"/>
            <a:ext cx="9144000" cy="1024004"/>
          </a:xfrm>
          <a:prstGeom prst="rect">
            <a:avLst/>
          </a:prstGeom>
        </p:spPr>
        <p:txBody>
          <a:bodyPr anchor="b"/>
          <a:lstStyle>
            <a:lvl1pPr algn="ctr" defTabSz="914400" rtl="0" eaLnBrk="1" latinLnBrk="0" hangingPunct="1">
              <a:lnSpc>
                <a:spcPct val="90000"/>
              </a:lnSpc>
              <a:spcBef>
                <a:spcPct val="0"/>
              </a:spcBef>
              <a:buNone/>
              <a:defRPr sz="3200" kern="1200" baseline="0">
                <a:solidFill>
                  <a:schemeClr val="tx1"/>
                </a:solidFill>
                <a:latin typeface="Century Gothic" panose="020B0502020202020204" pitchFamily="34" charset="0"/>
                <a:ea typeface="+mj-ea"/>
                <a:cs typeface="+mj-cs"/>
              </a:defRPr>
            </a:lvl1pPr>
          </a:lstStyle>
          <a:p>
            <a:r>
              <a:rPr lang="x-none" sz="2800" dirty="0"/>
              <a:t>STRUČNA OBUKA ZA PROCENITELJE VREDNOSTI NEPOKRETNOSTI</a:t>
            </a:r>
            <a:r>
              <a:rPr lang="x-none" sz="2800"/>
              <a:t/>
            </a:r>
            <a:br>
              <a:rPr lang="x-none" sz="2800"/>
            </a:br>
            <a:r>
              <a:rPr lang="sr-Latn-CS" sz="2800" dirty="0" smtClean="0"/>
              <a:t>09</a:t>
            </a:r>
            <a:r>
              <a:rPr lang="x-none" sz="2800" smtClean="0"/>
              <a:t>. </a:t>
            </a:r>
            <a:r>
              <a:rPr lang="sr-Latn-CS" sz="2800" dirty="0" smtClean="0"/>
              <a:t>februar</a:t>
            </a:r>
            <a:r>
              <a:rPr lang="x-none" sz="2800" smtClean="0"/>
              <a:t> 201</a:t>
            </a:r>
            <a:r>
              <a:rPr lang="sr-Latn-CS" sz="2800" dirty="0" smtClean="0"/>
              <a:t>9</a:t>
            </a:r>
            <a:r>
              <a:rPr lang="x-none" sz="2800" smtClean="0"/>
              <a:t> </a:t>
            </a:r>
            <a:r>
              <a:rPr lang="x-none" sz="2800"/>
              <a:t>– </a:t>
            </a:r>
            <a:r>
              <a:rPr lang="sr-Latn-CS" sz="2800" dirty="0" smtClean="0"/>
              <a:t>30</a:t>
            </a:r>
            <a:r>
              <a:rPr lang="x-none" sz="2800" smtClean="0"/>
              <a:t>. </a:t>
            </a:r>
            <a:r>
              <a:rPr lang="sr-Latn-CS" sz="2800" dirty="0" smtClean="0"/>
              <a:t>mart</a:t>
            </a:r>
            <a:r>
              <a:rPr lang="x-none" sz="2800" smtClean="0"/>
              <a:t> 201</a:t>
            </a:r>
            <a:r>
              <a:rPr lang="sr-Latn-CS" sz="2800" dirty="0" smtClean="0"/>
              <a:t>9</a:t>
            </a:r>
            <a:r>
              <a:rPr lang="x-none" sz="2800" smtClean="0"/>
              <a:t>.</a:t>
            </a:r>
            <a:endParaRPr lang="x-none" sz="2800" dirty="0"/>
          </a:p>
        </p:txBody>
      </p:sp>
    </p:spTree>
    <p:extLst>
      <p:ext uri="{BB962C8B-B14F-4D97-AF65-F5344CB8AC3E}">
        <p14:creationId xmlns:p14="http://schemas.microsoft.com/office/powerpoint/2010/main" xmlns="" val="1093341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Informacija</a:t>
            </a:r>
            <a:r>
              <a:rPr lang="en-US" dirty="0"/>
              <a:t> o </a:t>
            </a:r>
            <a:r>
              <a:rPr lang="en-US" dirty="0" err="1"/>
              <a:t>lokaciji</a:t>
            </a:r>
            <a:endParaRPr lang="en-US" dirty="0"/>
          </a:p>
        </p:txBody>
      </p:sp>
      <p:sp>
        <p:nvSpPr>
          <p:cNvPr id="3" name="Text Placeholder 2"/>
          <p:cNvSpPr>
            <a:spLocks noGrp="1"/>
          </p:cNvSpPr>
          <p:nvPr>
            <p:ph type="body" sz="quarter" idx="10"/>
          </p:nvPr>
        </p:nvSpPr>
        <p:spPr/>
        <p:txBody>
          <a:bodyPr/>
          <a:lstStyle/>
          <a:p>
            <a:r>
              <a:rPr lang="x-none" sz="3500" b="1" dirty="0"/>
              <a:t>Informacija o lokaciji sadrži podatke o mogućnostima i ograničenjima gradnje na katastarskoj parceli, odnosno na više katastarskih parcela, na osnovu planskog dokumenta. Informaciju o lokaciji izdaje organ nadležan za izdavanje lokacijskih uslova, na osnovu zahteva i takse.</a:t>
            </a:r>
            <a:endParaRPr lang="hr-HR" sz="3500" b="1" dirty="0"/>
          </a:p>
          <a:p>
            <a:r>
              <a:rPr lang="hr-HR" sz="3500" b="1" dirty="0"/>
              <a:t>Dakle, investitor ne otkriva rešenja budućeg projekta u ovoj fazi.</a:t>
            </a:r>
            <a:endParaRPr lang="en-US" sz="3500" b="1" dirty="0"/>
          </a:p>
        </p:txBody>
      </p:sp>
    </p:spTree>
    <p:extLst>
      <p:ext uri="{BB962C8B-B14F-4D97-AF65-F5344CB8AC3E}">
        <p14:creationId xmlns:p14="http://schemas.microsoft.com/office/powerpoint/2010/main" xmlns="" val="1799910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Lokacijski</a:t>
            </a:r>
            <a:r>
              <a:rPr lang="en-US" dirty="0"/>
              <a:t> </a:t>
            </a:r>
            <a:r>
              <a:rPr lang="en-US" dirty="0" err="1"/>
              <a:t>uslovi</a:t>
            </a:r>
            <a:endParaRPr lang="en-US" dirty="0"/>
          </a:p>
        </p:txBody>
      </p:sp>
      <p:sp>
        <p:nvSpPr>
          <p:cNvPr id="3" name="Text Placeholder 2"/>
          <p:cNvSpPr>
            <a:spLocks noGrp="1"/>
          </p:cNvSpPr>
          <p:nvPr>
            <p:ph type="body" sz="quarter" idx="10"/>
          </p:nvPr>
        </p:nvSpPr>
        <p:spPr/>
        <p:txBody>
          <a:bodyPr/>
          <a:lstStyle/>
          <a:p>
            <a:r>
              <a:rPr lang="hr-HR" sz="2600" b="1" dirty="0"/>
              <a:t>...s</a:t>
            </a:r>
            <a:r>
              <a:rPr lang="x-none" sz="2600" b="1" dirty="0"/>
              <a:t>u javna isprava koja sadrži sve urbanističke, tehničke i druge uslove potrebne za izradu idejnog, odnosno projekta za građevinsku dozvolu, dakle podatke o mogućnostima i ograničenjima gradnje </a:t>
            </a:r>
            <a:r>
              <a:rPr lang="x-none" sz="2600" b="1" u="sng" dirty="0"/>
              <a:t>na katastarskoj parceli koja ispunjava uslove za građevinsku parcelu</a:t>
            </a:r>
            <a:r>
              <a:rPr lang="x-none" sz="2600" b="1" dirty="0"/>
              <a:t>. Uz zahtev za izdavanje lokacijskih uslova podnosi se idejno rešenje budućeg objekta.</a:t>
            </a:r>
            <a:endParaRPr lang="en-US" sz="2600" b="1" dirty="0"/>
          </a:p>
          <a:p>
            <a:r>
              <a:rPr lang="x-none" sz="2600" b="1" dirty="0"/>
              <a:t>Lokacijskim uslovima može se predvideti i fazna, odnosno etapna izgradnja.</a:t>
            </a:r>
            <a:endParaRPr lang="en-US" sz="2600" b="1" dirty="0"/>
          </a:p>
          <a:p>
            <a:r>
              <a:rPr lang="x-none" sz="2600" b="1" dirty="0"/>
              <a:t>Ako planski dokument, odnosno separat, ne sadrži uslove za izgradnju objekata, odnosno sve uslove za priključenje na infrastrukturu, nadležni organ te uslove pribavlja po službenoj dužnosti, o trošku podnosioca zahteva uz naknadu stvarnih troškova izdavanja.</a:t>
            </a:r>
            <a:endParaRPr lang="en-US" sz="2600" b="1" dirty="0"/>
          </a:p>
        </p:txBody>
      </p:sp>
    </p:spTree>
    <p:extLst>
      <p:ext uri="{BB962C8B-B14F-4D97-AF65-F5344CB8AC3E}">
        <p14:creationId xmlns:p14="http://schemas.microsoft.com/office/powerpoint/2010/main" xmlns="" val="1374327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«Član 57»</a:t>
            </a:r>
            <a:endParaRPr lang="en-US" dirty="0"/>
          </a:p>
        </p:txBody>
      </p:sp>
      <p:sp>
        <p:nvSpPr>
          <p:cNvPr id="3" name="Text Placeholder 2"/>
          <p:cNvSpPr>
            <a:spLocks noGrp="1"/>
          </p:cNvSpPr>
          <p:nvPr>
            <p:ph type="body" sz="quarter" idx="10"/>
          </p:nvPr>
        </p:nvSpPr>
        <p:spPr/>
        <p:txBody>
          <a:bodyPr/>
          <a:lstStyle/>
          <a:p>
            <a:r>
              <a:rPr lang="x-none" sz="3200" b="1" dirty="0"/>
              <a:t>Lokacijski uslovi se izdaju na osnovu</a:t>
            </a:r>
            <a:r>
              <a:rPr lang="hr-HR" sz="3200" b="1" dirty="0"/>
              <a:t> PPPPN </a:t>
            </a:r>
            <a:r>
              <a:rPr lang="x-none" sz="3200" b="1" dirty="0"/>
              <a:t>i </a:t>
            </a:r>
            <a:r>
              <a:rPr lang="hr-HR" sz="3200" b="1" dirty="0"/>
              <a:t>PPJLS</a:t>
            </a:r>
            <a:r>
              <a:rPr lang="x-none" sz="3200" b="1" dirty="0"/>
              <a:t>, </a:t>
            </a:r>
            <a:r>
              <a:rPr lang="x-none" sz="3200" b="1" u="sng" dirty="0"/>
              <a:t>za delove teritorije u obuhvatu plana za koje nije predviđena izrada urbanističkog plana</a:t>
            </a:r>
            <a:r>
              <a:rPr lang="x-none" sz="3200" b="1" dirty="0"/>
              <a:t>.</a:t>
            </a:r>
            <a:endParaRPr lang="en-US" sz="3200" b="1" dirty="0"/>
          </a:p>
          <a:p>
            <a:r>
              <a:rPr lang="x-none" sz="3200" b="1" dirty="0"/>
              <a:t>Lokacijski uslovi se izdaju na osnovu plana generalne regulacije, </a:t>
            </a:r>
            <a:r>
              <a:rPr lang="x-none" sz="3200" b="1" u="sng" dirty="0"/>
              <a:t>za delove teritorije za koje nije predviđena izrada plana detaljne regulacije</a:t>
            </a:r>
            <a:r>
              <a:rPr lang="x-none" sz="3200" b="1" dirty="0"/>
              <a:t>.</a:t>
            </a:r>
            <a:endParaRPr lang="en-US" sz="3200" b="1" dirty="0"/>
          </a:p>
          <a:p>
            <a:r>
              <a:rPr lang="x-none" sz="3200" b="1" dirty="0"/>
              <a:t>Lokacijski uslovi se svakako izdaju na osnovu plana detaljne regulacije</a:t>
            </a:r>
            <a:r>
              <a:rPr lang="hr-HR" sz="3200" b="1" dirty="0"/>
              <a:t>, ako postoji</a:t>
            </a:r>
            <a:r>
              <a:rPr lang="x-none" sz="3200" b="1" dirty="0"/>
              <a:t>.</a:t>
            </a:r>
            <a:endParaRPr lang="en-US" sz="3200" b="1" dirty="0"/>
          </a:p>
        </p:txBody>
      </p:sp>
    </p:spTree>
    <p:extLst>
      <p:ext uri="{BB962C8B-B14F-4D97-AF65-F5344CB8AC3E}">
        <p14:creationId xmlns:p14="http://schemas.microsoft.com/office/powerpoint/2010/main" xmlns="" val="992279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«Član 57»</a:t>
            </a:r>
            <a:r>
              <a:rPr lang="hr-HR" dirty="0"/>
              <a:t> (nastavak)</a:t>
            </a:r>
            <a:endParaRPr lang="en-US" dirty="0"/>
          </a:p>
        </p:txBody>
      </p:sp>
      <p:sp>
        <p:nvSpPr>
          <p:cNvPr id="3" name="Text Placeholder 2"/>
          <p:cNvSpPr>
            <a:spLocks noGrp="1"/>
          </p:cNvSpPr>
          <p:nvPr>
            <p:ph type="body" sz="quarter" idx="10"/>
          </p:nvPr>
        </p:nvSpPr>
        <p:spPr/>
        <p:txBody>
          <a:bodyPr/>
          <a:lstStyle/>
          <a:p>
            <a:r>
              <a:rPr lang="x-none" sz="4000" b="1" dirty="0"/>
              <a:t>Ukoliko je planskim dokumentom predviđena izrada urbanističkog projekta, ili je urbanistički projekat izrađen po zahtevu investitora, lokacijski uslovi se izdaju na osnovu tog planskog dokumenta i urbanističkog projekta.</a:t>
            </a:r>
            <a:endParaRPr lang="en-US" sz="4000" b="1" dirty="0"/>
          </a:p>
        </p:txBody>
      </p:sp>
    </p:spTree>
    <p:extLst>
      <p:ext uri="{BB962C8B-B14F-4D97-AF65-F5344CB8AC3E}">
        <p14:creationId xmlns:p14="http://schemas.microsoft.com/office/powerpoint/2010/main" xmlns="" val="1934770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«Član 57»</a:t>
            </a:r>
            <a:r>
              <a:rPr lang="hr-HR" dirty="0"/>
              <a:t> (nastavak)</a:t>
            </a:r>
            <a:endParaRPr lang="en-US" dirty="0"/>
          </a:p>
        </p:txBody>
      </p:sp>
      <p:sp>
        <p:nvSpPr>
          <p:cNvPr id="3" name="Text Placeholder 2"/>
          <p:cNvSpPr>
            <a:spLocks noGrp="1"/>
          </p:cNvSpPr>
          <p:nvPr>
            <p:ph type="body" sz="quarter" idx="10"/>
          </p:nvPr>
        </p:nvSpPr>
        <p:spPr/>
        <p:txBody>
          <a:bodyPr/>
          <a:lstStyle/>
          <a:p>
            <a:r>
              <a:rPr lang="x-none" sz="2800" b="1" dirty="0"/>
              <a:t>Ukoliko je za područje</a:t>
            </a:r>
            <a:r>
              <a:rPr lang="hr-HR" sz="2800" b="1" dirty="0"/>
              <a:t> na koje se odnosi</a:t>
            </a:r>
            <a:r>
              <a:rPr lang="x-none" sz="2800" b="1" dirty="0"/>
              <a:t> zahtev za izdavanje lokacijskih uslova, predviđena obaveza dalje planske razrade, a takav planski dokument nije donet u roku propisanom zakonom, lokacijski uslovi izdaju se na osnovu podzakonskog akta kojim se uređuju opšta pravila parcelacije, uređenja i građenja, i na osnovu postojećeg planskog dokumenta koji sadrži regulacionu liniju.</a:t>
            </a:r>
            <a:endParaRPr lang="en-US" sz="2800" b="1" dirty="0"/>
          </a:p>
          <a:p>
            <a:r>
              <a:rPr lang="x-none" sz="2800" b="1" dirty="0"/>
              <a:t>Reč je o </a:t>
            </a:r>
            <a:r>
              <a:rPr lang="en-US" sz="2800" b="1" dirty="0" err="1"/>
              <a:t>Pravilniku</a:t>
            </a:r>
            <a:r>
              <a:rPr lang="en-US" sz="2800" b="1" dirty="0"/>
              <a:t> o </a:t>
            </a:r>
            <a:r>
              <a:rPr lang="en-US" sz="2800" b="1" dirty="0" err="1"/>
              <a:t>opštim</a:t>
            </a:r>
            <a:r>
              <a:rPr lang="en-US" sz="2800" b="1" dirty="0"/>
              <a:t> </a:t>
            </a:r>
            <a:r>
              <a:rPr lang="en-US" sz="2800" b="1" dirty="0" err="1"/>
              <a:t>pravilima</a:t>
            </a:r>
            <a:r>
              <a:rPr lang="en-US" sz="2800" b="1" dirty="0"/>
              <a:t> </a:t>
            </a:r>
            <a:r>
              <a:rPr lang="en-US" sz="2800" b="1" dirty="0" err="1"/>
              <a:t>za</a:t>
            </a:r>
            <a:r>
              <a:rPr lang="en-US" sz="2800" b="1" dirty="0"/>
              <a:t> </a:t>
            </a:r>
            <a:r>
              <a:rPr lang="en-US" sz="2800" b="1" dirty="0" err="1"/>
              <a:t>parcelaciju</a:t>
            </a:r>
            <a:r>
              <a:rPr lang="en-US" sz="2800" b="1" dirty="0"/>
              <a:t>, </a:t>
            </a:r>
            <a:r>
              <a:rPr lang="en-US" sz="2800" b="1" dirty="0" err="1"/>
              <a:t>regulaciju</a:t>
            </a:r>
            <a:r>
              <a:rPr lang="en-US" sz="2800" b="1" dirty="0"/>
              <a:t> </a:t>
            </a:r>
            <a:r>
              <a:rPr lang="en-US" sz="2800" b="1" dirty="0" err="1"/>
              <a:t>i</a:t>
            </a:r>
            <a:r>
              <a:rPr lang="en-US" sz="2800" b="1" dirty="0"/>
              <a:t> </a:t>
            </a:r>
            <a:r>
              <a:rPr lang="en-US" sz="2800" b="1" dirty="0" err="1"/>
              <a:t>izgradnju</a:t>
            </a:r>
            <a:r>
              <a:rPr lang="en-US" sz="2800" b="1" dirty="0"/>
              <a:t> (</a:t>
            </a:r>
            <a:r>
              <a:rPr lang="en-US" sz="2800" b="1" dirty="0" err="1"/>
              <a:t>Sl.gl.RS</a:t>
            </a:r>
            <a:r>
              <a:rPr lang="en-US" sz="2800" b="1" dirty="0"/>
              <a:t> 22/2015), </a:t>
            </a:r>
            <a:r>
              <a:rPr lang="en-US" sz="2800" b="1" dirty="0" err="1"/>
              <a:t>koji</a:t>
            </a:r>
            <a:r>
              <a:rPr lang="en-US" sz="2800" b="1" dirty="0"/>
              <a:t> je </a:t>
            </a:r>
            <a:r>
              <a:rPr lang="en-US" sz="2800" b="1" dirty="0" err="1"/>
              <a:t>dakle</a:t>
            </a:r>
            <a:r>
              <a:rPr lang="en-US" sz="2800" b="1" dirty="0"/>
              <a:t> </a:t>
            </a:r>
            <a:r>
              <a:rPr lang="en-US" sz="2800" b="1" dirty="0" err="1"/>
              <a:t>svojevrsna</a:t>
            </a:r>
            <a:r>
              <a:rPr lang="en-US" sz="2800" b="1" dirty="0"/>
              <a:t> </a:t>
            </a:r>
            <a:r>
              <a:rPr lang="en-US" sz="2800" b="1" dirty="0" err="1"/>
              <a:t>domaća</a:t>
            </a:r>
            <a:r>
              <a:rPr lang="en-US" sz="2800" b="1" dirty="0"/>
              <a:t> </a:t>
            </a:r>
            <a:r>
              <a:rPr lang="en-US" sz="2800" b="1" dirty="0" err="1"/>
              <a:t>norma</a:t>
            </a:r>
            <a:r>
              <a:rPr lang="en-US" sz="2800" b="1" dirty="0"/>
              <a:t> </a:t>
            </a:r>
            <a:r>
              <a:rPr lang="en-US" sz="2800" b="1" dirty="0" err="1"/>
              <a:t>gradnje</a:t>
            </a:r>
            <a:r>
              <a:rPr lang="en-US" sz="2800" b="1" dirty="0"/>
              <a:t>.</a:t>
            </a:r>
          </a:p>
        </p:txBody>
      </p:sp>
    </p:spTree>
    <p:extLst>
      <p:ext uri="{BB962C8B-B14F-4D97-AF65-F5344CB8AC3E}">
        <p14:creationId xmlns:p14="http://schemas.microsoft.com/office/powerpoint/2010/main" xmlns="" val="503426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Urbanistička</a:t>
            </a:r>
            <a:r>
              <a:rPr lang="en-US" dirty="0"/>
              <a:t> </a:t>
            </a:r>
            <a:r>
              <a:rPr lang="en-US" dirty="0" err="1"/>
              <a:t>rešenja</a:t>
            </a:r>
            <a:r>
              <a:rPr lang="en-US" dirty="0"/>
              <a:t> </a:t>
            </a:r>
            <a:r>
              <a:rPr lang="en-US" dirty="0" err="1"/>
              <a:t>više</a:t>
            </a:r>
            <a:r>
              <a:rPr lang="en-US" dirty="0"/>
              <a:t> </a:t>
            </a:r>
            <a:r>
              <a:rPr lang="en-US" dirty="0" err="1"/>
              <a:t>nemaju</a:t>
            </a:r>
            <a:r>
              <a:rPr lang="en-US" dirty="0"/>
              <a:t> </a:t>
            </a:r>
            <a:r>
              <a:rPr lang="en-US" dirty="0" err="1"/>
              <a:t>direktne</a:t>
            </a:r>
            <a:r>
              <a:rPr lang="en-US" dirty="0"/>
              <a:t> </a:t>
            </a:r>
            <a:r>
              <a:rPr lang="en-US" dirty="0" err="1"/>
              <a:t>pravne</a:t>
            </a:r>
            <a:r>
              <a:rPr lang="en-US" dirty="0"/>
              <a:t> </a:t>
            </a:r>
            <a:r>
              <a:rPr lang="en-US" dirty="0" err="1"/>
              <a:t>posledice</a:t>
            </a:r>
            <a:endParaRPr lang="en-US" dirty="0"/>
          </a:p>
        </p:txBody>
      </p:sp>
      <p:sp>
        <p:nvSpPr>
          <p:cNvPr id="3" name="Text Placeholder 2"/>
          <p:cNvSpPr>
            <a:spLocks noGrp="1"/>
          </p:cNvSpPr>
          <p:nvPr>
            <p:ph type="body" sz="quarter" idx="10"/>
          </p:nvPr>
        </p:nvSpPr>
        <p:spPr/>
        <p:txBody>
          <a:bodyPr/>
          <a:lstStyle/>
          <a:p>
            <a:r>
              <a:rPr lang="hr-HR" sz="3400" b="1" dirty="0"/>
              <a:t>Pojmovi «gradsko građevinsko zemljište» i «građevinsko zemljište van granica građevinskog zemljišta» napušteni su.</a:t>
            </a:r>
            <a:endParaRPr lang="en-US" sz="3400" b="1" dirty="0"/>
          </a:p>
          <a:p>
            <a:r>
              <a:rPr lang="hr-HR" sz="3400" b="1" dirty="0"/>
              <a:t> </a:t>
            </a:r>
            <a:endParaRPr lang="en-US" sz="3400" b="1" dirty="0"/>
          </a:p>
          <a:p>
            <a:r>
              <a:rPr lang="hr-HR" sz="3400" b="1" dirty="0" err="1"/>
              <a:t>Umesto</a:t>
            </a:r>
            <a:r>
              <a:rPr lang="hr-HR" sz="3400" b="1" dirty="0"/>
              <a:t> toga, zakon navodi da je </a:t>
            </a:r>
            <a:r>
              <a:rPr lang="x-none" sz="3400" b="1" dirty="0"/>
              <a:t>građevinsko zemljište ono zemljište koje je određeno zakonom ili planskim dokumentom za izgradnju i korišćenje objekata, kao i zemljište na kojem su izgrađeni objekti u skladu sa zakonom.</a:t>
            </a:r>
            <a:endParaRPr lang="en-US" sz="3400" b="1" dirty="0"/>
          </a:p>
          <a:p>
            <a:endParaRPr lang="en-US" dirty="0"/>
          </a:p>
        </p:txBody>
      </p:sp>
    </p:spTree>
    <p:extLst>
      <p:ext uri="{BB962C8B-B14F-4D97-AF65-F5344CB8AC3E}">
        <p14:creationId xmlns:p14="http://schemas.microsoft.com/office/powerpoint/2010/main" xmlns="" val="433840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Urbanistička</a:t>
            </a:r>
            <a:r>
              <a:rPr lang="en-US" dirty="0"/>
              <a:t> </a:t>
            </a:r>
            <a:r>
              <a:rPr lang="en-US" dirty="0" err="1"/>
              <a:t>rešenja</a:t>
            </a:r>
            <a:r>
              <a:rPr lang="en-US" dirty="0"/>
              <a:t> </a:t>
            </a:r>
            <a:r>
              <a:rPr lang="en-US" dirty="0" err="1"/>
              <a:t>više</a:t>
            </a:r>
            <a:r>
              <a:rPr lang="en-US" dirty="0"/>
              <a:t> </a:t>
            </a:r>
            <a:r>
              <a:rPr lang="en-US" dirty="0" err="1"/>
              <a:t>nemaju</a:t>
            </a:r>
            <a:r>
              <a:rPr lang="en-US" dirty="0"/>
              <a:t> </a:t>
            </a:r>
            <a:r>
              <a:rPr lang="en-US" dirty="0" err="1"/>
              <a:t>direktne</a:t>
            </a:r>
            <a:r>
              <a:rPr lang="en-US" dirty="0"/>
              <a:t> </a:t>
            </a:r>
            <a:r>
              <a:rPr lang="en-US" dirty="0" err="1"/>
              <a:t>pravne</a:t>
            </a:r>
            <a:r>
              <a:rPr lang="en-US" dirty="0"/>
              <a:t> </a:t>
            </a:r>
            <a:r>
              <a:rPr lang="en-US" dirty="0" err="1"/>
              <a:t>posledice</a:t>
            </a:r>
            <a:r>
              <a:rPr lang="en-US" dirty="0"/>
              <a:t> (</a:t>
            </a:r>
            <a:r>
              <a:rPr lang="en-US" dirty="0" err="1"/>
              <a:t>nastavak</a:t>
            </a:r>
            <a:r>
              <a:rPr lang="en-US" dirty="0"/>
              <a:t>)</a:t>
            </a:r>
          </a:p>
        </p:txBody>
      </p:sp>
      <p:sp>
        <p:nvSpPr>
          <p:cNvPr id="3" name="Text Placeholder 2"/>
          <p:cNvSpPr>
            <a:spLocks noGrp="1"/>
          </p:cNvSpPr>
          <p:nvPr>
            <p:ph type="body" sz="quarter" idx="10"/>
          </p:nvPr>
        </p:nvSpPr>
        <p:spPr/>
        <p:txBody>
          <a:bodyPr/>
          <a:lstStyle/>
          <a:p>
            <a:r>
              <a:rPr lang="x-none" sz="3000" b="1" dirty="0"/>
              <a:t>Ovim je, nakon nekoliko generacija zakona u kojima se ta reforma osećala, i konačno urbanizam lišen dramatičnih pravnih posledica, čime se otvara mogućnost da ciljevi struke preovladaju.</a:t>
            </a:r>
            <a:endParaRPr lang="en-US" sz="3000" b="1" dirty="0"/>
          </a:p>
          <a:p>
            <a:r>
              <a:rPr lang="x-none" sz="3000" b="1" dirty="0"/>
              <a:t>To je potpuni kontrast onome što je bilo pravilo u SFRJ, a glasilo je da se «smatraju građevinskim zemljištima i nacionalizuju sva izgrađena i neizgrađena zemljišta, koja se nalaze u užim građevinskim rejonima gradova i naselja gradskog karaktera» (član 34. Zakona o nacionalizaciji najamnih zgrada i građevinskog zemljišta iz 1958. godine).</a:t>
            </a:r>
            <a:endParaRPr lang="en-US" sz="3000" b="1" dirty="0"/>
          </a:p>
        </p:txBody>
      </p:sp>
    </p:spTree>
    <p:extLst>
      <p:ext uri="{BB962C8B-B14F-4D97-AF65-F5344CB8AC3E}">
        <p14:creationId xmlns:p14="http://schemas.microsoft.com/office/powerpoint/2010/main" xmlns="" val="2137591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Uticaj</a:t>
            </a:r>
            <a:r>
              <a:rPr lang="en-US" dirty="0"/>
              <a:t> </a:t>
            </a:r>
            <a:r>
              <a:rPr lang="en-US" dirty="0" err="1"/>
              <a:t>Zakona</a:t>
            </a:r>
            <a:r>
              <a:rPr lang="en-US" dirty="0"/>
              <a:t> o </a:t>
            </a:r>
            <a:r>
              <a:rPr lang="en-US" dirty="0" err="1"/>
              <a:t>planiranju</a:t>
            </a:r>
            <a:r>
              <a:rPr lang="en-US" dirty="0"/>
              <a:t> </a:t>
            </a:r>
            <a:r>
              <a:rPr lang="en-US" dirty="0" err="1"/>
              <a:t>i</a:t>
            </a:r>
            <a:r>
              <a:rPr lang="en-US" dirty="0"/>
              <a:t> </a:t>
            </a:r>
            <a:r>
              <a:rPr lang="en-US" dirty="0" err="1"/>
              <a:t>izgradnji</a:t>
            </a:r>
            <a:r>
              <a:rPr lang="en-US" dirty="0"/>
              <a:t> </a:t>
            </a:r>
            <a:r>
              <a:rPr lang="en-US" dirty="0" err="1"/>
              <a:t>na</a:t>
            </a:r>
            <a:r>
              <a:rPr lang="en-US" dirty="0"/>
              <a:t> </a:t>
            </a:r>
            <a:r>
              <a:rPr lang="en-US" dirty="0" err="1"/>
              <a:t>svojinskopravne</a:t>
            </a:r>
            <a:r>
              <a:rPr lang="en-US" dirty="0"/>
              <a:t> </a:t>
            </a:r>
            <a:r>
              <a:rPr lang="en-US" dirty="0" err="1"/>
              <a:t>odnose</a:t>
            </a:r>
            <a:endParaRPr lang="en-US" dirty="0"/>
          </a:p>
        </p:txBody>
      </p:sp>
      <p:sp>
        <p:nvSpPr>
          <p:cNvPr id="3" name="Text Placeholder 2"/>
          <p:cNvSpPr>
            <a:spLocks noGrp="1"/>
          </p:cNvSpPr>
          <p:nvPr>
            <p:ph type="body" sz="quarter" idx="10"/>
          </p:nvPr>
        </p:nvSpPr>
        <p:spPr/>
        <p:txBody>
          <a:bodyPr/>
          <a:lstStyle/>
          <a:p>
            <a:r>
              <a:rPr lang="x-none" sz="2500" b="1" dirty="0"/>
              <a:t>Umesto toga, uticaji su minimalni i jednostavni:</a:t>
            </a:r>
            <a:endParaRPr lang="en-US" sz="2500" b="1" dirty="0"/>
          </a:p>
          <a:p>
            <a:pPr lvl="0"/>
            <a:r>
              <a:rPr lang="x-none" sz="2500" b="1" dirty="0"/>
              <a:t>Građevinsko zemljište može biti u svim oblicima svojine.</a:t>
            </a:r>
            <a:endParaRPr lang="en-US" sz="2500" b="1" dirty="0"/>
          </a:p>
          <a:p>
            <a:pPr lvl="0"/>
            <a:r>
              <a:rPr lang="x-none" sz="2500" b="1" dirty="0"/>
              <a:t>Građevinsko zemljište je u prometu. Ukoliko je u javnoj svojini, uslove propisuje Zakon o javnoj svojini, ali npr. i po ovom zakonu to zemljište ne može se otuđiti ili dati u zakup, ako nije donet planski dokument na osnovu koga se izdaju lokacijski uslovi, odnosno građevinska dozvola.</a:t>
            </a:r>
            <a:endParaRPr lang="en-US" sz="2500" b="1" dirty="0"/>
          </a:p>
          <a:p>
            <a:pPr lvl="0"/>
            <a:r>
              <a:rPr lang="x-none" sz="2500" b="1" dirty="0"/>
              <a:t>Vlasnik građevinskog zemljišta u javnoj svojini može građevinsko zemljište dati u zakup radi izgradnje objekta za koji se izdaje </a:t>
            </a:r>
            <a:r>
              <a:rPr lang="x-none" sz="2500" b="1" u="sng" dirty="0"/>
              <a:t>privremena</a:t>
            </a:r>
            <a:r>
              <a:rPr lang="x-none" sz="2500" b="1" dirty="0"/>
              <a:t> građevinska dozvola.</a:t>
            </a:r>
            <a:endParaRPr lang="en-US" sz="2500" b="1" dirty="0"/>
          </a:p>
          <a:p>
            <a:r>
              <a:rPr lang="x-none" sz="2500" b="1" dirty="0"/>
              <a:t>Pravo korišćenja se uređuje kao prelazno pravo.</a:t>
            </a:r>
            <a:r>
              <a:rPr lang="en-US" dirty="0"/>
              <a:t> </a:t>
            </a:r>
          </a:p>
        </p:txBody>
      </p:sp>
    </p:spTree>
    <p:extLst>
      <p:ext uri="{BB962C8B-B14F-4D97-AF65-F5344CB8AC3E}">
        <p14:creationId xmlns:p14="http://schemas.microsoft.com/office/powerpoint/2010/main" xmlns="" val="1628976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Uticaj</a:t>
            </a:r>
            <a:r>
              <a:rPr lang="en-US" dirty="0"/>
              <a:t> </a:t>
            </a:r>
            <a:r>
              <a:rPr lang="en-US" dirty="0" err="1"/>
              <a:t>svojinskopravnih</a:t>
            </a:r>
            <a:r>
              <a:rPr lang="en-US" dirty="0"/>
              <a:t> </a:t>
            </a:r>
            <a:r>
              <a:rPr lang="en-US" dirty="0" err="1"/>
              <a:t>odnosa</a:t>
            </a:r>
            <a:r>
              <a:rPr lang="en-US" dirty="0"/>
              <a:t> </a:t>
            </a:r>
            <a:r>
              <a:rPr lang="en-US" dirty="0" err="1"/>
              <a:t>na</a:t>
            </a:r>
            <a:r>
              <a:rPr lang="en-US" dirty="0"/>
              <a:t/>
            </a:r>
            <a:br>
              <a:rPr lang="en-US" dirty="0"/>
            </a:br>
            <a:r>
              <a:rPr lang="en-US" dirty="0" err="1"/>
              <a:t>odobrenje</a:t>
            </a:r>
            <a:r>
              <a:rPr lang="en-US" dirty="0"/>
              <a:t> </a:t>
            </a:r>
            <a:r>
              <a:rPr lang="en-US" dirty="0" err="1"/>
              <a:t>gradnje</a:t>
            </a:r>
            <a:endParaRPr lang="en-US" dirty="0"/>
          </a:p>
        </p:txBody>
      </p:sp>
      <p:sp>
        <p:nvSpPr>
          <p:cNvPr id="3" name="Text Placeholder 2"/>
          <p:cNvSpPr>
            <a:spLocks noGrp="1"/>
          </p:cNvSpPr>
          <p:nvPr>
            <p:ph type="body" sz="quarter" idx="10"/>
          </p:nvPr>
        </p:nvSpPr>
        <p:spPr/>
        <p:txBody>
          <a:bodyPr/>
          <a:lstStyle/>
          <a:p>
            <a:r>
              <a:rPr lang="x-none" sz="3200" b="1" dirty="0"/>
              <a:t>Građevinska dozvola se izdaje investitoru koji ima odgovarajuće pravo na zemljištu. Pod time se smatraju pravo svojine i pravo zakupa na građevinskom zemljištu u javnoj svojini, kao i druga prava propisana ovim zakonom</a:t>
            </a:r>
            <a:r>
              <a:rPr lang="hr-HR" sz="3200" b="1" dirty="0"/>
              <a:t> (npr. </a:t>
            </a:r>
            <a:r>
              <a:rPr lang="en-US" sz="3200" b="1" dirty="0"/>
              <a:t>p</a:t>
            </a:r>
            <a:r>
              <a:rPr lang="hr-HR" sz="3200" b="1" dirty="0" err="1"/>
              <a:t>rava</a:t>
            </a:r>
            <a:r>
              <a:rPr lang="hr-HR" sz="3200" b="1" dirty="0"/>
              <a:t> </a:t>
            </a:r>
            <a:r>
              <a:rPr lang="en-US" sz="3200" b="1" dirty="0"/>
              <a:t>s</a:t>
            </a:r>
            <a:r>
              <a:rPr lang="hr-HR" sz="3200" b="1" dirty="0" err="1"/>
              <a:t>lužbenosti</a:t>
            </a:r>
            <a:r>
              <a:rPr lang="hr-HR" sz="3200" b="1" dirty="0"/>
              <a:t>)</a:t>
            </a:r>
            <a:r>
              <a:rPr lang="x-none" sz="3200" b="1" dirty="0"/>
              <a:t>.</a:t>
            </a:r>
            <a:endParaRPr lang="en-US" sz="3200" b="1" dirty="0"/>
          </a:p>
          <a:p>
            <a:r>
              <a:rPr lang="x-none" sz="3200" b="1" dirty="0"/>
              <a:t>Pravo korišćenja na građevinskom zemljištu ima to svojstvo samo do donošenja posebnog propisa (Zakona o pretvaranju prava korišćenja u pravo svojine na građevinskom zemljištu uz naknadu, tj. o «konverziji»). To svojstvo isteklo je u julu mesecu 2016. godine.</a:t>
            </a:r>
            <a:r>
              <a:rPr lang="en-US" sz="3200" b="1" dirty="0"/>
              <a:t> </a:t>
            </a:r>
            <a:endParaRPr lang="en-US" sz="2400" b="1" dirty="0"/>
          </a:p>
        </p:txBody>
      </p:sp>
    </p:spTree>
    <p:extLst>
      <p:ext uri="{BB962C8B-B14F-4D97-AF65-F5344CB8AC3E}">
        <p14:creationId xmlns:p14="http://schemas.microsoft.com/office/powerpoint/2010/main" xmlns="" val="2020700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Izgradnja</a:t>
            </a:r>
            <a:r>
              <a:rPr lang="en-US" dirty="0"/>
              <a:t> </a:t>
            </a:r>
            <a:r>
              <a:rPr lang="en-US" dirty="0" err="1"/>
              <a:t>objekata</a:t>
            </a:r>
            <a:r>
              <a:rPr lang="en-US" dirty="0"/>
              <a:t> </a:t>
            </a:r>
            <a:r>
              <a:rPr lang="mr-IN" dirty="0"/>
              <a:t>–</a:t>
            </a:r>
            <a:r>
              <a:rPr lang="en-US" dirty="0"/>
              <a:t> </a:t>
            </a:r>
            <a:r>
              <a:rPr lang="en-US" dirty="0" err="1"/>
              <a:t>projektovanje</a:t>
            </a:r>
            <a:endParaRPr lang="en-US" dirty="0"/>
          </a:p>
        </p:txBody>
      </p:sp>
      <p:sp>
        <p:nvSpPr>
          <p:cNvPr id="3" name="Text Placeholder 2"/>
          <p:cNvSpPr>
            <a:spLocks noGrp="1"/>
          </p:cNvSpPr>
          <p:nvPr>
            <p:ph type="body" sz="quarter" idx="10"/>
          </p:nvPr>
        </p:nvSpPr>
        <p:spPr/>
        <p:txBody>
          <a:bodyPr/>
          <a:lstStyle/>
          <a:p>
            <a:r>
              <a:rPr lang="x-none" sz="3200" b="1" dirty="0"/>
              <a:t>Tehnička dokumentacija izrađuje se kao:</a:t>
            </a:r>
            <a:endParaRPr lang="en-US" sz="3200" b="1" dirty="0"/>
          </a:p>
          <a:p>
            <a:r>
              <a:rPr lang="x-none" sz="3200" b="1" dirty="0"/>
              <a:t>1) generalni projekat</a:t>
            </a:r>
            <a:r>
              <a:rPr lang="hr-HR" sz="3200" b="1" dirty="0"/>
              <a:t> (</a:t>
            </a:r>
            <a:r>
              <a:rPr lang="hr-HR" sz="3200" b="1" dirty="0" err="1"/>
              <a:t>cf</a:t>
            </a:r>
            <a:r>
              <a:rPr lang="hr-HR" sz="3200" b="1" dirty="0"/>
              <a:t>. </a:t>
            </a:r>
            <a:r>
              <a:rPr lang="en-US" sz="3200" b="1" dirty="0" err="1"/>
              <a:t>č</a:t>
            </a:r>
            <a:r>
              <a:rPr lang="hr-HR" sz="3200" b="1" dirty="0"/>
              <a:t>lan 133 </a:t>
            </a:r>
            <a:r>
              <a:rPr lang="mr-IN" sz="3200" b="1" dirty="0"/>
              <a:t>–</a:t>
            </a:r>
            <a:r>
              <a:rPr lang="hr-HR" sz="3200" b="1" dirty="0"/>
              <a:t> podleže reviziji)</a:t>
            </a:r>
            <a:r>
              <a:rPr lang="x-none" sz="3200" b="1" dirty="0"/>
              <a:t>;</a:t>
            </a:r>
            <a:endParaRPr lang="en-US" sz="3200" b="1" dirty="0"/>
          </a:p>
          <a:p>
            <a:r>
              <a:rPr lang="x-none" sz="3200" b="1" dirty="0"/>
              <a:t>2) idejno rešenje;</a:t>
            </a:r>
            <a:endParaRPr lang="en-US" sz="3200" b="1" dirty="0"/>
          </a:p>
          <a:p>
            <a:r>
              <a:rPr lang="x-none" sz="3200" b="1" dirty="0"/>
              <a:t>3) idejni projekat</a:t>
            </a:r>
            <a:r>
              <a:rPr lang="hr-HR" sz="3200" b="1" dirty="0"/>
              <a:t> (</a:t>
            </a:r>
            <a:r>
              <a:rPr lang="hr-HR" sz="3200" b="1" dirty="0" err="1"/>
              <a:t>cf</a:t>
            </a:r>
            <a:r>
              <a:rPr lang="hr-HR" sz="3200" b="1" dirty="0"/>
              <a:t>. </a:t>
            </a:r>
            <a:r>
              <a:rPr lang="en-US" sz="3200" b="1" dirty="0" err="1"/>
              <a:t>član</a:t>
            </a:r>
            <a:r>
              <a:rPr lang="en-US" sz="3200" b="1" dirty="0"/>
              <a:t> 145)</a:t>
            </a:r>
            <a:r>
              <a:rPr lang="x-none" sz="3200" b="1" dirty="0"/>
              <a:t>;</a:t>
            </a:r>
            <a:endParaRPr lang="en-US" sz="3200" b="1" dirty="0"/>
          </a:p>
          <a:p>
            <a:r>
              <a:rPr lang="x-none" sz="3200" b="1" dirty="0"/>
              <a:t>4) projekat za građevinsku dozvolu</a:t>
            </a:r>
            <a:r>
              <a:rPr lang="hr-HR" sz="3200" b="1" dirty="0"/>
              <a:t> (podleže tehničkoj kontroli)</a:t>
            </a:r>
            <a:r>
              <a:rPr lang="x-none" sz="3200" b="1" dirty="0"/>
              <a:t>;</a:t>
            </a:r>
            <a:endParaRPr lang="en-US" sz="3200" b="1" dirty="0"/>
          </a:p>
          <a:p>
            <a:r>
              <a:rPr lang="x-none" sz="3200" b="1" dirty="0"/>
              <a:t>5) projekat za izvođenje;</a:t>
            </a:r>
            <a:endParaRPr lang="en-US" sz="3200" b="1" dirty="0"/>
          </a:p>
          <a:p>
            <a:r>
              <a:rPr lang="x-none" sz="3200" b="1" dirty="0"/>
              <a:t>6) projekat izvedenog objekta</a:t>
            </a:r>
            <a:r>
              <a:rPr lang="en-US" sz="3200" dirty="0"/>
              <a:t> </a:t>
            </a:r>
          </a:p>
        </p:txBody>
      </p:sp>
    </p:spTree>
    <p:extLst>
      <p:ext uri="{BB962C8B-B14F-4D97-AF65-F5344CB8AC3E}">
        <p14:creationId xmlns:p14="http://schemas.microsoft.com/office/powerpoint/2010/main" xmlns="" val="1696028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a:t>Planiranje i uređenje prostora počiva na načelima (između ostalog):</a:t>
            </a:r>
          </a:p>
        </p:txBody>
      </p:sp>
      <p:sp>
        <p:nvSpPr>
          <p:cNvPr id="3" name="Text Placeholder 2"/>
          <p:cNvSpPr>
            <a:spLocks noGrp="1"/>
          </p:cNvSpPr>
          <p:nvPr>
            <p:ph type="body" sz="quarter" idx="10"/>
          </p:nvPr>
        </p:nvSpPr>
        <p:spPr/>
        <p:txBody>
          <a:bodyPr numCol="2"/>
          <a:lstStyle/>
          <a:p>
            <a:r>
              <a:rPr lang="sr-Latn-CS" sz="2800" b="1" dirty="0"/>
              <a:t>- održivog i ravnomernog teritorijalnog razvoja;</a:t>
            </a:r>
          </a:p>
          <a:p>
            <a:pPr lvl="0"/>
            <a:r>
              <a:rPr lang="sr-Latn-CS" sz="2800" b="1" dirty="0"/>
              <a:t>- usaglašenosti sa evropskim propisima i standardima;</a:t>
            </a:r>
          </a:p>
          <a:p>
            <a:pPr lvl="0"/>
            <a:r>
              <a:rPr lang="sr-Latn-CS" sz="2800" b="1" dirty="0"/>
              <a:t>- zaštite prirodnih i nepokretnih kulturnih dobara;</a:t>
            </a:r>
          </a:p>
          <a:p>
            <a:pPr lvl="0"/>
            <a:r>
              <a:rPr lang="sr-Latn-CS" sz="2800" b="1" dirty="0"/>
              <a:t>- potreba odbrane zemlje;</a:t>
            </a:r>
          </a:p>
          <a:p>
            <a:pPr lvl="0"/>
            <a:endParaRPr lang="sr-Latn-CS" sz="2800" b="1" dirty="0"/>
          </a:p>
          <a:p>
            <a:pPr lvl="0"/>
            <a:r>
              <a:rPr lang="sr-Latn-CS" sz="2800" b="1" dirty="0"/>
              <a:t>- očuvanja običaja i tradicije i specifičnosti predela;</a:t>
            </a:r>
          </a:p>
          <a:p>
            <a:pPr lvl="0"/>
            <a:r>
              <a:rPr lang="sr-Latn-CS" sz="2800" b="1" dirty="0"/>
              <a:t>- optimalnog korišćenja obnovljivih resursa;</a:t>
            </a:r>
          </a:p>
          <a:p>
            <a:pPr lvl="0"/>
            <a:r>
              <a:rPr lang="sr-Latn-CS" sz="2800" b="1" dirty="0"/>
              <a:t>- unapređenja energetske efikasnosti;</a:t>
            </a:r>
          </a:p>
          <a:p>
            <a:pPr lvl="0"/>
            <a:r>
              <a:rPr lang="sr-Latn-CS" sz="2800" b="1" dirty="0"/>
              <a:t>- horizontalne koordinacije;</a:t>
            </a:r>
          </a:p>
          <a:p>
            <a:r>
              <a:rPr lang="sr-Latn-CS" sz="2800" b="1" dirty="0"/>
              <a:t>- učešća javnosti. </a:t>
            </a:r>
          </a:p>
        </p:txBody>
      </p:sp>
    </p:spTree>
    <p:extLst>
      <p:ext uri="{BB962C8B-B14F-4D97-AF65-F5344CB8AC3E}">
        <p14:creationId xmlns:p14="http://schemas.microsoft.com/office/powerpoint/2010/main" xmlns="" val="2223928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Izgradnja</a:t>
            </a:r>
            <a:r>
              <a:rPr lang="en-US" dirty="0"/>
              <a:t> </a:t>
            </a:r>
            <a:r>
              <a:rPr lang="en-US" dirty="0" err="1"/>
              <a:t>objekata</a:t>
            </a:r>
            <a:r>
              <a:rPr lang="en-US" dirty="0"/>
              <a:t> </a:t>
            </a:r>
            <a:r>
              <a:rPr lang="mr-IN" dirty="0"/>
              <a:t>–</a:t>
            </a:r>
            <a:r>
              <a:rPr lang="en-US" dirty="0"/>
              <a:t> </a:t>
            </a:r>
            <a:r>
              <a:rPr lang="en-US" dirty="0" err="1"/>
              <a:t>izdavanje</a:t>
            </a:r>
            <a:r>
              <a:rPr lang="en-US" dirty="0"/>
              <a:t/>
            </a:r>
            <a:br>
              <a:rPr lang="en-US" dirty="0"/>
            </a:br>
            <a:r>
              <a:rPr lang="en-US" dirty="0" err="1"/>
              <a:t>građevinske</a:t>
            </a:r>
            <a:r>
              <a:rPr lang="en-US" dirty="0"/>
              <a:t> </a:t>
            </a:r>
            <a:r>
              <a:rPr lang="en-US" dirty="0" err="1"/>
              <a:t>dozvole</a:t>
            </a:r>
            <a:endParaRPr lang="en-US" dirty="0"/>
          </a:p>
        </p:txBody>
      </p:sp>
      <p:sp>
        <p:nvSpPr>
          <p:cNvPr id="3" name="Text Placeholder 2"/>
          <p:cNvSpPr>
            <a:spLocks noGrp="1"/>
          </p:cNvSpPr>
          <p:nvPr>
            <p:ph type="body" sz="quarter" idx="10"/>
          </p:nvPr>
        </p:nvSpPr>
        <p:spPr/>
        <p:txBody>
          <a:bodyPr/>
          <a:lstStyle/>
          <a:p>
            <a:r>
              <a:rPr lang="x-none" b="1" dirty="0"/>
              <a:t>Građevinsku dozvolu za izgradnju objekata izdaje ministarstvo nadležno za poslove građevinarstva, s tim da poverava autonomnoj pokrajini izdavanje građevinskih koji se u celini grade na teritoriji autonomne pokrajine, a jedinicama lokalne samouprave izdavanje građevinskih dozvola za izgradnju objekata koji nisu određeni u članu 133. zakona (a Gradu Beogradu za objekte preko 800m2 BRGP).</a:t>
            </a:r>
            <a:r>
              <a:rPr lang="en-US" b="1" dirty="0"/>
              <a:t> </a:t>
            </a:r>
          </a:p>
        </p:txBody>
      </p:sp>
    </p:spTree>
    <p:extLst>
      <p:ext uri="{BB962C8B-B14F-4D97-AF65-F5344CB8AC3E}">
        <p14:creationId xmlns:p14="http://schemas.microsoft.com/office/powerpoint/2010/main" xmlns="" val="1527667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Izgradnja</a:t>
            </a:r>
            <a:r>
              <a:rPr lang="en-US" dirty="0"/>
              <a:t> </a:t>
            </a:r>
            <a:r>
              <a:rPr lang="en-US" dirty="0" err="1"/>
              <a:t>objekata</a:t>
            </a:r>
            <a:r>
              <a:rPr lang="en-US" dirty="0"/>
              <a:t> </a:t>
            </a:r>
            <a:r>
              <a:rPr lang="mr-IN" dirty="0"/>
              <a:t>–</a:t>
            </a:r>
            <a:r>
              <a:rPr lang="en-US" dirty="0"/>
              <a:t> </a:t>
            </a:r>
            <a:r>
              <a:rPr lang="en-US" dirty="0" err="1"/>
              <a:t>izdavanje</a:t>
            </a:r>
            <a:r>
              <a:rPr lang="en-US" dirty="0"/>
              <a:t/>
            </a:r>
            <a:br>
              <a:rPr lang="en-US" dirty="0"/>
            </a:br>
            <a:r>
              <a:rPr lang="en-US" dirty="0" err="1"/>
              <a:t>građevinske</a:t>
            </a:r>
            <a:r>
              <a:rPr lang="en-US" dirty="0"/>
              <a:t> </a:t>
            </a:r>
            <a:r>
              <a:rPr lang="en-US" dirty="0" err="1"/>
              <a:t>dozvole</a:t>
            </a:r>
            <a:r>
              <a:rPr lang="en-US" dirty="0"/>
              <a:t> (</a:t>
            </a:r>
            <a:r>
              <a:rPr lang="en-US" dirty="0" err="1"/>
              <a:t>nastavak</a:t>
            </a:r>
            <a:r>
              <a:rPr lang="en-US" dirty="0"/>
              <a:t>)</a:t>
            </a:r>
          </a:p>
        </p:txBody>
      </p:sp>
      <p:sp>
        <p:nvSpPr>
          <p:cNvPr id="3" name="Text Placeholder 2"/>
          <p:cNvSpPr>
            <a:spLocks noGrp="1"/>
          </p:cNvSpPr>
          <p:nvPr>
            <p:ph type="body" sz="quarter" idx="10"/>
          </p:nvPr>
        </p:nvSpPr>
        <p:spPr/>
        <p:txBody>
          <a:bodyPr/>
          <a:lstStyle/>
          <a:p>
            <a:r>
              <a:rPr lang="x-none" sz="3000" b="1" dirty="0"/>
              <a:t>Građevinska dozvola se izdaje na osnovu projekta za građevinsku dozvolu</a:t>
            </a:r>
            <a:r>
              <a:rPr lang="hr-HR" sz="3000" b="1" dirty="0"/>
              <a:t> i</a:t>
            </a:r>
            <a:r>
              <a:rPr lang="x-none" sz="3000" b="1" dirty="0"/>
              <a:t> odgovarajućeg prav</a:t>
            </a:r>
            <a:r>
              <a:rPr lang="hr-HR" sz="3000" b="1" dirty="0"/>
              <a:t>a</a:t>
            </a:r>
            <a:r>
              <a:rPr lang="x-none" sz="3000" b="1" dirty="0"/>
              <a:t> na zemljištu ili objektu.</a:t>
            </a:r>
            <a:endParaRPr lang="en-US" sz="3000" b="1" dirty="0"/>
          </a:p>
          <a:p>
            <a:r>
              <a:rPr lang="x-none" sz="3000" b="1" dirty="0"/>
              <a:t>Težište je na tehničkoj kontroli projekta koja je već usledila, otuda su rokovi za izdavanje građevinske dozvole znatno skraćeni. Koji su međutim rizici?</a:t>
            </a:r>
            <a:endParaRPr lang="en-US" sz="3000" b="1" dirty="0"/>
          </a:p>
          <a:p>
            <a:r>
              <a:rPr lang="x-none" sz="3000" b="1" dirty="0"/>
              <a:t>Doprinos za uređivanje građevinskog zemljišta se utvrđuje rešenjem o izdavanju građevinske dozvole na osnovu prosečne mesne cene kvadratnog metra stanova novogradnje i plaća ga investitor.</a:t>
            </a:r>
            <a:r>
              <a:rPr lang="en-US" sz="3000" b="1" dirty="0"/>
              <a:t> </a:t>
            </a:r>
          </a:p>
        </p:txBody>
      </p:sp>
    </p:spTree>
    <p:extLst>
      <p:ext uri="{BB962C8B-B14F-4D97-AF65-F5344CB8AC3E}">
        <p14:creationId xmlns:p14="http://schemas.microsoft.com/office/powerpoint/2010/main" xmlns="" val="446382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a:t>Radovi na osnovu idejnog projekta</a:t>
            </a:r>
            <a:br>
              <a:rPr lang="sr-Latn-CS" dirty="0"/>
            </a:br>
            <a:r>
              <a:rPr lang="sr-Latn-CS" dirty="0"/>
              <a:t>“Član 145”</a:t>
            </a:r>
          </a:p>
        </p:txBody>
      </p:sp>
      <p:sp>
        <p:nvSpPr>
          <p:cNvPr id="3" name="Text Placeholder 2"/>
          <p:cNvSpPr>
            <a:spLocks noGrp="1"/>
          </p:cNvSpPr>
          <p:nvPr>
            <p:ph type="body" sz="quarter" idx="10"/>
          </p:nvPr>
        </p:nvSpPr>
        <p:spPr/>
        <p:txBody>
          <a:bodyPr/>
          <a:lstStyle/>
          <a:p>
            <a:r>
              <a:rPr lang="hr-HR" b="1" dirty="0"/>
              <a:t>Izdaje se rešenje o odobravanju radova.</a:t>
            </a:r>
          </a:p>
          <a:p>
            <a:r>
              <a:rPr lang="hr-HR" b="1" dirty="0"/>
              <a:t>“</a:t>
            </a:r>
            <a:r>
              <a:rPr lang="hr-HR" b="1" dirty="0" err="1"/>
              <a:t>Šarenolika</a:t>
            </a:r>
            <a:r>
              <a:rPr lang="hr-HR" b="1" dirty="0"/>
              <a:t> grupa”: </a:t>
            </a:r>
            <a:r>
              <a:rPr lang="x-none" b="1" dirty="0"/>
              <a:t>rekonstrukcija, adaptacija, sanacija, promena namene, građenje pomoćnih i ekonomskih objekata, investiciono održavanje objekta, uređenje saobraćajnica u okviru postojeće regulacije ulica, «manji ski liftovi», elektrane koje koriste obnovljive izvore energije instalirane snage 50 kW, građenje zidanih ograda, …</a:t>
            </a:r>
            <a:r>
              <a:rPr lang="en-US" b="1" dirty="0"/>
              <a:t> </a:t>
            </a:r>
          </a:p>
        </p:txBody>
      </p:sp>
    </p:spTree>
    <p:extLst>
      <p:ext uri="{BB962C8B-B14F-4D97-AF65-F5344CB8AC3E}">
        <p14:creationId xmlns:p14="http://schemas.microsoft.com/office/powerpoint/2010/main" xmlns="" val="976013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Građenje</a:t>
            </a:r>
            <a:endParaRPr lang="en-US" dirty="0"/>
          </a:p>
        </p:txBody>
      </p:sp>
      <p:sp>
        <p:nvSpPr>
          <p:cNvPr id="3" name="Text Placeholder 2"/>
          <p:cNvSpPr>
            <a:spLocks noGrp="1"/>
          </p:cNvSpPr>
          <p:nvPr>
            <p:ph type="body" sz="quarter" idx="10"/>
          </p:nvPr>
        </p:nvSpPr>
        <p:spPr/>
        <p:txBody>
          <a:bodyPr/>
          <a:lstStyle/>
          <a:p>
            <a:r>
              <a:rPr lang="en-US" sz="2400" b="1" dirty="0" err="1"/>
              <a:t>Analiza</a:t>
            </a:r>
            <a:r>
              <a:rPr lang="en-US" sz="2400" b="1" dirty="0"/>
              <a:t> </a:t>
            </a:r>
            <a:r>
              <a:rPr lang="en-US" sz="2400" b="1" dirty="0" err="1"/>
              <a:t>hodograma</a:t>
            </a:r>
            <a:r>
              <a:rPr lang="en-US" sz="2400" b="1" dirty="0"/>
              <a:t> </a:t>
            </a:r>
            <a:r>
              <a:rPr lang="en-US" sz="2400" b="1" dirty="0" err="1"/>
              <a:t>sa</a:t>
            </a:r>
            <a:r>
              <a:rPr lang="en-US" sz="2400" b="1" dirty="0"/>
              <a:t> </a:t>
            </a:r>
            <a:r>
              <a:rPr lang="en-US" sz="2400" b="1" dirty="0" err="1"/>
              <a:t>sajta</a:t>
            </a:r>
            <a:r>
              <a:rPr lang="en-US" sz="2400" b="1" dirty="0"/>
              <a:t> </a:t>
            </a:r>
            <a:r>
              <a:rPr lang="en-US" sz="2400" b="1" dirty="0">
                <a:hlinkClick r:id="rId2"/>
              </a:rPr>
              <a:t>www.gradjevinskedozvole.rs</a:t>
            </a:r>
            <a:endParaRPr lang="en-US" sz="2400" b="1" dirty="0"/>
          </a:p>
          <a:p>
            <a:endParaRPr lang="en-US" sz="2400" b="1" dirty="0"/>
          </a:p>
          <a:p>
            <a:r>
              <a:rPr lang="en-US" sz="2400" b="1" dirty="0" err="1"/>
              <a:t>Objedinjena</a:t>
            </a:r>
            <a:r>
              <a:rPr lang="en-US" sz="2400" b="1" dirty="0"/>
              <a:t> </a:t>
            </a:r>
            <a:r>
              <a:rPr lang="en-US" sz="2400" b="1" dirty="0" err="1"/>
              <a:t>procedura</a:t>
            </a:r>
            <a:r>
              <a:rPr lang="en-US" sz="2400" b="1" dirty="0"/>
              <a:t> </a:t>
            </a:r>
            <a:r>
              <a:rPr lang="mr-IN" sz="2400" b="1" dirty="0"/>
              <a:t>–</a:t>
            </a:r>
            <a:r>
              <a:rPr lang="en-US" sz="2400" b="1" dirty="0"/>
              <a:t> </a:t>
            </a:r>
            <a:r>
              <a:rPr lang="en-US" sz="2400" b="1" dirty="0" err="1"/>
              <a:t>pojam</a:t>
            </a:r>
            <a:r>
              <a:rPr lang="en-US" sz="2400" b="1" dirty="0"/>
              <a:t>, </a:t>
            </a:r>
            <a:r>
              <a:rPr lang="en-US" sz="2400" b="1" dirty="0" err="1"/>
              <a:t>značenje</a:t>
            </a:r>
            <a:r>
              <a:rPr lang="en-US" sz="2400" b="1" dirty="0"/>
              <a:t>.</a:t>
            </a:r>
          </a:p>
          <a:p>
            <a:endParaRPr lang="en-US" sz="2400" b="1" dirty="0"/>
          </a:p>
          <a:p>
            <a:r>
              <a:rPr lang="x-none" sz="2400" b="1" dirty="0"/>
              <a:t>Stručni nadzor</a:t>
            </a:r>
            <a:endParaRPr lang="en-US" sz="2400" b="1" dirty="0"/>
          </a:p>
          <a:p>
            <a:r>
              <a:rPr lang="x-none" sz="2400" b="1" dirty="0"/>
              <a:t> </a:t>
            </a:r>
            <a:endParaRPr lang="en-US" sz="2400" b="1" dirty="0"/>
          </a:p>
          <a:p>
            <a:r>
              <a:rPr lang="x-none" sz="2400" b="1" dirty="0"/>
              <a:t>Građevinski inspektor</a:t>
            </a:r>
            <a:endParaRPr lang="hr-HR" sz="2400" b="1" dirty="0"/>
          </a:p>
          <a:p>
            <a:endParaRPr lang="hr-HR" sz="2400" b="1" dirty="0"/>
          </a:p>
          <a:p>
            <a:r>
              <a:rPr lang="hr-HR" sz="2400" b="1" dirty="0"/>
              <a:t>Komisija za tehnički pregled objekta</a:t>
            </a:r>
            <a:endParaRPr lang="en-US" sz="2400" b="1" dirty="0"/>
          </a:p>
        </p:txBody>
      </p:sp>
    </p:spTree>
    <p:extLst>
      <p:ext uri="{BB962C8B-B14F-4D97-AF65-F5344CB8AC3E}">
        <p14:creationId xmlns:p14="http://schemas.microsoft.com/office/powerpoint/2010/main" xmlns="" val="742398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Građenje</a:t>
            </a:r>
            <a:r>
              <a:rPr lang="en-US" dirty="0"/>
              <a:t> </a:t>
            </a:r>
            <a:r>
              <a:rPr lang="mr-IN" dirty="0"/>
              <a:t>–</a:t>
            </a:r>
            <a:r>
              <a:rPr lang="en-US" dirty="0"/>
              <a:t> </a:t>
            </a:r>
            <a:r>
              <a:rPr lang="en-US" dirty="0" err="1"/>
              <a:t>ugovorni</a:t>
            </a:r>
            <a:r>
              <a:rPr lang="en-US" dirty="0"/>
              <a:t> </a:t>
            </a:r>
            <a:r>
              <a:rPr lang="en-US" dirty="0" err="1"/>
              <a:t>odnosi</a:t>
            </a:r>
            <a:endParaRPr lang="en-US" dirty="0"/>
          </a:p>
        </p:txBody>
      </p:sp>
      <p:sp>
        <p:nvSpPr>
          <p:cNvPr id="3" name="Text Placeholder 2"/>
          <p:cNvSpPr>
            <a:spLocks noGrp="1"/>
          </p:cNvSpPr>
          <p:nvPr>
            <p:ph type="body" sz="quarter" idx="10"/>
          </p:nvPr>
        </p:nvSpPr>
        <p:spPr/>
        <p:txBody>
          <a:bodyPr/>
          <a:lstStyle/>
          <a:p>
            <a:r>
              <a:rPr lang="x-none" sz="3500" b="1" dirty="0"/>
              <a:t>Ugovori o gradnji uređeni su Zakonom o obligacionim odnosima, kao i posebnim Uzansama, koje ugovarači mogu isključiti.</a:t>
            </a:r>
            <a:endParaRPr lang="en-US" sz="3500" b="1" dirty="0"/>
          </a:p>
          <a:p>
            <a:r>
              <a:rPr lang="x-none" sz="3500" b="1" dirty="0"/>
              <a:t>Poseban model ugovora je «ključ u ruke». FIDIC je standardizovao opširne ugovore.</a:t>
            </a:r>
            <a:endParaRPr lang="en-US" sz="3500" b="1" dirty="0"/>
          </a:p>
          <a:p>
            <a:r>
              <a:rPr lang="x-none" sz="3500" b="1" dirty="0"/>
              <a:t>Osiguravajuće kuće nude «CAR» osiguranja (osiguranje objekata u izgradnji od svih rizika).</a:t>
            </a:r>
            <a:r>
              <a:rPr lang="en-US" sz="3500" b="1" dirty="0"/>
              <a:t> </a:t>
            </a:r>
          </a:p>
        </p:txBody>
      </p:sp>
    </p:spTree>
    <p:extLst>
      <p:ext uri="{BB962C8B-B14F-4D97-AF65-F5344CB8AC3E}">
        <p14:creationId xmlns:p14="http://schemas.microsoft.com/office/powerpoint/2010/main" xmlns="" val="783734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Upotrebna</a:t>
            </a:r>
            <a:r>
              <a:rPr lang="en-US" dirty="0"/>
              <a:t> </a:t>
            </a:r>
            <a:r>
              <a:rPr lang="en-US" dirty="0" err="1"/>
              <a:t>dozvola</a:t>
            </a:r>
            <a:endParaRPr lang="en-US" dirty="0"/>
          </a:p>
        </p:txBody>
      </p:sp>
      <p:sp>
        <p:nvSpPr>
          <p:cNvPr id="3" name="Text Placeholder 2"/>
          <p:cNvSpPr>
            <a:spLocks noGrp="1"/>
          </p:cNvSpPr>
          <p:nvPr>
            <p:ph type="body" sz="quarter" idx="10"/>
          </p:nvPr>
        </p:nvSpPr>
        <p:spPr/>
        <p:txBody>
          <a:bodyPr/>
          <a:lstStyle/>
          <a:p>
            <a:r>
              <a:rPr lang="x-none" sz="2600" b="1" dirty="0"/>
              <a:t>Izdaje se na osnovu izveštaja komisije za tehnički pregled kojim se utvrđuje da je objekat podoban za upotrebu, projekta za izvođenje ili projekta izvedenog stanja, elaborata geodetskih radova za izvedeni objekat i posebne delove objekta, kao i elaborata geodetskih radova za podzemne instalacije i sertifikata o energetskim svojstvima objekta (ako je propisano).</a:t>
            </a:r>
            <a:endParaRPr lang="hr-HR" sz="2600" b="1" dirty="0"/>
          </a:p>
          <a:p>
            <a:r>
              <a:rPr lang="x-none" sz="2600" b="1" dirty="0"/>
              <a:t>Za objekte za koje se u skladu sa zakonom kojim se uređuje zaštita od požara pribavlja saglasnost na tehnički dokument, pre izdavanja upotrebne dozvole pribavlja se </a:t>
            </a:r>
            <a:r>
              <a:rPr lang="x-none" sz="2600" b="1" u="sng" dirty="0"/>
              <a:t>saglasnost na projekat za izvođenje</a:t>
            </a:r>
            <a:r>
              <a:rPr lang="en-US" sz="2600" b="1" dirty="0"/>
              <a:t>.</a:t>
            </a:r>
          </a:p>
          <a:p>
            <a:r>
              <a:rPr lang="x-none" sz="2600" b="1" dirty="0"/>
              <a:t>Upotrebna dozvola izdaje se za ceo objekat ili za deo objekta koji predstavlja tehničko-tehnološku celinu i može se kao takav samostalno koristiti</a:t>
            </a:r>
            <a:endParaRPr lang="en-US" sz="2600" b="1" dirty="0"/>
          </a:p>
          <a:p>
            <a:endParaRPr lang="en-US" dirty="0"/>
          </a:p>
        </p:txBody>
      </p:sp>
    </p:spTree>
    <p:extLst>
      <p:ext uri="{BB962C8B-B14F-4D97-AF65-F5344CB8AC3E}">
        <p14:creationId xmlns:p14="http://schemas.microsoft.com/office/powerpoint/2010/main" xmlns="" val="796433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Drugačiji</a:t>
            </a:r>
            <a:r>
              <a:rPr lang="en-US" dirty="0"/>
              <a:t> </a:t>
            </a:r>
            <a:r>
              <a:rPr lang="en-US" dirty="0" err="1"/>
              <a:t>epilozi</a:t>
            </a:r>
            <a:endParaRPr lang="en-US" dirty="0"/>
          </a:p>
        </p:txBody>
      </p:sp>
      <p:sp>
        <p:nvSpPr>
          <p:cNvPr id="3" name="Text Placeholder 2"/>
          <p:cNvSpPr>
            <a:spLocks noGrp="1"/>
          </p:cNvSpPr>
          <p:nvPr>
            <p:ph type="body" sz="quarter" idx="10"/>
          </p:nvPr>
        </p:nvSpPr>
        <p:spPr/>
        <p:txBody>
          <a:bodyPr/>
          <a:lstStyle/>
          <a:p>
            <a:r>
              <a:rPr lang="x-none" b="1" dirty="0"/>
              <a:t>Građevinska dozvola prestaje da važi ako se u roku od pet godina od dana pravnosnažnosti rešenja ne izda upotrebna dozvola. Nakon toga, investitor plaća na račun Poreske uprave naknadu u visini poreza na imovinu, koji bi se plaćao u skladu sa zakonom kojim se uređuje porez na imovinu za ceo objekat, da je isti izgrađen u skladu sa građevinskom dozvolom, sve dok se za tu lokaciju ne izda nova građevinska dozvola</a:t>
            </a:r>
            <a:r>
              <a:rPr lang="en-US" b="1" dirty="0"/>
              <a:t>.</a:t>
            </a:r>
          </a:p>
        </p:txBody>
      </p:sp>
    </p:spTree>
    <p:extLst>
      <p:ext uri="{BB962C8B-B14F-4D97-AF65-F5344CB8AC3E}">
        <p14:creationId xmlns:p14="http://schemas.microsoft.com/office/powerpoint/2010/main" xmlns="" val="18610347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Drugačiji</a:t>
            </a:r>
            <a:r>
              <a:rPr lang="en-US" dirty="0"/>
              <a:t> </a:t>
            </a:r>
            <a:r>
              <a:rPr lang="en-US" dirty="0" err="1"/>
              <a:t>epilozi</a:t>
            </a:r>
            <a:r>
              <a:rPr lang="en-US" dirty="0"/>
              <a:t> (</a:t>
            </a:r>
            <a:r>
              <a:rPr lang="en-US" dirty="0" err="1"/>
              <a:t>nastavak</a:t>
            </a:r>
            <a:r>
              <a:rPr lang="en-US" dirty="0"/>
              <a:t>)</a:t>
            </a:r>
          </a:p>
        </p:txBody>
      </p:sp>
      <p:sp>
        <p:nvSpPr>
          <p:cNvPr id="3" name="Text Placeholder 2"/>
          <p:cNvSpPr>
            <a:spLocks noGrp="1"/>
          </p:cNvSpPr>
          <p:nvPr>
            <p:ph type="body" sz="quarter" idx="10"/>
          </p:nvPr>
        </p:nvSpPr>
        <p:spPr/>
        <p:txBody>
          <a:bodyPr/>
          <a:lstStyle/>
          <a:p>
            <a:r>
              <a:rPr lang="x-none" b="1" dirty="0"/>
              <a:t>Za određene objekte, radi sprečavanja i kontrole zagađivanja životne sredine, izdaje se integrisana dozvola</a:t>
            </a:r>
            <a:r>
              <a:rPr lang="hr-HR" b="1" dirty="0"/>
              <a:t> (uz upotrebnu dozvolu)</a:t>
            </a:r>
            <a:r>
              <a:rPr lang="en-US" b="1" dirty="0"/>
              <a:t>, </a:t>
            </a:r>
            <a:r>
              <a:rPr lang="en-US" b="1" dirty="0" err="1"/>
              <a:t>koja</a:t>
            </a:r>
            <a:r>
              <a:rPr lang="en-US" b="1" dirty="0"/>
              <a:t> se </a:t>
            </a:r>
            <a:r>
              <a:rPr lang="en-US" b="1" dirty="0" err="1"/>
              <a:t>po</a:t>
            </a:r>
            <a:r>
              <a:rPr lang="en-US" b="1" dirty="0"/>
              <a:t> </a:t>
            </a:r>
            <a:r>
              <a:rPr lang="en-US" b="1" dirty="0" err="1"/>
              <a:t>pravilu</a:t>
            </a:r>
            <a:r>
              <a:rPr lang="en-US" b="1" dirty="0"/>
              <a:t> </a:t>
            </a:r>
            <a:r>
              <a:rPr lang="en-US" b="1" dirty="0" err="1"/>
              <a:t>izdaje</a:t>
            </a:r>
            <a:r>
              <a:rPr lang="en-US" b="1" dirty="0"/>
              <a:t> </a:t>
            </a:r>
            <a:r>
              <a:rPr lang="en-US" b="1" dirty="0" err="1"/>
              <a:t>nakon</a:t>
            </a:r>
            <a:r>
              <a:rPr lang="en-US" b="1" dirty="0"/>
              <a:t> </a:t>
            </a:r>
            <a:r>
              <a:rPr lang="en-US" b="1" dirty="0" err="1"/>
              <a:t>probnog</a:t>
            </a:r>
            <a:r>
              <a:rPr lang="en-US" b="1" dirty="0"/>
              <a:t> </a:t>
            </a:r>
            <a:r>
              <a:rPr lang="en-US" b="1" dirty="0" err="1"/>
              <a:t>rada</a:t>
            </a:r>
            <a:r>
              <a:rPr lang="en-US" b="1" dirty="0"/>
              <a:t> </a:t>
            </a:r>
            <a:r>
              <a:rPr lang="en-US" b="1" dirty="0" err="1"/>
              <a:t>koji</a:t>
            </a:r>
            <a:r>
              <a:rPr lang="en-US" b="1" dirty="0"/>
              <a:t> se </a:t>
            </a:r>
            <a:r>
              <a:rPr lang="en-US" b="1" dirty="0" err="1"/>
              <a:t>može</a:t>
            </a:r>
            <a:r>
              <a:rPr lang="en-US" b="1" dirty="0"/>
              <a:t> </a:t>
            </a:r>
            <a:r>
              <a:rPr lang="en-US" b="1" dirty="0" err="1"/>
              <a:t>produžiti</a:t>
            </a:r>
            <a:r>
              <a:rPr lang="en-US" b="1" dirty="0"/>
              <a:t> </a:t>
            </a:r>
            <a:r>
              <a:rPr lang="en-US" b="1" dirty="0" err="1"/>
              <a:t>još</a:t>
            </a:r>
            <a:r>
              <a:rPr lang="en-US" b="1" dirty="0"/>
              <a:t> </a:t>
            </a:r>
            <a:r>
              <a:rPr lang="en-US" b="1" dirty="0" err="1"/>
              <a:t>za</a:t>
            </a:r>
            <a:r>
              <a:rPr lang="en-US" b="1" dirty="0"/>
              <a:t> 240 dana, </a:t>
            </a:r>
            <a:r>
              <a:rPr lang="en-US" b="1" dirty="0" err="1"/>
              <a:t>sve</a:t>
            </a:r>
            <a:r>
              <a:rPr lang="en-US" b="1" dirty="0"/>
              <a:t> </a:t>
            </a:r>
            <a:r>
              <a:rPr lang="en-US" b="1" dirty="0" err="1"/>
              <a:t>sa</a:t>
            </a:r>
            <a:r>
              <a:rPr lang="en-US" b="1" dirty="0"/>
              <a:t> </a:t>
            </a:r>
            <a:r>
              <a:rPr lang="en-US" b="1" dirty="0" err="1"/>
              <a:t>ciljem</a:t>
            </a:r>
            <a:r>
              <a:rPr lang="en-US" b="1" dirty="0"/>
              <a:t> da se u </a:t>
            </a:r>
            <a:r>
              <a:rPr lang="en-US" b="1" dirty="0" err="1"/>
              <a:t>toku</a:t>
            </a:r>
            <a:r>
              <a:rPr lang="en-US" b="1" dirty="0"/>
              <a:t> </a:t>
            </a:r>
            <a:r>
              <a:rPr lang="en-US" b="1" dirty="0" err="1"/>
              <a:t>trajanja</a:t>
            </a:r>
            <a:r>
              <a:rPr lang="en-US" b="1" dirty="0"/>
              <a:t> </a:t>
            </a:r>
            <a:r>
              <a:rPr lang="en-US" b="1" dirty="0" err="1"/>
              <a:t>probnog</a:t>
            </a:r>
            <a:r>
              <a:rPr lang="en-US" b="1" dirty="0"/>
              <a:t> </a:t>
            </a:r>
            <a:r>
              <a:rPr lang="en-US" b="1" dirty="0" err="1"/>
              <a:t>rada</a:t>
            </a:r>
            <a:r>
              <a:rPr lang="en-US" b="1" dirty="0"/>
              <a:t> </a:t>
            </a:r>
            <a:r>
              <a:rPr lang="en-US" b="1" dirty="0" err="1"/>
              <a:t>vrše</a:t>
            </a:r>
            <a:r>
              <a:rPr lang="en-US" b="1" dirty="0"/>
              <a:t> </a:t>
            </a:r>
            <a:r>
              <a:rPr lang="en-US" b="1" dirty="0" err="1"/>
              <a:t>merenja</a:t>
            </a:r>
            <a:r>
              <a:rPr lang="en-US" b="1" dirty="0"/>
              <a:t> </a:t>
            </a:r>
            <a:r>
              <a:rPr lang="en-US" b="1" dirty="0" err="1"/>
              <a:t>zagađivanja</a:t>
            </a:r>
            <a:r>
              <a:rPr lang="en-US" b="1" dirty="0"/>
              <a:t> </a:t>
            </a:r>
            <a:r>
              <a:rPr lang="en-US" b="1" dirty="0" err="1"/>
              <a:t>činilaca</a:t>
            </a:r>
            <a:r>
              <a:rPr lang="en-US" b="1" dirty="0"/>
              <a:t> </a:t>
            </a:r>
            <a:r>
              <a:rPr lang="en-US" b="1" dirty="0" err="1"/>
              <a:t>životne</a:t>
            </a:r>
            <a:r>
              <a:rPr lang="en-US" b="1" dirty="0"/>
              <a:t> </a:t>
            </a:r>
            <a:r>
              <a:rPr lang="en-US" b="1" dirty="0" err="1"/>
              <a:t>sredine</a:t>
            </a:r>
            <a:r>
              <a:rPr lang="en-US" b="1" dirty="0"/>
              <a:t> u </a:t>
            </a:r>
            <a:r>
              <a:rPr lang="en-US" b="1" dirty="0" err="1"/>
              <a:t>skladu</a:t>
            </a:r>
            <a:r>
              <a:rPr lang="en-US" b="1" dirty="0"/>
              <a:t> </a:t>
            </a:r>
            <a:r>
              <a:rPr lang="en-US" b="1" dirty="0" err="1"/>
              <a:t>sa</a:t>
            </a:r>
            <a:r>
              <a:rPr lang="en-US" b="1" dirty="0"/>
              <a:t> </a:t>
            </a:r>
            <a:r>
              <a:rPr lang="en-US" b="1" dirty="0" err="1"/>
              <a:t>propisanim</a:t>
            </a:r>
            <a:r>
              <a:rPr lang="en-US" b="1" dirty="0"/>
              <a:t> </a:t>
            </a:r>
            <a:r>
              <a:rPr lang="en-US" b="1" dirty="0" err="1"/>
              <a:t>dozvoljenim</a:t>
            </a:r>
            <a:r>
              <a:rPr lang="en-US" b="1" dirty="0"/>
              <a:t> </a:t>
            </a:r>
            <a:r>
              <a:rPr lang="en-US" b="1" dirty="0" err="1"/>
              <a:t>vrednostima</a:t>
            </a:r>
            <a:r>
              <a:rPr lang="en-US" b="1" dirty="0"/>
              <a:t>.</a:t>
            </a:r>
          </a:p>
        </p:txBody>
      </p:sp>
    </p:spTree>
    <p:extLst>
      <p:ext uri="{BB962C8B-B14F-4D97-AF65-F5344CB8AC3E}">
        <p14:creationId xmlns:p14="http://schemas.microsoft.com/office/powerpoint/2010/main" xmlns="" val="1669707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Pitanja</a:t>
            </a:r>
            <a:r>
              <a:rPr lang="en-US" dirty="0"/>
              <a:t> </a:t>
            </a:r>
            <a:r>
              <a:rPr lang="en-US" dirty="0" err="1"/>
              <a:t>i</a:t>
            </a:r>
            <a:r>
              <a:rPr lang="en-US" dirty="0"/>
              <a:t> </a:t>
            </a:r>
            <a:r>
              <a:rPr lang="en-US" dirty="0" err="1"/>
              <a:t>odgovori</a:t>
            </a:r>
            <a:endParaRPr lang="en-US" dirty="0"/>
          </a:p>
        </p:txBody>
      </p:sp>
      <p:sp>
        <p:nvSpPr>
          <p:cNvPr id="3" name="Text Placeholder 2"/>
          <p:cNvSpPr>
            <a:spLocks noGrp="1"/>
          </p:cNvSpPr>
          <p:nvPr>
            <p:ph type="body" sz="quarter" idx="10"/>
          </p:nvPr>
        </p:nvSpPr>
        <p:spPr/>
        <p:txBody>
          <a:bodyPr/>
          <a:lstStyle/>
          <a:p>
            <a:r>
              <a:rPr lang="en-US" dirty="0" err="1"/>
              <a:t>Koristan</a:t>
            </a:r>
            <a:r>
              <a:rPr lang="en-US" dirty="0"/>
              <a:t> link: </a:t>
            </a:r>
            <a:r>
              <a:rPr lang="en-US" dirty="0">
                <a:hlinkClick r:id="rId2"/>
              </a:rPr>
              <a:t>http://gradjevinskedozvole.rs/pitanja-i-odgovori.php</a:t>
            </a:r>
            <a:r>
              <a:rPr lang="en-US" dirty="0"/>
              <a:t> </a:t>
            </a:r>
          </a:p>
        </p:txBody>
      </p:sp>
    </p:spTree>
    <p:extLst>
      <p:ext uri="{BB962C8B-B14F-4D97-AF65-F5344CB8AC3E}">
        <p14:creationId xmlns:p14="http://schemas.microsoft.com/office/powerpoint/2010/main" xmlns="" val="746306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Primena</a:t>
            </a:r>
            <a:r>
              <a:rPr lang="en-US" dirty="0"/>
              <a:t> d</a:t>
            </a:r>
            <a:r>
              <a:rPr lang="x-none" dirty="0"/>
              <a:t>okumenata prostornog i urbanističkog planiranja</a:t>
            </a:r>
            <a:endParaRPr lang="en-US" dirty="0"/>
          </a:p>
        </p:txBody>
      </p:sp>
      <p:sp>
        <p:nvSpPr>
          <p:cNvPr id="3" name="Text Placeholder 2"/>
          <p:cNvSpPr>
            <a:spLocks noGrp="1"/>
          </p:cNvSpPr>
          <p:nvPr>
            <p:ph type="body" sz="quarter" idx="10"/>
          </p:nvPr>
        </p:nvSpPr>
        <p:spPr/>
        <p:txBody>
          <a:bodyPr/>
          <a:lstStyle/>
          <a:p>
            <a:r>
              <a:rPr lang="en-US" b="1" u="sng" dirty="0" err="1"/>
              <a:t>Funkcija</a:t>
            </a:r>
            <a:r>
              <a:rPr lang="en-US" b="1" dirty="0"/>
              <a:t> d</a:t>
            </a:r>
            <a:r>
              <a:rPr lang="x-none" b="1" dirty="0"/>
              <a:t>okumenata prostornog i urbanističkog planiranja jeste da omoguće izdavanje lokacijskih uslova. Pod tim pojmom ubrajamo</a:t>
            </a:r>
            <a:r>
              <a:rPr lang="hr-HR" b="1" dirty="0"/>
              <a:t> dokumenta navedena na narednoj stranici.</a:t>
            </a:r>
            <a:endParaRPr lang="en-US" b="1" dirty="0"/>
          </a:p>
          <a:p>
            <a:r>
              <a:rPr lang="x-none" b="1" u="sng" dirty="0"/>
              <a:t>Instrument</a:t>
            </a:r>
            <a:r>
              <a:rPr lang="x-none" b="1" dirty="0"/>
              <a:t> za opisanu funkciju jeste sadržina planskih dokumenata: pravila uređenja, pravila građenja i grafički deo.</a:t>
            </a:r>
            <a:endParaRPr lang="en-US" b="1" dirty="0"/>
          </a:p>
          <a:p>
            <a:endParaRPr lang="en-US" dirty="0"/>
          </a:p>
        </p:txBody>
      </p:sp>
    </p:spTree>
    <p:extLst>
      <p:ext uri="{BB962C8B-B14F-4D97-AF65-F5344CB8AC3E}">
        <p14:creationId xmlns:p14="http://schemas.microsoft.com/office/powerpoint/2010/main" xmlns="" val="52206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Vrste</a:t>
            </a:r>
            <a:r>
              <a:rPr lang="en-US" dirty="0"/>
              <a:t> d</a:t>
            </a:r>
            <a:r>
              <a:rPr lang="x-none" dirty="0"/>
              <a:t>okumenata prostornog i urbanističkog planiranja</a:t>
            </a:r>
            <a:endParaRPr lang="en-US" dirty="0"/>
          </a:p>
        </p:txBody>
      </p:sp>
      <p:sp>
        <p:nvSpPr>
          <p:cNvPr id="3" name="Text Placeholder 2"/>
          <p:cNvSpPr>
            <a:spLocks noGrp="1"/>
          </p:cNvSpPr>
          <p:nvPr>
            <p:ph type="body" sz="quarter" idx="10"/>
          </p:nvPr>
        </p:nvSpPr>
        <p:spPr/>
        <p:txBody>
          <a:bodyPr numCol="2"/>
          <a:lstStyle/>
          <a:p>
            <a:pPr lvl="0"/>
            <a:r>
              <a:rPr lang="en-US" sz="4800" dirty="0" err="1"/>
              <a:t>planska</a:t>
            </a:r>
            <a:r>
              <a:rPr lang="en-US" sz="4800" dirty="0"/>
              <a:t> </a:t>
            </a:r>
            <a:r>
              <a:rPr lang="en-US" sz="4800" dirty="0" err="1"/>
              <a:t>dokumenta</a:t>
            </a:r>
            <a:r>
              <a:rPr lang="en-US" sz="4800" dirty="0"/>
              <a:t>:</a:t>
            </a:r>
          </a:p>
          <a:p>
            <a:pPr lvl="1"/>
            <a:r>
              <a:rPr lang="en-US" sz="3600" dirty="0" err="1"/>
              <a:t>prostorni</a:t>
            </a:r>
            <a:r>
              <a:rPr lang="en-US" sz="3600" dirty="0"/>
              <a:t> </a:t>
            </a:r>
            <a:r>
              <a:rPr lang="en-US" sz="3600" dirty="0" err="1"/>
              <a:t>planovi</a:t>
            </a:r>
            <a:r>
              <a:rPr lang="en-US" sz="3600" dirty="0"/>
              <a:t>:</a:t>
            </a:r>
          </a:p>
          <a:p>
            <a:pPr lvl="2"/>
            <a:r>
              <a:rPr lang="x-none" sz="3200" dirty="0"/>
              <a:t>Prostorni plan Republike Srbije</a:t>
            </a:r>
            <a:endParaRPr lang="en-US" sz="3200" dirty="0"/>
          </a:p>
          <a:p>
            <a:pPr lvl="2"/>
            <a:r>
              <a:rPr lang="en-US" sz="3200" dirty="0" err="1"/>
              <a:t>regionalni</a:t>
            </a:r>
            <a:r>
              <a:rPr lang="en-US" sz="3200" dirty="0"/>
              <a:t> </a:t>
            </a:r>
            <a:r>
              <a:rPr lang="x-none" sz="3200" dirty="0"/>
              <a:t>prostorni plan</a:t>
            </a:r>
            <a:endParaRPr lang="en-US" sz="3200" dirty="0"/>
          </a:p>
          <a:p>
            <a:pPr lvl="2"/>
            <a:r>
              <a:rPr lang="x-none" sz="3200" dirty="0"/>
              <a:t>prostorni plan </a:t>
            </a:r>
            <a:r>
              <a:rPr lang="en-US" sz="3200" dirty="0"/>
              <a:t>JLS</a:t>
            </a:r>
          </a:p>
          <a:p>
            <a:pPr lvl="3"/>
            <a:r>
              <a:rPr lang="en-US" sz="2800" dirty="0" err="1"/>
              <a:t>uređajna</a:t>
            </a:r>
            <a:r>
              <a:rPr lang="en-US" sz="2800" dirty="0"/>
              <a:t> </a:t>
            </a:r>
            <a:r>
              <a:rPr lang="en-US" sz="2800" dirty="0" err="1"/>
              <a:t>osnova</a:t>
            </a:r>
            <a:r>
              <a:rPr lang="en-US" sz="2800" dirty="0"/>
              <a:t> </a:t>
            </a:r>
            <a:r>
              <a:rPr lang="en-US" sz="2800" dirty="0" err="1"/>
              <a:t>za</a:t>
            </a:r>
            <a:r>
              <a:rPr lang="en-US" sz="2800" dirty="0"/>
              <a:t> </a:t>
            </a:r>
            <a:r>
              <a:rPr lang="en-US" sz="2800" dirty="0" err="1"/>
              <a:t>selo</a:t>
            </a:r>
            <a:endParaRPr lang="en-US" sz="2800" dirty="0"/>
          </a:p>
          <a:p>
            <a:pPr lvl="2"/>
            <a:endParaRPr lang="hr-HR" sz="3200" dirty="0"/>
          </a:p>
          <a:p>
            <a:pPr lvl="2"/>
            <a:r>
              <a:rPr lang="x-none" sz="3200" dirty="0"/>
              <a:t>prostorni plan </a:t>
            </a:r>
            <a:r>
              <a:rPr lang="en-US" sz="3200" dirty="0" err="1"/>
              <a:t>područja</a:t>
            </a:r>
            <a:r>
              <a:rPr lang="en-US" sz="3200" dirty="0"/>
              <a:t> </a:t>
            </a:r>
            <a:r>
              <a:rPr lang="en-US" sz="3200" dirty="0" err="1"/>
              <a:t>posebne</a:t>
            </a:r>
            <a:r>
              <a:rPr lang="en-US" sz="3200" dirty="0"/>
              <a:t> </a:t>
            </a:r>
            <a:r>
              <a:rPr lang="en-US" sz="3200" dirty="0" err="1"/>
              <a:t>namene</a:t>
            </a:r>
            <a:endParaRPr lang="en-US" sz="3200" dirty="0"/>
          </a:p>
          <a:p>
            <a:pPr lvl="3"/>
            <a:r>
              <a:rPr lang="en-US" sz="2800" dirty="0" err="1"/>
              <a:t>strateška</a:t>
            </a:r>
            <a:r>
              <a:rPr lang="en-US" sz="2800" dirty="0"/>
              <a:t> </a:t>
            </a:r>
            <a:r>
              <a:rPr lang="en-US" sz="2800" dirty="0" err="1"/>
              <a:t>procena</a:t>
            </a:r>
            <a:r>
              <a:rPr lang="en-US" sz="2800" dirty="0"/>
              <a:t> </a:t>
            </a:r>
            <a:r>
              <a:rPr lang="en-US" sz="2800" dirty="0" err="1"/>
              <a:t>uticaja</a:t>
            </a:r>
            <a:r>
              <a:rPr lang="en-US" sz="2800" dirty="0"/>
              <a:t> </a:t>
            </a:r>
            <a:r>
              <a:rPr lang="en-US" sz="2800" dirty="0" err="1"/>
              <a:t>na</a:t>
            </a:r>
            <a:r>
              <a:rPr lang="en-US" sz="2800" dirty="0"/>
              <a:t> </a:t>
            </a:r>
            <a:r>
              <a:rPr lang="en-US" sz="2800" dirty="0" err="1"/>
              <a:t>životnu</a:t>
            </a:r>
            <a:r>
              <a:rPr lang="en-US" sz="2800" dirty="0"/>
              <a:t> </a:t>
            </a:r>
            <a:r>
              <a:rPr lang="en-US" sz="2800" dirty="0" err="1"/>
              <a:t>sredinu</a:t>
            </a:r>
            <a:endParaRPr lang="en-US" sz="2800" dirty="0"/>
          </a:p>
          <a:p>
            <a:pPr lvl="1"/>
            <a:r>
              <a:rPr lang="en-US" sz="3600" dirty="0" err="1"/>
              <a:t>urbanistički</a:t>
            </a:r>
            <a:r>
              <a:rPr lang="en-US" sz="3600" dirty="0"/>
              <a:t> </a:t>
            </a:r>
            <a:r>
              <a:rPr lang="en-US" sz="3600" dirty="0" err="1"/>
              <a:t>planovi</a:t>
            </a:r>
            <a:r>
              <a:rPr lang="en-US" sz="3600" dirty="0"/>
              <a:t>:</a:t>
            </a:r>
          </a:p>
          <a:p>
            <a:pPr lvl="2"/>
            <a:r>
              <a:rPr lang="en-US" sz="3200" dirty="0"/>
              <a:t>GUP</a:t>
            </a:r>
          </a:p>
          <a:p>
            <a:pPr lvl="2"/>
            <a:r>
              <a:rPr lang="en-US" sz="3200" dirty="0"/>
              <a:t>PGR</a:t>
            </a:r>
          </a:p>
          <a:p>
            <a:pPr lvl="2"/>
            <a:r>
              <a:rPr lang="en-US" sz="3200" dirty="0"/>
              <a:t>PDR</a:t>
            </a:r>
          </a:p>
          <a:p>
            <a:endParaRPr lang="en-US" dirty="0"/>
          </a:p>
        </p:txBody>
      </p:sp>
    </p:spTree>
    <p:extLst>
      <p:ext uri="{BB962C8B-B14F-4D97-AF65-F5344CB8AC3E}">
        <p14:creationId xmlns:p14="http://schemas.microsoft.com/office/powerpoint/2010/main" xmlns="" val="908599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Vrste</a:t>
            </a:r>
            <a:r>
              <a:rPr lang="en-US" dirty="0"/>
              <a:t> d</a:t>
            </a:r>
            <a:r>
              <a:rPr lang="x-none" dirty="0"/>
              <a:t>okumenata prostornog i urbanističkog planiranja</a:t>
            </a:r>
            <a:r>
              <a:rPr lang="hr-HR" dirty="0"/>
              <a:t> (nastavljeno)</a:t>
            </a:r>
            <a:endParaRPr lang="en-US" dirty="0"/>
          </a:p>
        </p:txBody>
      </p:sp>
      <p:sp>
        <p:nvSpPr>
          <p:cNvPr id="3" name="Text Placeholder 2"/>
          <p:cNvSpPr>
            <a:spLocks noGrp="1"/>
          </p:cNvSpPr>
          <p:nvPr>
            <p:ph type="body" sz="quarter" idx="10"/>
          </p:nvPr>
        </p:nvSpPr>
        <p:spPr/>
        <p:txBody>
          <a:bodyPr/>
          <a:lstStyle/>
          <a:p>
            <a:pPr lvl="0"/>
            <a:r>
              <a:rPr lang="en-US" b="1" dirty="0" err="1"/>
              <a:t>dokumenta</a:t>
            </a:r>
            <a:r>
              <a:rPr lang="en-US" b="1" dirty="0"/>
              <a:t> </a:t>
            </a:r>
            <a:r>
              <a:rPr lang="en-US" b="1" dirty="0" err="1"/>
              <a:t>za</a:t>
            </a:r>
            <a:r>
              <a:rPr lang="en-US" b="1" dirty="0"/>
              <a:t> </a:t>
            </a:r>
            <a:r>
              <a:rPr lang="en-US" b="1" dirty="0" err="1"/>
              <a:t>sprovođenje</a:t>
            </a:r>
            <a:r>
              <a:rPr lang="en-US" b="1" dirty="0"/>
              <a:t> </a:t>
            </a:r>
            <a:r>
              <a:rPr lang="en-US" b="1" dirty="0" err="1"/>
              <a:t>prostornih</a:t>
            </a:r>
            <a:r>
              <a:rPr lang="en-US" b="1" dirty="0"/>
              <a:t> </a:t>
            </a:r>
            <a:r>
              <a:rPr lang="en-US" b="1" dirty="0" err="1"/>
              <a:t>planova</a:t>
            </a:r>
            <a:r>
              <a:rPr lang="en-US" b="1" dirty="0"/>
              <a:t>:</a:t>
            </a:r>
          </a:p>
          <a:p>
            <a:pPr lvl="1"/>
            <a:r>
              <a:rPr lang="x-none" b="1" dirty="0"/>
              <a:t>program implementacije Prostornog plana Republike Srbije;</a:t>
            </a:r>
            <a:endParaRPr lang="en-US" b="1" dirty="0"/>
          </a:p>
          <a:p>
            <a:pPr lvl="1"/>
            <a:r>
              <a:rPr lang="x-none" b="1" dirty="0"/>
              <a:t>program implementacije regionalnog prostornog plana</a:t>
            </a:r>
            <a:endParaRPr lang="en-US" b="1" dirty="0"/>
          </a:p>
          <a:p>
            <a:pPr lvl="0"/>
            <a:r>
              <a:rPr lang="en-US" b="1" dirty="0" err="1"/>
              <a:t>urbanističko-tehnička</a:t>
            </a:r>
            <a:r>
              <a:rPr lang="en-US" b="1" dirty="0"/>
              <a:t> </a:t>
            </a:r>
            <a:r>
              <a:rPr lang="en-US" b="1" dirty="0" err="1"/>
              <a:t>dokumenta</a:t>
            </a:r>
            <a:r>
              <a:rPr lang="en-US" b="1" dirty="0"/>
              <a:t> </a:t>
            </a:r>
            <a:r>
              <a:rPr lang="en-US" b="1" dirty="0" err="1"/>
              <a:t>za</a:t>
            </a:r>
            <a:r>
              <a:rPr lang="en-US" b="1" dirty="0"/>
              <a:t> </a:t>
            </a:r>
            <a:r>
              <a:rPr lang="en-US" b="1" dirty="0" err="1"/>
              <a:t>sprovođenje</a:t>
            </a:r>
            <a:r>
              <a:rPr lang="en-US" b="1" dirty="0"/>
              <a:t> </a:t>
            </a:r>
            <a:r>
              <a:rPr lang="en-US" b="1" dirty="0" err="1"/>
              <a:t>planskih</a:t>
            </a:r>
            <a:r>
              <a:rPr lang="en-US" b="1" dirty="0"/>
              <a:t> </a:t>
            </a:r>
            <a:r>
              <a:rPr lang="en-US" b="1" dirty="0" err="1"/>
              <a:t>dokumenata</a:t>
            </a:r>
            <a:r>
              <a:rPr lang="en-US" b="1" dirty="0"/>
              <a:t>:</a:t>
            </a:r>
          </a:p>
          <a:p>
            <a:pPr lvl="1"/>
            <a:r>
              <a:rPr lang="x-none" b="1" dirty="0"/>
              <a:t>urbanistički projekat</a:t>
            </a:r>
            <a:endParaRPr lang="en-US" b="1" dirty="0"/>
          </a:p>
          <a:p>
            <a:pPr lvl="1"/>
            <a:r>
              <a:rPr lang="x-none" b="1" dirty="0"/>
              <a:t>projekat preparcelacije i parcelacije</a:t>
            </a:r>
            <a:endParaRPr lang="en-US" b="1" dirty="0"/>
          </a:p>
          <a:p>
            <a:pPr lvl="1"/>
            <a:r>
              <a:rPr lang="x-none" b="1" dirty="0"/>
              <a:t>elaborat geodetskih radova za ispravku granica susednih parcela i spajanje dve susedne parcele istog vlasnika.</a:t>
            </a:r>
            <a:endParaRPr lang="en-US" b="1" dirty="0"/>
          </a:p>
          <a:p>
            <a:endParaRPr lang="en-US" dirty="0"/>
          </a:p>
        </p:txBody>
      </p:sp>
    </p:spTree>
    <p:extLst>
      <p:ext uri="{BB962C8B-B14F-4D97-AF65-F5344CB8AC3E}">
        <p14:creationId xmlns:p14="http://schemas.microsoft.com/office/powerpoint/2010/main" xmlns="" val="2097324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Odnos</a:t>
            </a:r>
            <a:r>
              <a:rPr lang="en-US" dirty="0"/>
              <a:t> </a:t>
            </a:r>
            <a:r>
              <a:rPr lang="en-US" dirty="0" err="1"/>
              <a:t>nabrojanih</a:t>
            </a:r>
            <a:r>
              <a:rPr lang="en-US" dirty="0"/>
              <a:t> </a:t>
            </a:r>
            <a:r>
              <a:rPr lang="en-US" dirty="0" err="1"/>
              <a:t>dokumenata</a:t>
            </a:r>
            <a:endParaRPr lang="en-US" dirty="0"/>
          </a:p>
        </p:txBody>
      </p:sp>
      <p:sp>
        <p:nvSpPr>
          <p:cNvPr id="3" name="Text Placeholder 2"/>
          <p:cNvSpPr>
            <a:spLocks noGrp="1"/>
          </p:cNvSpPr>
          <p:nvPr>
            <p:ph type="body" sz="quarter" idx="10"/>
          </p:nvPr>
        </p:nvSpPr>
        <p:spPr/>
        <p:txBody>
          <a:bodyPr/>
          <a:lstStyle/>
          <a:p>
            <a:r>
              <a:rPr lang="x-none" sz="3200" b="1" dirty="0"/>
              <a:t>Dokument užeg područja mora biti u skladu sa dokumentom šireg područja.</a:t>
            </a:r>
            <a:endParaRPr lang="en-US" sz="3200" b="1" dirty="0"/>
          </a:p>
          <a:p>
            <a:r>
              <a:rPr lang="x-none" sz="3200" b="1" dirty="0"/>
              <a:t> </a:t>
            </a:r>
            <a:endParaRPr lang="en-US" sz="3200" b="1" dirty="0"/>
          </a:p>
          <a:p>
            <a:r>
              <a:rPr lang="x-none" sz="3200" b="1" dirty="0"/>
              <a:t>Koji služi za izdavanje lokacijskih uslova? Više njih dolazi u obzir, a odgovor daje član 57. Zakona o planiranju i izgradnji. Jedinstveno rešenje ne bi odražavalo stvarne potrebe koje su različite u različitim slučajevima (jezgro grada, brana, industrijska zona, porodična kuća, …).</a:t>
            </a:r>
            <a:endParaRPr lang="en-US" sz="3200" b="1" dirty="0"/>
          </a:p>
          <a:p>
            <a:r>
              <a:rPr lang="x-none" dirty="0"/>
              <a:t> </a:t>
            </a:r>
            <a:endParaRPr lang="en-US" dirty="0"/>
          </a:p>
          <a:p>
            <a:endParaRPr lang="en-US" dirty="0"/>
          </a:p>
        </p:txBody>
      </p:sp>
    </p:spTree>
    <p:extLst>
      <p:ext uri="{BB962C8B-B14F-4D97-AF65-F5344CB8AC3E}">
        <p14:creationId xmlns:p14="http://schemas.microsoft.com/office/powerpoint/2010/main" xmlns="" val="1479822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S</a:t>
            </a:r>
            <a:r>
              <a:rPr lang="x-none" dirty="0"/>
              <a:t>adržina planskih dokumenata: </a:t>
            </a:r>
            <a:r>
              <a:rPr lang="x-none" u="sng" dirty="0"/>
              <a:t>pravila uređenja</a:t>
            </a:r>
            <a:r>
              <a:rPr lang="x-none" dirty="0"/>
              <a:t>, pravila građenja i grafički deo</a:t>
            </a:r>
            <a:r>
              <a:rPr lang="en-US" dirty="0"/>
              <a:t/>
            </a:r>
            <a:br>
              <a:rPr lang="en-US" dirty="0"/>
            </a:br>
            <a:r>
              <a:rPr lang="x-none" dirty="0"/>
              <a:t> </a:t>
            </a:r>
            <a:r>
              <a:rPr lang="en-US" dirty="0"/>
              <a:t/>
            </a:r>
            <a:br>
              <a:rPr lang="en-US" dirty="0"/>
            </a:br>
            <a:endParaRPr lang="en-US" dirty="0"/>
          </a:p>
        </p:txBody>
      </p:sp>
      <p:sp>
        <p:nvSpPr>
          <p:cNvPr id="3" name="Text Placeholder 2"/>
          <p:cNvSpPr>
            <a:spLocks noGrp="1"/>
          </p:cNvSpPr>
          <p:nvPr>
            <p:ph type="body" sz="quarter" idx="10"/>
          </p:nvPr>
        </p:nvSpPr>
        <p:spPr/>
        <p:txBody>
          <a:bodyPr/>
          <a:lstStyle/>
          <a:p>
            <a:r>
              <a:rPr lang="en-US" sz="3200" b="1" dirty="0" err="1"/>
              <a:t>Pravila</a:t>
            </a:r>
            <a:r>
              <a:rPr lang="en-US" sz="3200" b="1" dirty="0"/>
              <a:t> </a:t>
            </a:r>
            <a:r>
              <a:rPr lang="en-US" sz="3200" b="1" dirty="0" err="1"/>
              <a:t>uređenja</a:t>
            </a:r>
            <a:r>
              <a:rPr lang="en-US" sz="3200" b="1" dirty="0"/>
              <a:t> </a:t>
            </a:r>
            <a:r>
              <a:rPr lang="en-US" sz="3200" b="1" dirty="0" err="1"/>
              <a:t>sadrže</a:t>
            </a:r>
            <a:r>
              <a:rPr lang="en-US" sz="3200" b="1" dirty="0"/>
              <a:t> </a:t>
            </a:r>
            <a:r>
              <a:rPr lang="en-US" sz="3200" b="1" dirty="0" err="1"/>
              <a:t>između</a:t>
            </a:r>
            <a:r>
              <a:rPr lang="en-US" sz="3200" b="1" dirty="0"/>
              <a:t> </a:t>
            </a:r>
            <a:r>
              <a:rPr lang="en-US" sz="3200" b="1" dirty="0" err="1"/>
              <a:t>ostalog</a:t>
            </a:r>
            <a:r>
              <a:rPr lang="en-US" sz="3200" b="1" dirty="0"/>
              <a:t>: </a:t>
            </a:r>
            <a:r>
              <a:rPr lang="en-US" sz="3200" b="1" dirty="0" err="1"/>
              <a:t>stepen</a:t>
            </a:r>
            <a:r>
              <a:rPr lang="en-US" sz="3200" b="1" dirty="0"/>
              <a:t> </a:t>
            </a:r>
            <a:r>
              <a:rPr lang="en-US" sz="3200" b="1" dirty="0" err="1"/>
              <a:t>komunalne</a:t>
            </a:r>
            <a:r>
              <a:rPr lang="en-US" sz="3200" b="1" dirty="0"/>
              <a:t> </a:t>
            </a:r>
            <a:r>
              <a:rPr lang="en-US" sz="3200" b="1" dirty="0" err="1"/>
              <a:t>opremljenosti</a:t>
            </a:r>
            <a:r>
              <a:rPr lang="en-US" sz="3200" b="1" dirty="0"/>
              <a:t> </a:t>
            </a:r>
            <a:r>
              <a:rPr lang="en-US" sz="3200" b="1" dirty="0" err="1"/>
              <a:t>građevinskog</a:t>
            </a:r>
            <a:r>
              <a:rPr lang="en-US" sz="3200" b="1" dirty="0"/>
              <a:t> </a:t>
            </a:r>
            <a:r>
              <a:rPr lang="en-US" sz="3200" b="1" dirty="0" err="1"/>
              <a:t>zemljišta</a:t>
            </a:r>
            <a:r>
              <a:rPr lang="en-US" sz="3200" b="1" dirty="0"/>
              <a:t> </a:t>
            </a:r>
            <a:r>
              <a:rPr lang="en-US" sz="3200" b="1" dirty="0" err="1"/>
              <a:t>koji</a:t>
            </a:r>
            <a:r>
              <a:rPr lang="en-US" sz="3200" b="1" dirty="0"/>
              <a:t> je </a:t>
            </a:r>
            <a:r>
              <a:rPr lang="en-US" sz="3200" b="1" dirty="0" err="1"/>
              <a:t>potreban</a:t>
            </a:r>
            <a:r>
              <a:rPr lang="en-US" sz="3200" b="1" dirty="0"/>
              <a:t> </a:t>
            </a:r>
            <a:r>
              <a:rPr lang="en-US" sz="3200" b="1" dirty="0" err="1"/>
              <a:t>za</a:t>
            </a:r>
            <a:r>
              <a:rPr lang="en-US" sz="3200" b="1" dirty="0"/>
              <a:t> </a:t>
            </a:r>
            <a:r>
              <a:rPr lang="en-US" sz="3200" b="1" dirty="0" err="1"/>
              <a:t>izdavanje</a:t>
            </a:r>
            <a:r>
              <a:rPr lang="en-US" sz="3200" b="1" dirty="0"/>
              <a:t> </a:t>
            </a:r>
            <a:r>
              <a:rPr lang="en-US" sz="3200" b="1" dirty="0" err="1"/>
              <a:t>lokacijske</a:t>
            </a:r>
            <a:r>
              <a:rPr lang="en-US" sz="3200" b="1" dirty="0"/>
              <a:t> </a:t>
            </a:r>
            <a:r>
              <a:rPr lang="en-US" sz="3200" b="1" dirty="0" err="1"/>
              <a:t>i</a:t>
            </a:r>
            <a:r>
              <a:rPr lang="en-US" sz="3200" b="1" dirty="0"/>
              <a:t> </a:t>
            </a:r>
            <a:r>
              <a:rPr lang="en-US" sz="3200" b="1" dirty="0" err="1"/>
              <a:t>građevinske</a:t>
            </a:r>
            <a:r>
              <a:rPr lang="en-US" sz="3200" b="1" dirty="0"/>
              <a:t> </a:t>
            </a:r>
            <a:r>
              <a:rPr lang="en-US" sz="3200" b="1" dirty="0" err="1"/>
              <a:t>dozvole</a:t>
            </a:r>
            <a:r>
              <a:rPr lang="en-US" sz="3200" b="1" dirty="0"/>
              <a:t>, </a:t>
            </a:r>
            <a:r>
              <a:rPr lang="en-US" sz="3200" b="1" dirty="0" err="1"/>
              <a:t>uslove</a:t>
            </a:r>
            <a:r>
              <a:rPr lang="en-US" sz="3200" b="1" dirty="0"/>
              <a:t> </a:t>
            </a:r>
            <a:r>
              <a:rPr lang="en-US" sz="3200" b="1" dirty="0" err="1"/>
              <a:t>i</a:t>
            </a:r>
            <a:r>
              <a:rPr lang="en-US" sz="3200" b="1" dirty="0"/>
              <a:t> mere </a:t>
            </a:r>
            <a:r>
              <a:rPr lang="en-US" sz="3200" b="1" dirty="0" err="1"/>
              <a:t>zaštite</a:t>
            </a:r>
            <a:r>
              <a:rPr lang="en-US" sz="3200" b="1" dirty="0"/>
              <a:t> </a:t>
            </a:r>
            <a:r>
              <a:rPr lang="en-US" sz="3200" b="1" dirty="0" err="1"/>
              <a:t>prirodnih</a:t>
            </a:r>
            <a:r>
              <a:rPr lang="en-US" sz="3200" b="1" dirty="0"/>
              <a:t> </a:t>
            </a:r>
            <a:r>
              <a:rPr lang="en-US" sz="3200" b="1" dirty="0" err="1"/>
              <a:t>dobara</a:t>
            </a:r>
            <a:r>
              <a:rPr lang="en-US" sz="3200" b="1" dirty="0"/>
              <a:t> </a:t>
            </a:r>
            <a:r>
              <a:rPr lang="en-US" sz="3200" b="1" dirty="0" err="1"/>
              <a:t>i</a:t>
            </a:r>
            <a:r>
              <a:rPr lang="en-US" sz="3200" b="1" dirty="0"/>
              <a:t> </a:t>
            </a:r>
            <a:r>
              <a:rPr lang="en-US" sz="3200" b="1" dirty="0" err="1"/>
              <a:t>nepokretnih</a:t>
            </a:r>
            <a:r>
              <a:rPr lang="en-US" sz="3200" b="1" dirty="0"/>
              <a:t> </a:t>
            </a:r>
            <a:r>
              <a:rPr lang="en-US" sz="3200" b="1" dirty="0" err="1"/>
              <a:t>kulturnih</a:t>
            </a:r>
            <a:r>
              <a:rPr lang="en-US" sz="3200" b="1" dirty="0"/>
              <a:t> </a:t>
            </a:r>
            <a:r>
              <a:rPr lang="en-US" sz="3200" b="1" dirty="0" err="1"/>
              <a:t>dobara</a:t>
            </a:r>
            <a:r>
              <a:rPr lang="en-US" sz="3200" b="1" dirty="0"/>
              <a:t> </a:t>
            </a:r>
            <a:r>
              <a:rPr lang="en-US" sz="3200" b="1" dirty="0" err="1"/>
              <a:t>i</a:t>
            </a:r>
            <a:r>
              <a:rPr lang="en-US" sz="3200" b="1" dirty="0"/>
              <a:t> </a:t>
            </a:r>
            <a:r>
              <a:rPr lang="en-US" sz="3200" b="1" dirty="0" err="1"/>
              <a:t>zaštite</a:t>
            </a:r>
            <a:r>
              <a:rPr lang="en-US" sz="3200" b="1" dirty="0"/>
              <a:t> </a:t>
            </a:r>
            <a:r>
              <a:rPr lang="en-US" sz="3200" b="1" dirty="0" err="1"/>
              <a:t>prirodnog</a:t>
            </a:r>
            <a:r>
              <a:rPr lang="en-US" sz="3200" b="1" dirty="0"/>
              <a:t> </a:t>
            </a:r>
            <a:r>
              <a:rPr lang="en-US" sz="3200" b="1" dirty="0" err="1"/>
              <a:t>i</a:t>
            </a:r>
            <a:r>
              <a:rPr lang="en-US" sz="3200" b="1" dirty="0"/>
              <a:t> </a:t>
            </a:r>
            <a:r>
              <a:rPr lang="en-US" sz="3200" b="1" dirty="0" err="1"/>
              <a:t>kulturnog</a:t>
            </a:r>
            <a:r>
              <a:rPr lang="en-US" sz="3200" b="1" dirty="0"/>
              <a:t> </a:t>
            </a:r>
            <a:r>
              <a:rPr lang="en-US" sz="3200" b="1" dirty="0" err="1"/>
              <a:t>nasleđa</a:t>
            </a:r>
            <a:r>
              <a:rPr lang="en-US" sz="3200" b="1" dirty="0"/>
              <a:t>, </a:t>
            </a:r>
            <a:r>
              <a:rPr lang="en-US" sz="3200" b="1" dirty="0" err="1"/>
              <a:t>životne</a:t>
            </a:r>
            <a:r>
              <a:rPr lang="en-US" sz="3200" b="1" dirty="0"/>
              <a:t> </a:t>
            </a:r>
            <a:r>
              <a:rPr lang="en-US" sz="3200" b="1" dirty="0" err="1"/>
              <a:t>sredine</a:t>
            </a:r>
            <a:r>
              <a:rPr lang="en-US" sz="3200" b="1" dirty="0"/>
              <a:t> </a:t>
            </a:r>
            <a:r>
              <a:rPr lang="en-US" sz="3200" b="1" dirty="0" err="1"/>
              <a:t>i</a:t>
            </a:r>
            <a:r>
              <a:rPr lang="en-US" sz="3200" b="1" dirty="0"/>
              <a:t> </a:t>
            </a:r>
            <a:r>
              <a:rPr lang="en-US" sz="3200" b="1" dirty="0" err="1"/>
              <a:t>života</a:t>
            </a:r>
            <a:r>
              <a:rPr lang="en-US" sz="3200" b="1" dirty="0"/>
              <a:t> </a:t>
            </a:r>
            <a:r>
              <a:rPr lang="en-US" sz="3200" b="1" dirty="0" err="1"/>
              <a:t>i</a:t>
            </a:r>
            <a:r>
              <a:rPr lang="en-US" sz="3200" b="1" dirty="0"/>
              <a:t> </a:t>
            </a:r>
            <a:r>
              <a:rPr lang="en-US" sz="3200" b="1" dirty="0" err="1"/>
              <a:t>zdravlja</a:t>
            </a:r>
            <a:r>
              <a:rPr lang="en-US" sz="3200" b="1" dirty="0"/>
              <a:t> </a:t>
            </a:r>
            <a:r>
              <a:rPr lang="en-US" sz="3200" b="1" dirty="0" err="1"/>
              <a:t>ljudi</a:t>
            </a:r>
            <a:r>
              <a:rPr lang="en-US" sz="3200" b="1" dirty="0"/>
              <a:t>; </a:t>
            </a:r>
            <a:r>
              <a:rPr lang="en-US" sz="3200" b="1" dirty="0" err="1"/>
              <a:t>popis</a:t>
            </a:r>
            <a:r>
              <a:rPr lang="en-US" sz="3200" b="1" dirty="0"/>
              <a:t> </a:t>
            </a:r>
            <a:r>
              <a:rPr lang="en-US" sz="3200" b="1" dirty="0" err="1"/>
              <a:t>objekata</a:t>
            </a:r>
            <a:r>
              <a:rPr lang="en-US" sz="3200" b="1" dirty="0"/>
              <a:t> </a:t>
            </a:r>
            <a:r>
              <a:rPr lang="en-US" sz="3200" b="1" dirty="0" err="1"/>
              <a:t>za</a:t>
            </a:r>
            <a:r>
              <a:rPr lang="en-US" sz="3200" b="1" dirty="0"/>
              <a:t> </a:t>
            </a:r>
            <a:r>
              <a:rPr lang="en-US" sz="3200" b="1" dirty="0" err="1"/>
              <a:t>koje</a:t>
            </a:r>
            <a:r>
              <a:rPr lang="en-US" sz="3200" b="1" dirty="0"/>
              <a:t> se pre </a:t>
            </a:r>
            <a:r>
              <a:rPr lang="en-US" sz="3200" b="1" dirty="0" err="1"/>
              <a:t>sanacije</a:t>
            </a:r>
            <a:r>
              <a:rPr lang="en-US" sz="3200" b="1" dirty="0"/>
              <a:t> </a:t>
            </a:r>
            <a:r>
              <a:rPr lang="en-US" sz="3200" b="1" dirty="0" err="1"/>
              <a:t>ili</a:t>
            </a:r>
            <a:r>
              <a:rPr lang="en-US" sz="3200" b="1" dirty="0"/>
              <a:t> </a:t>
            </a:r>
            <a:r>
              <a:rPr lang="en-US" sz="3200" b="1" dirty="0" err="1"/>
              <a:t>rekonstrukcije</a:t>
            </a:r>
            <a:r>
              <a:rPr lang="en-US" sz="3200" b="1" dirty="0"/>
              <a:t> </a:t>
            </a:r>
            <a:r>
              <a:rPr lang="en-US" sz="3200" b="1" dirty="0" err="1"/>
              <a:t>moraju</a:t>
            </a:r>
            <a:r>
              <a:rPr lang="en-US" sz="3200" b="1" dirty="0"/>
              <a:t> </a:t>
            </a:r>
            <a:r>
              <a:rPr lang="en-US" sz="3200" b="1" dirty="0" err="1"/>
              <a:t>izraditi</a:t>
            </a:r>
            <a:r>
              <a:rPr lang="en-US" sz="3200" b="1" dirty="0"/>
              <a:t> </a:t>
            </a:r>
            <a:r>
              <a:rPr lang="en-US" sz="3200" b="1" dirty="0" err="1"/>
              <a:t>konzervatorski</a:t>
            </a:r>
            <a:r>
              <a:rPr lang="en-US" sz="3200" b="1" dirty="0"/>
              <a:t> </a:t>
            </a:r>
            <a:r>
              <a:rPr lang="en-US" sz="3200" b="1" dirty="0" err="1"/>
              <a:t>drugi</a:t>
            </a:r>
            <a:r>
              <a:rPr lang="en-US" sz="3200" b="1" dirty="0"/>
              <a:t> </a:t>
            </a:r>
            <a:r>
              <a:rPr lang="en-US" sz="3200" b="1" dirty="0" err="1"/>
              <a:t>uslovi</a:t>
            </a:r>
            <a:r>
              <a:rPr lang="en-US" sz="3200" b="1" dirty="0"/>
              <a:t>, mere </a:t>
            </a:r>
            <a:r>
              <a:rPr lang="en-US" sz="3200" b="1" dirty="0" err="1"/>
              <a:t>energetske</a:t>
            </a:r>
            <a:r>
              <a:rPr lang="en-US" sz="3200" b="1" dirty="0"/>
              <a:t> </a:t>
            </a:r>
            <a:r>
              <a:rPr lang="en-US" sz="3200" b="1" dirty="0" err="1"/>
              <a:t>efikasnosti</a:t>
            </a:r>
            <a:r>
              <a:rPr lang="en-US" sz="3200" b="1" dirty="0"/>
              <a:t> </a:t>
            </a:r>
            <a:r>
              <a:rPr lang="en-US" sz="3200" b="1" dirty="0" err="1"/>
              <a:t>izgradnje</a:t>
            </a:r>
            <a:r>
              <a:rPr lang="en-US" sz="3200" b="1" dirty="0"/>
              <a:t>.</a:t>
            </a:r>
          </a:p>
        </p:txBody>
      </p:sp>
    </p:spTree>
    <p:extLst>
      <p:ext uri="{BB962C8B-B14F-4D97-AF65-F5344CB8AC3E}">
        <p14:creationId xmlns:p14="http://schemas.microsoft.com/office/powerpoint/2010/main" xmlns="" val="654336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S</a:t>
            </a:r>
            <a:r>
              <a:rPr lang="x-none" dirty="0"/>
              <a:t>adržina planskih dokumenata: pravila uređenja, </a:t>
            </a:r>
            <a:r>
              <a:rPr lang="x-none" u="sng" dirty="0"/>
              <a:t>pravila građenja</a:t>
            </a:r>
            <a:r>
              <a:rPr lang="x-none" dirty="0"/>
              <a:t> i grafički deo</a:t>
            </a:r>
            <a:endParaRPr lang="en-US" dirty="0"/>
          </a:p>
        </p:txBody>
      </p:sp>
      <p:sp>
        <p:nvSpPr>
          <p:cNvPr id="3" name="Text Placeholder 2"/>
          <p:cNvSpPr>
            <a:spLocks noGrp="1"/>
          </p:cNvSpPr>
          <p:nvPr>
            <p:ph type="body" sz="quarter" idx="10"/>
          </p:nvPr>
        </p:nvSpPr>
        <p:spPr/>
        <p:txBody>
          <a:bodyPr/>
          <a:lstStyle/>
          <a:p>
            <a:r>
              <a:rPr lang="en-US" b="1" dirty="0" err="1"/>
              <a:t>Pravila</a:t>
            </a:r>
            <a:r>
              <a:rPr lang="en-US" b="1" dirty="0"/>
              <a:t> </a:t>
            </a:r>
            <a:r>
              <a:rPr lang="en-US" b="1" dirty="0" err="1"/>
              <a:t>građenja</a:t>
            </a:r>
            <a:r>
              <a:rPr lang="en-US" b="1" dirty="0"/>
              <a:t> </a:t>
            </a:r>
            <a:r>
              <a:rPr lang="en-US" b="1" dirty="0" err="1"/>
              <a:t>sadrže</a:t>
            </a:r>
            <a:r>
              <a:rPr lang="en-US" b="1" dirty="0"/>
              <a:t> </a:t>
            </a:r>
            <a:r>
              <a:rPr lang="en-US" b="1" dirty="0" err="1"/>
              <a:t>između</a:t>
            </a:r>
            <a:r>
              <a:rPr lang="en-US" b="1" dirty="0"/>
              <a:t> </a:t>
            </a:r>
            <a:r>
              <a:rPr lang="en-US" b="1" dirty="0" err="1"/>
              <a:t>ostalog</a:t>
            </a:r>
            <a:r>
              <a:rPr lang="en-US" b="1" dirty="0"/>
              <a:t>: </a:t>
            </a:r>
            <a:r>
              <a:rPr lang="en-US" b="1" dirty="0" err="1"/>
              <a:t>vrstu</a:t>
            </a:r>
            <a:r>
              <a:rPr lang="en-US" b="1" dirty="0"/>
              <a:t> </a:t>
            </a:r>
            <a:r>
              <a:rPr lang="en-US" b="1" dirty="0" err="1"/>
              <a:t>i</a:t>
            </a:r>
            <a:r>
              <a:rPr lang="en-US" b="1" dirty="0"/>
              <a:t> </a:t>
            </a:r>
            <a:r>
              <a:rPr lang="en-US" b="1" dirty="0" err="1"/>
              <a:t>namenu</a:t>
            </a:r>
            <a:r>
              <a:rPr lang="en-US" b="1" dirty="0"/>
              <a:t> </a:t>
            </a:r>
            <a:r>
              <a:rPr lang="en-US" b="1" dirty="0" err="1"/>
              <a:t>odnosno</a:t>
            </a:r>
            <a:r>
              <a:rPr lang="en-US" b="1" dirty="0"/>
              <a:t> </a:t>
            </a:r>
            <a:r>
              <a:rPr lang="en-US" b="1" dirty="0" err="1"/>
              <a:t>objekata</a:t>
            </a:r>
            <a:r>
              <a:rPr lang="en-US" b="1" dirty="0"/>
              <a:t> </a:t>
            </a:r>
            <a:r>
              <a:rPr lang="en-US" b="1" dirty="0" err="1"/>
              <a:t>koji</a:t>
            </a:r>
            <a:r>
              <a:rPr lang="en-US" b="1" dirty="0"/>
              <a:t> se </a:t>
            </a:r>
            <a:r>
              <a:rPr lang="en-US" b="1" dirty="0" err="1"/>
              <a:t>mogu</a:t>
            </a:r>
            <a:r>
              <a:rPr lang="en-US" b="1" dirty="0"/>
              <a:t> </a:t>
            </a:r>
            <a:r>
              <a:rPr lang="en-US" b="1" dirty="0" err="1"/>
              <a:t>graditi</a:t>
            </a:r>
            <a:r>
              <a:rPr lang="en-US" b="1" dirty="0"/>
              <a:t>, </a:t>
            </a:r>
            <a:r>
              <a:rPr lang="en-US" b="1" dirty="0" err="1"/>
              <a:t>odnosno</a:t>
            </a:r>
            <a:r>
              <a:rPr lang="en-US" b="1" dirty="0"/>
              <a:t> </a:t>
            </a:r>
            <a:r>
              <a:rPr lang="en-US" b="1" dirty="0" err="1"/>
              <a:t>klasu</a:t>
            </a:r>
            <a:r>
              <a:rPr lang="en-US" b="1" dirty="0"/>
              <a:t> </a:t>
            </a:r>
            <a:r>
              <a:rPr lang="en-US" b="1" dirty="0" err="1"/>
              <a:t>i</a:t>
            </a:r>
            <a:r>
              <a:rPr lang="en-US" b="1" dirty="0"/>
              <a:t> </a:t>
            </a:r>
            <a:r>
              <a:rPr lang="en-US" b="1" dirty="0" err="1"/>
              <a:t>namenu</a:t>
            </a:r>
            <a:r>
              <a:rPr lang="en-US" b="1" dirty="0"/>
              <a:t> </a:t>
            </a:r>
            <a:r>
              <a:rPr lang="en-US" b="1" dirty="0" err="1"/>
              <a:t>objekata</a:t>
            </a:r>
            <a:r>
              <a:rPr lang="en-US" b="1" dirty="0"/>
              <a:t> </a:t>
            </a:r>
            <a:r>
              <a:rPr lang="en-US" b="1" dirty="0" err="1"/>
              <a:t>čija</a:t>
            </a:r>
            <a:r>
              <a:rPr lang="en-US" b="1" dirty="0"/>
              <a:t> je </a:t>
            </a:r>
            <a:r>
              <a:rPr lang="en-US" b="1" dirty="0" err="1"/>
              <a:t>izgradnja</a:t>
            </a:r>
            <a:r>
              <a:rPr lang="en-US" b="1" dirty="0"/>
              <a:t> </a:t>
            </a:r>
            <a:r>
              <a:rPr lang="en-US" b="1" dirty="0" err="1"/>
              <a:t>zabranjena</a:t>
            </a:r>
            <a:r>
              <a:rPr lang="en-US" b="1" dirty="0"/>
              <a:t>, </a:t>
            </a:r>
            <a:r>
              <a:rPr lang="en-US" b="1" dirty="0" err="1"/>
              <a:t>minimalnu</a:t>
            </a:r>
            <a:r>
              <a:rPr lang="en-US" b="1" dirty="0"/>
              <a:t> </a:t>
            </a:r>
            <a:r>
              <a:rPr lang="en-US" b="1" dirty="0" err="1"/>
              <a:t>i</a:t>
            </a:r>
            <a:r>
              <a:rPr lang="en-US" b="1" dirty="0"/>
              <a:t> </a:t>
            </a:r>
            <a:r>
              <a:rPr lang="en-US" b="1" dirty="0" err="1"/>
              <a:t>maksimalnu</a:t>
            </a:r>
            <a:r>
              <a:rPr lang="en-US" b="1" dirty="0"/>
              <a:t> </a:t>
            </a:r>
            <a:r>
              <a:rPr lang="en-US" b="1" dirty="0" err="1"/>
              <a:t>površinu</a:t>
            </a:r>
            <a:r>
              <a:rPr lang="en-US" b="1" dirty="0"/>
              <a:t> </a:t>
            </a:r>
            <a:r>
              <a:rPr lang="en-US" b="1" dirty="0" err="1"/>
              <a:t>građevinske</a:t>
            </a:r>
            <a:r>
              <a:rPr lang="en-US" b="1" dirty="0"/>
              <a:t> </a:t>
            </a:r>
            <a:r>
              <a:rPr lang="en-US" b="1" dirty="0" err="1"/>
              <a:t>parcele</a:t>
            </a:r>
            <a:r>
              <a:rPr lang="en-US" b="1" dirty="0"/>
              <a:t>, </a:t>
            </a:r>
            <a:r>
              <a:rPr lang="en-US" b="1" dirty="0" err="1"/>
              <a:t>najveći</a:t>
            </a:r>
            <a:r>
              <a:rPr lang="en-US" b="1" dirty="0"/>
              <a:t> </a:t>
            </a:r>
            <a:r>
              <a:rPr lang="en-US" b="1" dirty="0" err="1"/>
              <a:t>dozvoljeni</a:t>
            </a:r>
            <a:r>
              <a:rPr lang="en-US" b="1" dirty="0"/>
              <a:t> </a:t>
            </a:r>
            <a:r>
              <a:rPr lang="en-US" b="1" dirty="0" err="1"/>
              <a:t>indeks</a:t>
            </a:r>
            <a:r>
              <a:rPr lang="en-US" b="1" dirty="0"/>
              <a:t> </a:t>
            </a:r>
            <a:r>
              <a:rPr lang="en-US" b="1" dirty="0" err="1"/>
              <a:t>zauzetosti</a:t>
            </a:r>
            <a:r>
              <a:rPr lang="en-US" b="1" dirty="0"/>
              <a:t> </a:t>
            </a:r>
            <a:r>
              <a:rPr lang="en-US" b="1" dirty="0" err="1"/>
              <a:t>ili</a:t>
            </a:r>
            <a:r>
              <a:rPr lang="en-US" b="1" dirty="0"/>
              <a:t> </a:t>
            </a:r>
            <a:r>
              <a:rPr lang="en-US" b="1" dirty="0" err="1"/>
              <a:t>izgrađenosti</a:t>
            </a:r>
            <a:r>
              <a:rPr lang="en-US" b="1" dirty="0"/>
              <a:t> </a:t>
            </a:r>
            <a:r>
              <a:rPr lang="en-US" b="1" dirty="0" err="1"/>
              <a:t>građevinske</a:t>
            </a:r>
            <a:r>
              <a:rPr lang="en-US" b="1" dirty="0"/>
              <a:t> </a:t>
            </a:r>
            <a:r>
              <a:rPr lang="en-US" b="1" dirty="0" err="1"/>
              <a:t>parcele</a:t>
            </a:r>
            <a:r>
              <a:rPr lang="en-US" b="1" dirty="0"/>
              <a:t>, </a:t>
            </a:r>
            <a:r>
              <a:rPr lang="en-US" b="1" dirty="0" err="1"/>
              <a:t>najveću</a:t>
            </a:r>
            <a:r>
              <a:rPr lang="en-US" b="1" dirty="0"/>
              <a:t> </a:t>
            </a:r>
            <a:r>
              <a:rPr lang="en-US" b="1" dirty="0" err="1"/>
              <a:t>dozvoljenu</a:t>
            </a:r>
            <a:r>
              <a:rPr lang="en-US" b="1" dirty="0"/>
              <a:t> </a:t>
            </a:r>
            <a:r>
              <a:rPr lang="en-US" b="1" dirty="0" err="1"/>
              <a:t>visinu</a:t>
            </a:r>
            <a:r>
              <a:rPr lang="en-US" b="1" dirty="0"/>
              <a:t> </a:t>
            </a:r>
            <a:r>
              <a:rPr lang="en-US" b="1" dirty="0" err="1"/>
              <a:t>ili</a:t>
            </a:r>
            <a:r>
              <a:rPr lang="en-US" b="1" dirty="0"/>
              <a:t> </a:t>
            </a:r>
            <a:r>
              <a:rPr lang="en-US" b="1" dirty="0" err="1"/>
              <a:t>spratnost</a:t>
            </a:r>
            <a:r>
              <a:rPr lang="en-US" b="1" dirty="0"/>
              <a:t> </a:t>
            </a:r>
            <a:r>
              <a:rPr lang="en-US" b="1" dirty="0" err="1"/>
              <a:t>objekata</a:t>
            </a:r>
            <a:r>
              <a:rPr lang="en-US" b="1" dirty="0"/>
              <a:t>; </a:t>
            </a:r>
            <a:r>
              <a:rPr lang="en-US" b="1" dirty="0" err="1"/>
              <a:t>uslove</a:t>
            </a:r>
            <a:r>
              <a:rPr lang="en-US" b="1" dirty="0"/>
              <a:t> </a:t>
            </a:r>
            <a:r>
              <a:rPr lang="en-US" b="1" dirty="0" err="1"/>
              <a:t>i</a:t>
            </a:r>
            <a:r>
              <a:rPr lang="en-US" b="1" dirty="0"/>
              <a:t> </a:t>
            </a:r>
            <a:r>
              <a:rPr lang="en-US" b="1" dirty="0" err="1"/>
              <a:t>način</a:t>
            </a:r>
            <a:r>
              <a:rPr lang="en-US" b="1" dirty="0"/>
              <a:t> </a:t>
            </a:r>
            <a:r>
              <a:rPr lang="en-US" b="1" dirty="0" err="1"/>
              <a:t>obezbeđivanja</a:t>
            </a:r>
            <a:r>
              <a:rPr lang="en-US" b="1" dirty="0"/>
              <a:t> </a:t>
            </a:r>
            <a:r>
              <a:rPr lang="en-US" b="1" dirty="0" err="1"/>
              <a:t>pristupa</a:t>
            </a:r>
            <a:r>
              <a:rPr lang="en-US" b="1" dirty="0"/>
              <a:t> </a:t>
            </a:r>
            <a:r>
              <a:rPr lang="en-US" b="1" dirty="0" err="1"/>
              <a:t>parceli</a:t>
            </a:r>
            <a:r>
              <a:rPr lang="en-US" b="1" dirty="0"/>
              <a:t> </a:t>
            </a:r>
            <a:r>
              <a:rPr lang="en-US" b="1" dirty="0" err="1"/>
              <a:t>i</a:t>
            </a:r>
            <a:r>
              <a:rPr lang="en-US" b="1" dirty="0"/>
              <a:t> </a:t>
            </a:r>
            <a:r>
              <a:rPr lang="en-US" b="1" dirty="0" err="1"/>
              <a:t>prostora</a:t>
            </a:r>
            <a:r>
              <a:rPr lang="en-US" b="1" dirty="0"/>
              <a:t> </a:t>
            </a:r>
            <a:r>
              <a:rPr lang="en-US" b="1" dirty="0" err="1"/>
              <a:t>za</a:t>
            </a:r>
            <a:r>
              <a:rPr lang="en-US" b="1" dirty="0"/>
              <a:t> </a:t>
            </a:r>
            <a:r>
              <a:rPr lang="en-US" b="1" dirty="0" err="1"/>
              <a:t>parkiranje</a:t>
            </a:r>
            <a:r>
              <a:rPr lang="en-US" b="1" dirty="0"/>
              <a:t> </a:t>
            </a:r>
            <a:r>
              <a:rPr lang="en-US" b="1" dirty="0" err="1"/>
              <a:t>vozila</a:t>
            </a:r>
            <a:r>
              <a:rPr lang="en-US" b="1" dirty="0"/>
              <a:t>.</a:t>
            </a:r>
          </a:p>
        </p:txBody>
      </p:sp>
    </p:spTree>
    <p:extLst>
      <p:ext uri="{BB962C8B-B14F-4D97-AF65-F5344CB8AC3E}">
        <p14:creationId xmlns:p14="http://schemas.microsoft.com/office/powerpoint/2010/main" xmlns="" val="342535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4000" dirty="0"/>
              <a:t>S</a:t>
            </a:r>
            <a:r>
              <a:rPr lang="x-none" sz="4000" dirty="0"/>
              <a:t>adržina planskih dokumenata: pravila uređenja, </a:t>
            </a:r>
            <a:r>
              <a:rPr lang="x-none" sz="4000" u="sng" dirty="0"/>
              <a:t>pravila građenja</a:t>
            </a:r>
            <a:r>
              <a:rPr lang="x-none" sz="4000" dirty="0"/>
              <a:t> </a:t>
            </a:r>
            <a:r>
              <a:rPr lang="hr-HR" sz="4000" dirty="0"/>
              <a:t>(nastavljeno) </a:t>
            </a:r>
            <a:r>
              <a:rPr lang="x-none" sz="4000" dirty="0"/>
              <a:t>i </a:t>
            </a:r>
            <a:r>
              <a:rPr lang="x-none" sz="4000" u="sng" dirty="0"/>
              <a:t>grafički deo</a:t>
            </a:r>
            <a:endParaRPr lang="en-US" sz="4000" u="sng" dirty="0"/>
          </a:p>
        </p:txBody>
      </p:sp>
      <p:sp>
        <p:nvSpPr>
          <p:cNvPr id="3" name="Text Placeholder 2"/>
          <p:cNvSpPr>
            <a:spLocks noGrp="1"/>
          </p:cNvSpPr>
          <p:nvPr>
            <p:ph type="body" sz="quarter" idx="10"/>
          </p:nvPr>
        </p:nvSpPr>
        <p:spPr/>
        <p:txBody>
          <a:bodyPr/>
          <a:lstStyle/>
          <a:p>
            <a:r>
              <a:rPr lang="en-US" sz="4000" b="1" dirty="0" err="1"/>
              <a:t>Ako</a:t>
            </a:r>
            <a:r>
              <a:rPr lang="en-US" sz="4000" b="1" dirty="0"/>
              <a:t> </a:t>
            </a:r>
            <a:r>
              <a:rPr lang="en-US" sz="4000" b="1" dirty="0" err="1"/>
              <a:t>uslovi</a:t>
            </a:r>
            <a:r>
              <a:rPr lang="en-US" sz="4000" b="1" dirty="0"/>
              <a:t> </a:t>
            </a:r>
            <a:r>
              <a:rPr lang="en-US" sz="4000" b="1" dirty="0" err="1"/>
              <a:t>za</a:t>
            </a:r>
            <a:r>
              <a:rPr lang="en-US" sz="4000" b="1" dirty="0"/>
              <a:t> </a:t>
            </a:r>
            <a:r>
              <a:rPr lang="en-US" sz="4000" b="1" dirty="0" err="1"/>
              <a:t>projektovanje</a:t>
            </a:r>
            <a:r>
              <a:rPr lang="en-US" sz="4000" b="1" dirty="0"/>
              <a:t>, </a:t>
            </a:r>
            <a:r>
              <a:rPr lang="en-US" sz="4000" b="1" dirty="0" err="1"/>
              <a:t>odnosno</a:t>
            </a:r>
            <a:r>
              <a:rPr lang="en-US" sz="4000" b="1" dirty="0"/>
              <a:t> </a:t>
            </a:r>
            <a:r>
              <a:rPr lang="en-US" sz="4000" b="1" dirty="0" err="1"/>
              <a:t>priključenje</a:t>
            </a:r>
            <a:r>
              <a:rPr lang="en-US" sz="4000" b="1" dirty="0"/>
              <a:t>, </a:t>
            </a:r>
            <a:r>
              <a:rPr lang="en-US" sz="4000" b="1" dirty="0" err="1"/>
              <a:t>nisu</a:t>
            </a:r>
            <a:r>
              <a:rPr lang="en-US" sz="4000" b="1" dirty="0"/>
              <a:t> </a:t>
            </a:r>
            <a:r>
              <a:rPr lang="en-US" sz="4000" b="1" dirty="0" err="1"/>
              <a:t>utvrđeni</a:t>
            </a:r>
            <a:r>
              <a:rPr lang="en-US" sz="4000" b="1" dirty="0"/>
              <a:t> </a:t>
            </a:r>
            <a:r>
              <a:rPr lang="en-US" sz="4000" b="1" dirty="0" err="1"/>
              <a:t>planskim</a:t>
            </a:r>
            <a:r>
              <a:rPr lang="en-US" sz="4000" b="1" dirty="0"/>
              <a:t> </a:t>
            </a:r>
            <a:r>
              <a:rPr lang="en-US" sz="4000" b="1" dirty="0" err="1"/>
              <a:t>dokumentom</a:t>
            </a:r>
            <a:r>
              <a:rPr lang="en-US" sz="4000" b="1" dirty="0"/>
              <a:t>, organ </a:t>
            </a:r>
            <a:r>
              <a:rPr lang="en-US" sz="4000" b="1" dirty="0" err="1"/>
              <a:t>nadležan</a:t>
            </a:r>
            <a:r>
              <a:rPr lang="en-US" sz="4000" b="1" dirty="0"/>
              <a:t> </a:t>
            </a:r>
            <a:r>
              <a:rPr lang="en-US" sz="4000" b="1" dirty="0" err="1"/>
              <a:t>za</a:t>
            </a:r>
            <a:r>
              <a:rPr lang="en-US" sz="4000" b="1" dirty="0"/>
              <a:t> </a:t>
            </a:r>
            <a:r>
              <a:rPr lang="en-US" sz="4000" b="1" dirty="0" err="1"/>
              <a:t>izdavanje</a:t>
            </a:r>
            <a:r>
              <a:rPr lang="en-US" sz="4000" b="1" dirty="0"/>
              <a:t> </a:t>
            </a:r>
            <a:r>
              <a:rPr lang="en-US" sz="4000" b="1" dirty="0" err="1"/>
              <a:t>građevinske</a:t>
            </a:r>
            <a:r>
              <a:rPr lang="en-US" sz="4000" b="1" dirty="0"/>
              <a:t> </a:t>
            </a:r>
            <a:r>
              <a:rPr lang="en-US" sz="4000" b="1" dirty="0" err="1"/>
              <a:t>dozvole</a:t>
            </a:r>
            <a:r>
              <a:rPr lang="en-US" sz="4000" b="1" dirty="0"/>
              <a:t> </a:t>
            </a:r>
            <a:r>
              <a:rPr lang="en-US" sz="4000" b="1" dirty="0" err="1"/>
              <a:t>će</a:t>
            </a:r>
            <a:r>
              <a:rPr lang="en-US" sz="4000" b="1" dirty="0"/>
              <a:t> </a:t>
            </a:r>
            <a:r>
              <a:rPr lang="en-US" sz="4000" b="1" dirty="0" err="1"/>
              <a:t>ih</a:t>
            </a:r>
            <a:r>
              <a:rPr lang="en-US" sz="4000" b="1" dirty="0"/>
              <a:t> </a:t>
            </a:r>
            <a:r>
              <a:rPr lang="en-US" sz="4000" b="1" dirty="0" err="1"/>
              <a:t>pribaviti</a:t>
            </a:r>
            <a:r>
              <a:rPr lang="en-US" sz="4000" b="1" dirty="0"/>
              <a:t> </a:t>
            </a:r>
            <a:r>
              <a:rPr lang="en-US" sz="4000" b="1" dirty="0" err="1"/>
              <a:t>iz</a:t>
            </a:r>
            <a:r>
              <a:rPr lang="en-US" sz="4000" b="1" dirty="0"/>
              <a:t> </a:t>
            </a:r>
            <a:r>
              <a:rPr lang="en-US" sz="4000" b="1" dirty="0" err="1"/>
              <a:t>separata</a:t>
            </a:r>
            <a:r>
              <a:rPr lang="en-US" sz="4000" b="1" dirty="0"/>
              <a:t>.</a:t>
            </a:r>
          </a:p>
          <a:p>
            <a:r>
              <a:rPr lang="en-US" sz="4000" b="1" dirty="0" err="1"/>
              <a:t>Grafičkim</a:t>
            </a:r>
            <a:r>
              <a:rPr lang="en-US" sz="4000" b="1" dirty="0"/>
              <a:t> </a:t>
            </a:r>
            <a:r>
              <a:rPr lang="en-US" sz="4000" b="1" dirty="0" err="1"/>
              <a:t>delom</a:t>
            </a:r>
            <a:r>
              <a:rPr lang="en-US" sz="4000" b="1" dirty="0"/>
              <a:t> </a:t>
            </a:r>
            <a:r>
              <a:rPr lang="en-US" sz="4000" b="1" dirty="0" err="1"/>
              <a:t>planskog</a:t>
            </a:r>
            <a:r>
              <a:rPr lang="en-US" sz="4000" b="1" dirty="0"/>
              <a:t> </a:t>
            </a:r>
            <a:r>
              <a:rPr lang="en-US" sz="4000" b="1" dirty="0" err="1"/>
              <a:t>dokumenta</a:t>
            </a:r>
            <a:r>
              <a:rPr lang="en-US" sz="4000" b="1" dirty="0"/>
              <a:t> </a:t>
            </a:r>
            <a:r>
              <a:rPr lang="en-US" sz="4000" b="1" dirty="0" err="1"/>
              <a:t>prikazuju</a:t>
            </a:r>
            <a:r>
              <a:rPr lang="en-US" sz="4000" b="1" dirty="0"/>
              <a:t> se </a:t>
            </a:r>
            <a:r>
              <a:rPr lang="en-US" sz="4000" b="1" dirty="0" err="1"/>
              <a:t>rešenja</a:t>
            </a:r>
            <a:r>
              <a:rPr lang="en-US" sz="4000" b="1" dirty="0"/>
              <a:t> u </a:t>
            </a:r>
            <a:r>
              <a:rPr lang="en-US" sz="4000" b="1" dirty="0" err="1"/>
              <a:t>skladu</a:t>
            </a:r>
            <a:r>
              <a:rPr lang="en-US" sz="4000" b="1" dirty="0"/>
              <a:t> </a:t>
            </a:r>
            <a:r>
              <a:rPr lang="en-US" sz="4000" b="1" dirty="0" err="1"/>
              <a:t>sa</a:t>
            </a:r>
            <a:r>
              <a:rPr lang="en-US" sz="4000" b="1" dirty="0"/>
              <a:t> </a:t>
            </a:r>
            <a:r>
              <a:rPr lang="en-US" sz="4000" b="1" dirty="0" err="1"/>
              <a:t>sadržinom</a:t>
            </a:r>
            <a:r>
              <a:rPr lang="en-US" sz="4000" b="1" dirty="0"/>
              <a:t> </a:t>
            </a:r>
            <a:r>
              <a:rPr lang="en-US" sz="4000" b="1" dirty="0" err="1"/>
              <a:t>plana</a:t>
            </a:r>
            <a:r>
              <a:rPr lang="en-US" sz="4000" b="1" dirty="0"/>
              <a:t>.</a:t>
            </a:r>
          </a:p>
        </p:txBody>
      </p:sp>
    </p:spTree>
    <p:extLst>
      <p:ext uri="{BB962C8B-B14F-4D97-AF65-F5344CB8AC3E}">
        <p14:creationId xmlns:p14="http://schemas.microsoft.com/office/powerpoint/2010/main" xmlns="" val="914733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2339</TotalTime>
  <Words>1772</Words>
  <Application>Microsoft Office PowerPoint</Application>
  <PresentationFormat>Custom</PresentationFormat>
  <Paragraphs>127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Planiranje i uređenje prostora počiva na načelima (između ostalog):</vt:lpstr>
      <vt:lpstr>Primena dokumenata prostornog i urbanističkog planiranja</vt:lpstr>
      <vt:lpstr>Vrste dokumenata prostornog i urbanističkog planiranja</vt:lpstr>
      <vt:lpstr>Vrste dokumenata prostornog i urbanističkog planiranja (nastavljeno)</vt:lpstr>
      <vt:lpstr>Odnos nabrojanih dokumenata</vt:lpstr>
      <vt:lpstr>Sadržina planskih dokumenata: pravila uređenja, pravila građenja i grafički deo   </vt:lpstr>
      <vt:lpstr>Sadržina planskih dokumenata: pravila uređenja, pravila građenja i grafički deo</vt:lpstr>
      <vt:lpstr>Sadržina planskih dokumenata: pravila uređenja, pravila građenja (nastavljeno) i grafički deo</vt:lpstr>
      <vt:lpstr>Informacija o lokaciji</vt:lpstr>
      <vt:lpstr>Lokacijski uslovi</vt:lpstr>
      <vt:lpstr>«Član 57»</vt:lpstr>
      <vt:lpstr>«Član 57» (nastavak)</vt:lpstr>
      <vt:lpstr>«Član 57» (nastavak)</vt:lpstr>
      <vt:lpstr>Urbanistička rešenja više nemaju direktne pravne posledice</vt:lpstr>
      <vt:lpstr>Urbanistička rešenja više nemaju direktne pravne posledice (nastavak)</vt:lpstr>
      <vt:lpstr>Uticaj Zakona o planiranju i izgradnji na svojinskopravne odnose</vt:lpstr>
      <vt:lpstr>Uticaj svojinskopravnih odnosa na odobrenje gradnje</vt:lpstr>
      <vt:lpstr>Izgradnja objekata – projektovanje</vt:lpstr>
      <vt:lpstr>Izgradnja objekata – izdavanje građevinske dozvole</vt:lpstr>
      <vt:lpstr>Izgradnja objekata – izdavanje građevinske dozvole (nastavak)</vt:lpstr>
      <vt:lpstr>Radovi na osnovu idejnog projekta “Član 145”</vt:lpstr>
      <vt:lpstr>Građenje</vt:lpstr>
      <vt:lpstr>Građenje – ugovorni odnosi</vt:lpstr>
      <vt:lpstr>Upotrebna dozvola</vt:lpstr>
      <vt:lpstr>Drugačiji epilozi</vt:lpstr>
      <vt:lpstr>Drugačiji epilozi (nastavak)</vt:lpstr>
      <vt:lpstr>Pitanja i odgovori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Milica</dc:creator>
  <cp:lastModifiedBy>korisnik</cp:lastModifiedBy>
  <cp:revision>44</cp:revision>
  <dcterms:created xsi:type="dcterms:W3CDTF">2017-10-13T10:19:34Z</dcterms:created>
  <dcterms:modified xsi:type="dcterms:W3CDTF">2019-02-11T11:56:42Z</dcterms:modified>
</cp:coreProperties>
</file>