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6"/>
  </p:notesMasterIdLst>
  <p:sldIdLst>
    <p:sldId id="256" r:id="rId2"/>
    <p:sldId id="259" r:id="rId3"/>
    <p:sldId id="306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EDFA4-00C3-4485-9E92-26CBA89A51A7}" type="datetimeFigureOut">
              <a:rPr lang="x-none" smtClean="0"/>
              <a:pPr/>
              <a:t>07-Feb-19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91F25-538B-44DD-B790-12D9081A520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4045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44840" y="3602038"/>
            <a:ext cx="9144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x-none" dirty="0" smtClean="0"/>
              <a:t>Naslov/Naziv teme predavanja</a:t>
            </a:r>
            <a:endParaRPr lang="x-none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0732" y="4147471"/>
            <a:ext cx="781968" cy="76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6772" y="4228910"/>
            <a:ext cx="438171" cy="4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410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76300" y="2076450"/>
            <a:ext cx="105156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1453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389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83384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6511" y="5814025"/>
            <a:ext cx="12192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biLevel thresh="25000"/>
          </a:blip>
          <a:stretch>
            <a:fillRect/>
          </a:stretch>
        </p:blipFill>
        <p:spPr>
          <a:xfrm>
            <a:off x="10371221" y="5547972"/>
            <a:ext cx="1612748" cy="1674345"/>
          </a:xfrm>
          <a:prstGeom prst="rect">
            <a:avLst/>
          </a:prstGeom>
        </p:spPr>
      </p:pic>
      <p:sp>
        <p:nvSpPr>
          <p:cNvPr id="14" name="Oval 13"/>
          <p:cNvSpPr/>
          <p:nvPr userDrawn="1"/>
        </p:nvSpPr>
        <p:spPr>
          <a:xfrm rot="10162212" flipH="1">
            <a:off x="-105519" y="2761999"/>
            <a:ext cx="12175565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Oval 18"/>
          <p:cNvSpPr/>
          <p:nvPr userDrawn="1"/>
        </p:nvSpPr>
        <p:spPr>
          <a:xfrm rot="10036807" flipH="1">
            <a:off x="-116637" y="3661707"/>
            <a:ext cx="9775349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48900" y="222175"/>
            <a:ext cx="1735069" cy="78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317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4" r:id="rId2"/>
    <p:sldLayoutId id="214748369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7" Type="http://schemas.microsoft.com/office/2007/relationships/hdphoto" Target="../media/hdphoto7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microsoft.com/office/2007/relationships/hdphoto" Target="../media/hdphoto6.wdp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4840" y="2970446"/>
            <a:ext cx="9144000" cy="568909"/>
          </a:xfrm>
        </p:spPr>
        <p:txBody>
          <a:bodyPr/>
          <a:lstStyle/>
          <a:p>
            <a:r>
              <a:rPr lang="x-none" sz="3200" dirty="0" smtClean="0"/>
              <a:t>Poreski sistem u Srbiji</a:t>
            </a:r>
            <a:endParaRPr lang="x-none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44840" y="1171977"/>
            <a:ext cx="9144000" cy="1024004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x-none" sz="2800" dirty="0" smtClean="0"/>
              <a:t>STRUČNA OBUKA ZA PROCENITELJE VREDNOSTI NEPOKRETNOSTI</a:t>
            </a:r>
            <a:r>
              <a:rPr lang="x-none" sz="2800" smtClean="0"/>
              <a:t/>
            </a:r>
            <a:br>
              <a:rPr lang="x-none" sz="2800" smtClean="0"/>
            </a:br>
            <a:endParaRPr lang="x-none" sz="2800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5291432" y="3969572"/>
            <a:ext cx="1600200" cy="634130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800" kern="1200" dirty="0" smtClean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r>
              <a:rPr lang="sr-Latn-CS" sz="1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rPr>
              <a:t>10.02.2019      </a:t>
            </a:r>
            <a:r>
              <a:rPr lang="x-none" sz="1800" kern="120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rPr>
              <a:t>Beograd</a:t>
            </a:r>
            <a:endParaRPr lang="x-none" sz="1800" kern="1200" dirty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7690344" y="5013030"/>
            <a:ext cx="1418390" cy="397379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800" kern="1200" dirty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33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894234"/>
          </a:xfrm>
        </p:spPr>
        <p:txBody>
          <a:bodyPr/>
          <a:lstStyle/>
          <a:p>
            <a:r>
              <a:rPr lang="x-none" dirty="0" smtClean="0"/>
              <a:t>PORESKI OBVEZNIK POREZ NA DOBIT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10512" y="1449860"/>
            <a:ext cx="9581388" cy="462709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x-none" dirty="0"/>
              <a:t>i drugo pravno lice koje nije osnovano radi ostvarivanja </a:t>
            </a:r>
            <a:r>
              <a:rPr lang="x-none" dirty="0" smtClean="0"/>
              <a:t>dobiti (postizanje </a:t>
            </a:r>
            <a:r>
              <a:rPr lang="x-none" dirty="0"/>
              <a:t>drugih </a:t>
            </a:r>
            <a:r>
              <a:rPr lang="x-none" dirty="0" smtClean="0"/>
              <a:t>ciljeva), </a:t>
            </a:r>
            <a:r>
              <a:rPr lang="x-none" dirty="0"/>
              <a:t>ako ostvaruje prihode prodajom proizvoda na tržištu ili vršenjem usluga uz naknadu (nedobitna organizacija - ustanova čiji je osnivač Republika Srbija, autonomna pokrajina, jedinica lokalne samouprave; politička organizacija; sindikalna organizacija; komora; crkva i verska zajednica; udruženje; fondacija i zadužbina</a:t>
            </a:r>
            <a:r>
              <a:rPr lang="x-none" dirty="0" smtClean="0"/>
              <a:t>.) </a:t>
            </a:r>
            <a:endParaRPr lang="x-none" dirty="0"/>
          </a:p>
          <a:p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306862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P</a:t>
            </a:r>
            <a:r>
              <a:rPr lang="x-none" dirty="0" smtClean="0"/>
              <a:t>orez </a:t>
            </a:r>
            <a:r>
              <a:rPr lang="x-none" dirty="0"/>
              <a:t>na dohodak građana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25880" y="1342767"/>
            <a:ext cx="10066020" cy="5404022"/>
          </a:xfrm>
        </p:spPr>
        <p:txBody>
          <a:bodyPr/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x-none" b="1" dirty="0" smtClean="0"/>
              <a:t>Plaćaju </a:t>
            </a:r>
            <a:r>
              <a:rPr lang="x-none" b="1" dirty="0"/>
              <a:t>fizička lica koja ostvaruju </a:t>
            </a:r>
            <a:r>
              <a:rPr lang="x-none" b="1" dirty="0" smtClean="0"/>
              <a:t>dohodak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x-none" b="1" dirty="0" smtClean="0"/>
              <a:t>Predmet oporezivanja/VRSTE PRIHODA:</a:t>
            </a:r>
          </a:p>
          <a:p>
            <a:pPr marL="1257300" lvl="1" indent="-571500"/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Zarade  - 10%</a:t>
            </a:r>
          </a:p>
          <a:p>
            <a:pPr marL="1257300" lvl="1" indent="-571500"/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rihodi </a:t>
            </a:r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 samostalne 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delatnosti – 10%</a:t>
            </a:r>
          </a:p>
          <a:p>
            <a:pPr marL="1257300" lvl="1" indent="-571500"/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rihodi </a:t>
            </a:r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 autorskih 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prava i </a:t>
            </a:r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prava industrijske 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svojine – 20% </a:t>
            </a:r>
          </a:p>
          <a:p>
            <a:pPr marL="1257300" lvl="1" indent="-571500"/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rihodi </a:t>
            </a:r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 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kapitala</a:t>
            </a:r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15%</a:t>
            </a:r>
          </a:p>
          <a:p>
            <a:pPr marL="1257300" lvl="1" indent="-571500"/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rihodi </a:t>
            </a:r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 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nepokretnosti – 20% </a:t>
            </a:r>
          </a:p>
          <a:p>
            <a:pPr marL="1257300" lvl="1" indent="-571500"/>
            <a:r>
              <a:rPr lang="x-none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</a:t>
            </a:r>
            <a:r>
              <a:rPr lang="x-none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apitalni dobici…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850752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853045"/>
          </a:xfrm>
        </p:spPr>
        <p:txBody>
          <a:bodyPr/>
          <a:lstStyle/>
          <a:p>
            <a:r>
              <a:rPr lang="x-none" dirty="0"/>
              <a:t>Oporezivanje imovine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80160" y="1301578"/>
            <a:ext cx="10111740" cy="4775372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x-none" dirty="0" smtClean="0"/>
              <a:t>POREZ NA IMOVINU - </a:t>
            </a:r>
            <a:r>
              <a:rPr lang="x-none" dirty="0"/>
              <a:t>plaća se na nepokretnosti koje se nalaze na teritoriji Republike Srbije</a:t>
            </a:r>
            <a:endParaRPr lang="x-none" dirty="0" smtClean="0"/>
          </a:p>
          <a:p>
            <a:pPr marL="742950" indent="-742950">
              <a:buAutoNum type="arabicPeriod"/>
            </a:pPr>
            <a:r>
              <a:rPr lang="x-none" dirty="0" smtClean="0"/>
              <a:t>POREZ NA NASLEĐE I POKLON - </a:t>
            </a:r>
            <a:r>
              <a:rPr lang="x-none" dirty="0"/>
              <a:t>Porez na nasleđe i poklon plaća se na pravo svojine i druga prava na nepokretnosti, koje naslednici naslede, odnosno poklonoprimci prime na poklon</a:t>
            </a:r>
            <a:endParaRPr lang="x-none" dirty="0" smtClean="0"/>
          </a:p>
          <a:p>
            <a:pPr marL="742950" indent="-742950">
              <a:buAutoNum type="arabicPeriod"/>
            </a:pPr>
            <a:r>
              <a:rPr lang="x-none" dirty="0" smtClean="0"/>
              <a:t>POREZ NA PRENOS APSOLUTNIH PRAVA – PRENOS PRAVA UZ NAKNADU</a:t>
            </a:r>
          </a:p>
          <a:p>
            <a:r>
              <a:rPr lang="x-none" dirty="0" smtClean="0"/>
              <a:t>Stopa: 2,5</a:t>
            </a:r>
            <a:r>
              <a:rPr lang="x-none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xmlns="" val="211795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2648" y="164757"/>
            <a:ext cx="11292840" cy="6582032"/>
          </a:xfrm>
        </p:spPr>
        <p:txBody>
          <a:bodyPr/>
          <a:lstStyle/>
          <a:p>
            <a:r>
              <a:rPr lang="x-none" b="1" dirty="0"/>
              <a:t>Porez na prenos apsolutnih prava plaća se </a:t>
            </a:r>
            <a:r>
              <a:rPr lang="x-none" b="1" dirty="0" smtClean="0"/>
              <a:t>kod</a:t>
            </a:r>
          </a:p>
          <a:p>
            <a:r>
              <a:rPr lang="x-none" b="1" dirty="0" smtClean="0"/>
              <a:t>prenosa </a:t>
            </a:r>
            <a:r>
              <a:rPr lang="x-none" b="1" dirty="0"/>
              <a:t>uz naknadu: </a:t>
            </a:r>
            <a:endParaRPr lang="x-none" b="1" dirty="0" smtClean="0"/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dirty="0" smtClean="0"/>
              <a:t>prava </a:t>
            </a:r>
            <a:r>
              <a:rPr lang="x-none" dirty="0"/>
              <a:t>svojine na nepokretnosti; </a:t>
            </a:r>
            <a:endParaRPr lang="x-none" dirty="0" smtClean="0"/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dirty="0" smtClean="0"/>
              <a:t>prava </a:t>
            </a:r>
            <a:r>
              <a:rPr lang="x-none" dirty="0"/>
              <a:t>intelektualne svojine; prava svojine na motornom vozilu - osim na mopedu, motokultivatoru, traktoru i radnoj </a:t>
            </a:r>
            <a:r>
              <a:rPr lang="x-none" dirty="0" smtClean="0"/>
              <a:t>mašini… </a:t>
            </a:r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dirty="0" smtClean="0"/>
              <a:t>prava </a:t>
            </a:r>
            <a:r>
              <a:rPr lang="x-none" dirty="0"/>
              <a:t>svojine na </a:t>
            </a:r>
            <a:r>
              <a:rPr lang="x-none" dirty="0" smtClean="0"/>
              <a:t>plovilu/na </a:t>
            </a:r>
            <a:r>
              <a:rPr lang="x-none" dirty="0"/>
              <a:t>vazduhoplovu </a:t>
            </a:r>
            <a:r>
              <a:rPr lang="x-none" dirty="0" smtClean="0"/>
              <a:t>– osim državnog</a:t>
            </a:r>
            <a:r>
              <a:rPr lang="x-none" dirty="0"/>
              <a:t>; prava korišćenja građevinskog </a:t>
            </a:r>
            <a:r>
              <a:rPr lang="x-none" dirty="0" smtClean="0"/>
              <a:t>zemljišta</a:t>
            </a:r>
            <a:endParaRPr lang="x-none" dirty="0"/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dirty="0" smtClean="0"/>
              <a:t>i </a:t>
            </a:r>
            <a:r>
              <a:rPr lang="x-none" dirty="0"/>
              <a:t>kod davanja građevinskog zemljišta u javnoj svojini u </a:t>
            </a:r>
            <a:r>
              <a:rPr lang="x-none" dirty="0" smtClean="0"/>
              <a:t>zakup </a:t>
            </a:r>
          </a:p>
          <a:p>
            <a:pPr>
              <a:spcBef>
                <a:spcPts val="0"/>
              </a:spcBef>
            </a:pPr>
            <a:r>
              <a:rPr lang="x-none" dirty="0" smtClean="0"/>
              <a:t>Stopa </a:t>
            </a:r>
            <a:r>
              <a:rPr lang="x-none" dirty="0"/>
              <a:t>poreza na prenos apsolutnih prava iznosi 2,5</a:t>
            </a:r>
            <a:r>
              <a:rPr lang="x-none" dirty="0" smtClean="0"/>
              <a:t>%</a:t>
            </a:r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368095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265" y="402336"/>
            <a:ext cx="10515600" cy="1072237"/>
          </a:xfrm>
        </p:spPr>
        <p:txBody>
          <a:bodyPr/>
          <a:lstStyle/>
          <a:p>
            <a:r>
              <a:rPr lang="x-none" dirty="0" smtClean="0"/>
              <a:t>Doprinosi za </a:t>
            </a:r>
            <a:r>
              <a:rPr lang="x-none" dirty="0"/>
              <a:t>obavezno socijalno osiguranje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50976" y="1088136"/>
            <a:ext cx="10844784" cy="5419756"/>
          </a:xfrm>
        </p:spPr>
        <p:txBody>
          <a:bodyPr/>
          <a:lstStyle/>
          <a:p>
            <a:r>
              <a:rPr lang="x-none" dirty="0"/>
              <a:t>obezbeđuju sredstva za finansiranje obaveznog socijalnog </a:t>
            </a:r>
            <a:r>
              <a:rPr lang="x-none" dirty="0" smtClean="0"/>
              <a:t>osiguranja: 1</a:t>
            </a:r>
            <a:r>
              <a:rPr lang="x-none" dirty="0"/>
              <a:t>) penzijskog i invalidskog osiguranja; 2) zdravstvenog osiguranja; 3) osiguranja za slučaj </a:t>
            </a:r>
            <a:r>
              <a:rPr lang="x-none" dirty="0" smtClean="0"/>
              <a:t>nezaposlenosti </a:t>
            </a:r>
          </a:p>
          <a:p>
            <a:r>
              <a:rPr lang="x-none" dirty="0" smtClean="0"/>
              <a:t>Obveznici </a:t>
            </a:r>
            <a:r>
              <a:rPr lang="x-none" dirty="0"/>
              <a:t>doprinosa </a:t>
            </a:r>
            <a:r>
              <a:rPr lang="x-none" dirty="0" smtClean="0"/>
              <a:t>su osiguranici </a:t>
            </a:r>
          </a:p>
          <a:p>
            <a:r>
              <a:rPr lang="x-none" dirty="0" smtClean="0"/>
              <a:t>Sredstva </a:t>
            </a:r>
            <a:r>
              <a:rPr lang="x-none" dirty="0"/>
              <a:t>doprinosa su javni </a:t>
            </a:r>
            <a:r>
              <a:rPr lang="x-none" dirty="0" smtClean="0"/>
              <a:t>prihoda raspolažu </a:t>
            </a:r>
            <a:r>
              <a:rPr lang="x-none" dirty="0"/>
              <a:t>organizacije za obavezno socijalno osiguranje (Republički fond za penzijsko i invalidsko osiguranje, Republički fond za zdravstveno osiguranje i Nacionalna služba za </a:t>
            </a:r>
            <a:r>
              <a:rPr lang="x-none"/>
              <a:t>zapošljavanje</a:t>
            </a:r>
            <a:r>
              <a:rPr lang="x-none" smtClean="0"/>
              <a:t>)</a:t>
            </a:r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80434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671813"/>
          </a:xfrm>
        </p:spPr>
        <p:txBody>
          <a:bodyPr/>
          <a:lstStyle/>
          <a:p>
            <a:r>
              <a:rPr lang="x-none" dirty="0" smtClean="0"/>
              <a:t>Poreski sistem RS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449858"/>
            <a:ext cx="10515600" cy="4627091"/>
          </a:xfrm>
        </p:spPr>
        <p:txBody>
          <a:bodyPr/>
          <a:lstStyle/>
          <a:p>
            <a:r>
              <a:rPr lang="x-none" b="1" dirty="0" smtClean="0"/>
              <a:t>Tri osnovna objekta oporezivanja:</a:t>
            </a:r>
            <a:endParaRPr lang="x-none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512541" y="2075935"/>
            <a:ext cx="634313" cy="19194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77614" y="2075935"/>
            <a:ext cx="1160505" cy="160637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041939" y="2075935"/>
            <a:ext cx="2377131" cy="14067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1029730" y="4283676"/>
            <a:ext cx="2965621" cy="1696994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 smtClean="0"/>
              <a:t>Potrošnja</a:t>
            </a:r>
            <a:endParaRPr lang="x-none" sz="3200" b="1" dirty="0"/>
          </a:p>
        </p:txBody>
      </p:sp>
      <p:sp>
        <p:nvSpPr>
          <p:cNvPr id="5" name="Oval 4"/>
          <p:cNvSpPr/>
          <p:nvPr/>
        </p:nvSpPr>
        <p:spPr>
          <a:xfrm>
            <a:off x="4613190" y="3763403"/>
            <a:ext cx="2520778" cy="2232454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 smtClean="0"/>
              <a:t>Dohodak</a:t>
            </a:r>
            <a:endParaRPr lang="x-none" sz="3200" b="1" dirty="0"/>
          </a:p>
        </p:txBody>
      </p:sp>
      <p:sp>
        <p:nvSpPr>
          <p:cNvPr id="7" name="Oval 6"/>
          <p:cNvSpPr/>
          <p:nvPr/>
        </p:nvSpPr>
        <p:spPr>
          <a:xfrm>
            <a:off x="7751807" y="3563765"/>
            <a:ext cx="3171568" cy="1812324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 smtClean="0"/>
              <a:t>Imovina</a:t>
            </a:r>
            <a:endParaRPr lang="x-none" sz="3200" b="1" dirty="0"/>
          </a:p>
        </p:txBody>
      </p:sp>
    </p:spTree>
    <p:extLst>
      <p:ext uri="{BB962C8B-B14F-4D97-AF65-F5344CB8AC3E}">
        <p14:creationId xmlns:p14="http://schemas.microsoft.com/office/powerpoint/2010/main" xmlns="" val="22239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671813"/>
          </a:xfrm>
        </p:spPr>
        <p:txBody>
          <a:bodyPr/>
          <a:lstStyle/>
          <a:p>
            <a:r>
              <a:rPr lang="x-none" dirty="0" smtClean="0"/>
              <a:t>Potrošnja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1721708"/>
            <a:ext cx="9813324" cy="4355241"/>
          </a:xfrm>
        </p:spPr>
        <p:txBody>
          <a:bodyPr/>
          <a:lstStyle/>
          <a:p>
            <a:r>
              <a:rPr lang="x-none" dirty="0" smtClean="0"/>
              <a:t>Porez na dodatu vrednost</a:t>
            </a:r>
          </a:p>
          <a:p>
            <a:r>
              <a:rPr lang="x-none" dirty="0" smtClean="0"/>
              <a:t>Akcize</a:t>
            </a:r>
          </a:p>
          <a:p>
            <a:r>
              <a:rPr lang="x-none" dirty="0"/>
              <a:t>P</a:t>
            </a:r>
            <a:r>
              <a:rPr lang="x-none" dirty="0" smtClean="0"/>
              <a:t>orez </a:t>
            </a:r>
            <a:r>
              <a:rPr lang="x-none" dirty="0"/>
              <a:t>na premije neživotnih osiguranja </a:t>
            </a:r>
            <a:endParaRPr lang="x-none" dirty="0" smtClean="0"/>
          </a:p>
          <a:p>
            <a:r>
              <a:rPr lang="x-none" dirty="0"/>
              <a:t>Porezi na upotrebu, držanje i nošenje dobara</a:t>
            </a:r>
          </a:p>
        </p:txBody>
      </p:sp>
    </p:spTree>
    <p:extLst>
      <p:ext uri="{BB962C8B-B14F-4D97-AF65-F5344CB8AC3E}">
        <p14:creationId xmlns:p14="http://schemas.microsoft.com/office/powerpoint/2010/main" xmlns="" val="193360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70667"/>
          </a:xfrm>
        </p:spPr>
        <p:txBody>
          <a:bodyPr/>
          <a:lstStyle/>
          <a:p>
            <a:r>
              <a:rPr lang="x-none" dirty="0" smtClean="0"/>
              <a:t>PDV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36822" y="1383957"/>
            <a:ext cx="10255078" cy="4692993"/>
          </a:xfrm>
        </p:spPr>
        <p:txBody>
          <a:bodyPr/>
          <a:lstStyle/>
          <a:p>
            <a:r>
              <a:rPr lang="x-none" dirty="0"/>
              <a:t>Predmet </a:t>
            </a:r>
            <a:r>
              <a:rPr lang="x-none" dirty="0" smtClean="0"/>
              <a:t>oporezivanja: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isporuka </a:t>
            </a:r>
            <a:r>
              <a:rPr lang="x-none" dirty="0"/>
              <a:t>dobara i pružanje usluga koje poreski obveznik </a:t>
            </a:r>
            <a:r>
              <a:rPr lang="x-none" u="sng" dirty="0" smtClean="0"/>
              <a:t>izvrši u RS </a:t>
            </a:r>
            <a:r>
              <a:rPr lang="x-none" dirty="0" smtClean="0"/>
              <a:t>uz naknadu </a:t>
            </a:r>
            <a:r>
              <a:rPr lang="x-none" dirty="0"/>
              <a:t>u okviru obavljanja </a:t>
            </a:r>
            <a:r>
              <a:rPr lang="x-none" dirty="0" smtClean="0"/>
              <a:t>delatnosti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uvoz dobara</a:t>
            </a:r>
          </a:p>
          <a:p>
            <a:r>
              <a:rPr lang="x-none" dirty="0" smtClean="0"/>
              <a:t>Samostalno obavljanje delatnosti</a:t>
            </a:r>
          </a:p>
          <a:p>
            <a:r>
              <a:rPr lang="x-none" dirty="0" smtClean="0"/>
              <a:t>Strano fizičko lice – nema prebivalište</a:t>
            </a:r>
          </a:p>
          <a:p>
            <a:r>
              <a:rPr lang="x-none" dirty="0" smtClean="0"/>
              <a:t>Pravno lice nema sedište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17375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222422"/>
            <a:ext cx="10515600" cy="5854528"/>
          </a:xfrm>
        </p:spPr>
        <p:txBody>
          <a:bodyPr/>
          <a:lstStyle/>
          <a:p>
            <a:endParaRPr lang="x-none" dirty="0" smtClean="0"/>
          </a:p>
          <a:p>
            <a:r>
              <a:rPr lang="x-none" dirty="0" smtClean="0"/>
              <a:t>Poreska stopa             20% OPŠTA</a:t>
            </a:r>
          </a:p>
          <a:p>
            <a:endParaRPr lang="x-none" dirty="0"/>
          </a:p>
          <a:p>
            <a:endParaRPr lang="x-none" dirty="0" smtClean="0"/>
          </a:p>
          <a:p>
            <a:r>
              <a:rPr lang="x-none" dirty="0" smtClean="0"/>
              <a:t>10% POSEBNA: hleb, mleko, brašno, šećer…</a:t>
            </a:r>
            <a:endParaRPr lang="x-non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6300" y="3739978"/>
            <a:ext cx="3959311" cy="27076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" b="10380"/>
          <a:stretch/>
        </p:blipFill>
        <p:spPr>
          <a:xfrm>
            <a:off x="4896365" y="3149686"/>
            <a:ext cx="4058165" cy="2340000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3764692" y="1095962"/>
            <a:ext cx="889686" cy="45719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0" name="Down Arrow 9"/>
          <p:cNvSpPr/>
          <p:nvPr/>
        </p:nvSpPr>
        <p:spPr>
          <a:xfrm>
            <a:off x="2631578" y="1474902"/>
            <a:ext cx="45719" cy="105444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748671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385" y="555625"/>
            <a:ext cx="10515600" cy="1190797"/>
          </a:xfrm>
        </p:spPr>
        <p:txBody>
          <a:bodyPr/>
          <a:lstStyle/>
          <a:p>
            <a:r>
              <a:rPr lang="x-none" dirty="0" smtClean="0"/>
              <a:t>AKCIZE – Poreski obveznik: proizvođač + uvoznik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61288" y="1746422"/>
            <a:ext cx="10230612" cy="4330528"/>
          </a:xfrm>
        </p:spPr>
        <p:txBody>
          <a:bodyPr/>
          <a:lstStyle/>
          <a:p>
            <a:r>
              <a:rPr lang="x-none" dirty="0" smtClean="0"/>
              <a:t>PREDMET: potrošnja </a:t>
            </a:r>
            <a:r>
              <a:rPr lang="x-none" dirty="0"/>
              <a:t>pojedinačnog </a:t>
            </a:r>
            <a:r>
              <a:rPr lang="x-none" dirty="0" smtClean="0"/>
              <a:t>dobra/sledeći proizvodi: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derivati </a:t>
            </a:r>
            <a:r>
              <a:rPr lang="x-none" dirty="0" smtClean="0"/>
              <a:t>nafte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duvanske </a:t>
            </a:r>
            <a:r>
              <a:rPr lang="x-none" dirty="0" smtClean="0"/>
              <a:t>prerađevine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alkoholna </a:t>
            </a:r>
            <a:r>
              <a:rPr lang="x-none" dirty="0" smtClean="0"/>
              <a:t>pića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električna energija za krajnju </a:t>
            </a:r>
            <a:r>
              <a:rPr lang="x-none" dirty="0" smtClean="0"/>
              <a:t>potrošnju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biogoriva</a:t>
            </a:r>
            <a:endParaRPr lang="x-none" dirty="0" smtClean="0"/>
          </a:p>
          <a:p>
            <a:endParaRPr lang="x-non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16167" y="3781167"/>
            <a:ext cx="1908361" cy="9500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24529" y="2512798"/>
            <a:ext cx="2349201" cy="12683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18692" y="3911686"/>
            <a:ext cx="2140293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1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918948"/>
          </a:xfrm>
        </p:spPr>
        <p:txBody>
          <a:bodyPr/>
          <a:lstStyle/>
          <a:p>
            <a:r>
              <a:rPr lang="x-none" dirty="0"/>
              <a:t>Porez na </a:t>
            </a:r>
            <a:r>
              <a:rPr lang="x-none" dirty="0" smtClean="0"/>
              <a:t>premije neživotnih osiguranja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1819657"/>
            <a:ext cx="10515600" cy="4641342"/>
          </a:xfrm>
        </p:spPr>
        <p:txBody>
          <a:bodyPr/>
          <a:lstStyle/>
          <a:p>
            <a:r>
              <a:rPr lang="x-none" dirty="0" smtClean="0"/>
              <a:t>plaća </a:t>
            </a:r>
            <a:r>
              <a:rPr lang="x-none" dirty="0"/>
              <a:t>se po stopi od 5</a:t>
            </a:r>
            <a:r>
              <a:rPr lang="x-none" dirty="0" smtClean="0"/>
              <a:t>%</a:t>
            </a:r>
          </a:p>
          <a:p>
            <a:endParaRPr lang="x-none" dirty="0" smtClean="0"/>
          </a:p>
          <a:p>
            <a:r>
              <a:rPr lang="x-none" dirty="0" smtClean="0"/>
              <a:t>OBVEZNIK POREZA: društvo </a:t>
            </a:r>
            <a:r>
              <a:rPr lang="x-none" dirty="0"/>
              <a:t>za osiguranje koje zaključuje ugovore o poslovima neživotnog osiguranja i naplaćuje premije osiguranja, direktno ili indirektno - preko posrednika ili zastupnika</a:t>
            </a:r>
          </a:p>
        </p:txBody>
      </p:sp>
    </p:spTree>
    <p:extLst>
      <p:ext uri="{BB962C8B-B14F-4D97-AF65-F5344CB8AC3E}">
        <p14:creationId xmlns:p14="http://schemas.microsoft.com/office/powerpoint/2010/main" xmlns="" val="623309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8890686" cy="1325563"/>
          </a:xfrm>
        </p:spPr>
        <p:txBody>
          <a:bodyPr/>
          <a:lstStyle/>
          <a:p>
            <a:r>
              <a:rPr lang="x-none" dirty="0"/>
              <a:t>Porezi na upotrebu, držanje i nošenje dobara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487168" y="2212848"/>
            <a:ext cx="8904732" cy="3864102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porez na upotrebu motornih </a:t>
            </a:r>
            <a:r>
              <a:rPr lang="x-none" dirty="0" smtClean="0"/>
              <a:t>vozila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porez </a:t>
            </a:r>
            <a:r>
              <a:rPr lang="x-none" dirty="0"/>
              <a:t>na upotrebu </a:t>
            </a:r>
            <a:r>
              <a:rPr lang="x-none" dirty="0" smtClean="0"/>
              <a:t>plovila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porez </a:t>
            </a:r>
            <a:r>
              <a:rPr lang="x-none" dirty="0"/>
              <a:t>na upotrebu </a:t>
            </a:r>
            <a:r>
              <a:rPr lang="x-none" dirty="0" smtClean="0"/>
              <a:t>vazduhoplova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porez </a:t>
            </a:r>
            <a:r>
              <a:rPr lang="x-none" dirty="0"/>
              <a:t>na registrovano oružje</a:t>
            </a:r>
          </a:p>
        </p:txBody>
      </p:sp>
    </p:spTree>
    <p:extLst>
      <p:ext uri="{BB962C8B-B14F-4D97-AF65-F5344CB8AC3E}">
        <p14:creationId xmlns:p14="http://schemas.microsoft.com/office/powerpoint/2010/main" xmlns="" val="351096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9401432" cy="993089"/>
          </a:xfrm>
        </p:spPr>
        <p:txBody>
          <a:bodyPr/>
          <a:lstStyle/>
          <a:p>
            <a:r>
              <a:rPr lang="x-none" dirty="0" smtClean="0"/>
              <a:t>Porez </a:t>
            </a:r>
            <a:r>
              <a:rPr lang="x-none" dirty="0"/>
              <a:t>na dobit pravnih lica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64792" y="1472184"/>
            <a:ext cx="9627108" cy="4604767"/>
          </a:xfrm>
        </p:spPr>
        <p:txBody>
          <a:bodyPr/>
          <a:lstStyle/>
          <a:p>
            <a:r>
              <a:rPr lang="x-none" dirty="0" smtClean="0"/>
              <a:t>Pogađa dohodak, ali pravnih lica</a:t>
            </a:r>
          </a:p>
          <a:p>
            <a:endParaRPr lang="x-none" sz="1000" dirty="0" smtClean="0"/>
          </a:p>
          <a:p>
            <a:r>
              <a:rPr lang="x-none" dirty="0" smtClean="0"/>
              <a:t>OBVEZNIK: </a:t>
            </a:r>
            <a:r>
              <a:rPr lang="x-none" dirty="0"/>
              <a:t>privredno društvo, </a:t>
            </a:r>
            <a:r>
              <a:rPr lang="x-none" dirty="0" smtClean="0"/>
              <a:t>preduzeće</a:t>
            </a:r>
            <a:r>
              <a:rPr lang="x-none" dirty="0"/>
              <a:t>, odnosno drugo pravno lice koje je osnovano radi obavljanja delatnosti u cilju sticanja </a:t>
            </a:r>
            <a:r>
              <a:rPr lang="x-none" dirty="0" smtClean="0"/>
              <a:t>dobiti; </a:t>
            </a:r>
          </a:p>
          <a:p>
            <a:endParaRPr lang="x-none" sz="1000" dirty="0" smtClean="0"/>
          </a:p>
          <a:p>
            <a:r>
              <a:rPr lang="x-none" dirty="0" smtClean="0"/>
              <a:t>zadruga </a:t>
            </a:r>
            <a:r>
              <a:rPr lang="x-none" dirty="0"/>
              <a:t>koja ostvaruje prihode prodajom proizvoda na tržištu ili vršenjem usluga uz </a:t>
            </a:r>
            <a:r>
              <a:rPr lang="x-none" dirty="0" smtClean="0"/>
              <a:t>naknadu</a:t>
            </a:r>
          </a:p>
          <a:p>
            <a:r>
              <a:rPr lang="x-none" dirty="0"/>
              <a:t>Stopa </a:t>
            </a:r>
            <a:r>
              <a:rPr lang="x-none" dirty="0" smtClean="0"/>
              <a:t>poreza: 15%</a:t>
            </a:r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588900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</TotalTime>
  <Words>554</Words>
  <Application>Microsoft Office PowerPoint</Application>
  <PresentationFormat>Custom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Poreski sistem RS</vt:lpstr>
      <vt:lpstr>Potrošnja</vt:lpstr>
      <vt:lpstr>PDV</vt:lpstr>
      <vt:lpstr>Slide 5</vt:lpstr>
      <vt:lpstr>AKCIZE – Poreski obveznik: proizvođač + uvoznik</vt:lpstr>
      <vt:lpstr>Porez na premije neživotnih osiguranja</vt:lpstr>
      <vt:lpstr>Porezi na upotrebu, držanje i nošenje dobara</vt:lpstr>
      <vt:lpstr>Porez na dobit pravnih lica </vt:lpstr>
      <vt:lpstr>PORESKI OBVEZNIK POREZ NA DOBIT</vt:lpstr>
      <vt:lpstr>Porez na dohodak građana </vt:lpstr>
      <vt:lpstr>Oporezivanje imovine </vt:lpstr>
      <vt:lpstr>Slide 13</vt:lpstr>
      <vt:lpstr>Doprinosi za obavezno socijalno osiguranje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</dc:creator>
  <cp:lastModifiedBy>korisnik</cp:lastModifiedBy>
  <cp:revision>123</cp:revision>
  <dcterms:created xsi:type="dcterms:W3CDTF">2017-10-13T10:19:34Z</dcterms:created>
  <dcterms:modified xsi:type="dcterms:W3CDTF">2019-02-07T13:17:57Z</dcterms:modified>
</cp:coreProperties>
</file>