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wdp" ContentType="image/vnd.ms-phot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1"/>
  </p:notesMasterIdLst>
  <p:sldIdLst>
    <p:sldId id="256" r:id="rId2"/>
    <p:sldId id="259" r:id="rId3"/>
    <p:sldId id="354" r:id="rId4"/>
    <p:sldId id="355" r:id="rId5"/>
    <p:sldId id="356" r:id="rId6"/>
    <p:sldId id="357" r:id="rId7"/>
    <p:sldId id="358" r:id="rId8"/>
    <p:sldId id="359" r:id="rId9"/>
    <p:sldId id="360" r:id="rId10"/>
    <p:sldId id="361" r:id="rId11"/>
    <p:sldId id="362" r:id="rId12"/>
    <p:sldId id="363" r:id="rId13"/>
    <p:sldId id="364" r:id="rId14"/>
    <p:sldId id="365" r:id="rId15"/>
    <p:sldId id="366" r:id="rId16"/>
    <p:sldId id="367" r:id="rId17"/>
    <p:sldId id="368" r:id="rId18"/>
    <p:sldId id="369" r:id="rId19"/>
    <p:sldId id="370" r:id="rId20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2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EDFA4-00C3-4485-9E92-26CBA89A51A7}" type="datetimeFigureOut">
              <a:rPr lang="x-none" smtClean="0"/>
              <a:pPr/>
              <a:t>07-Feb-19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191F25-538B-44DD-B790-12D9081A5205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84045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44840" y="3602038"/>
            <a:ext cx="9144000" cy="56890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 baseline="0"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x-none" dirty="0" smtClean="0"/>
              <a:t>Naslov/Naziv teme predavanja</a:t>
            </a:r>
            <a:endParaRPr lang="x-none" dirty="0"/>
          </a:p>
        </p:txBody>
      </p:sp>
      <p:pic>
        <p:nvPicPr>
          <p:cNvPr id="7" name="Picture 10" descr="Image result for teacher icon 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9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0732" y="4147471"/>
            <a:ext cx="781968" cy="76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Image result for clock timer png"/>
          <p:cNvPicPr>
            <a:picLocks noChangeAspect="1" noChangeArrowheads="1"/>
          </p:cNvPicPr>
          <p:nvPr userDrawn="1"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rightnessContrast bright="-1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6772" y="4228910"/>
            <a:ext cx="438171" cy="438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64108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x-non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76300" y="2076450"/>
            <a:ext cx="10515600" cy="40005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41453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x-none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2038350"/>
            <a:ext cx="4933950" cy="40386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x-none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438900" y="2038350"/>
            <a:ext cx="4933950" cy="40386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2833844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6511" y="5814025"/>
            <a:ext cx="12192000" cy="11101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biLevel thresh="25000"/>
          </a:blip>
          <a:stretch>
            <a:fillRect/>
          </a:stretch>
        </p:blipFill>
        <p:spPr>
          <a:xfrm>
            <a:off x="10371221" y="5547972"/>
            <a:ext cx="1612748" cy="1674345"/>
          </a:xfrm>
          <a:prstGeom prst="rect">
            <a:avLst/>
          </a:prstGeom>
        </p:spPr>
      </p:pic>
      <p:sp>
        <p:nvSpPr>
          <p:cNvPr id="14" name="Oval 13"/>
          <p:cNvSpPr/>
          <p:nvPr userDrawn="1"/>
        </p:nvSpPr>
        <p:spPr>
          <a:xfrm rot="10162212" flipH="1">
            <a:off x="-105519" y="2761999"/>
            <a:ext cx="12175565" cy="3852142"/>
          </a:xfrm>
          <a:prstGeom prst="ellipse">
            <a:avLst/>
          </a:prstGeom>
          <a:solidFill>
            <a:schemeClr val="bg1"/>
          </a:solidFill>
          <a:ln w="47625">
            <a:noFill/>
          </a:ln>
          <a:effectLst>
            <a:outerShdw blurRad="101600" dist="38100" sx="76000" sy="76000" algn="l" rotWithShape="0">
              <a:prstClr val="black">
                <a:alpha val="7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9" name="Oval 18"/>
          <p:cNvSpPr/>
          <p:nvPr userDrawn="1"/>
        </p:nvSpPr>
        <p:spPr>
          <a:xfrm rot="10036807" flipH="1">
            <a:off x="-116637" y="3661707"/>
            <a:ext cx="9775349" cy="2259590"/>
          </a:xfrm>
          <a:prstGeom prst="ellipse">
            <a:avLst/>
          </a:prstGeom>
          <a:solidFill>
            <a:schemeClr val="bg1"/>
          </a:solidFill>
          <a:ln w="47625">
            <a:noFill/>
          </a:ln>
          <a:effectLst>
            <a:outerShdw blurRad="101600" dist="38100" sx="76000" sy="76000" algn="l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48900" y="222175"/>
            <a:ext cx="1735069" cy="788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33170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4" r:id="rId2"/>
    <p:sldLayoutId id="214748369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4840" y="2970446"/>
            <a:ext cx="9144000" cy="568909"/>
          </a:xfrm>
        </p:spPr>
        <p:txBody>
          <a:bodyPr/>
          <a:lstStyle/>
          <a:p>
            <a:r>
              <a:rPr lang="x-none" sz="3200" dirty="0" smtClean="0"/>
              <a:t>Porez na kupoprodaju nepokretnosti</a:t>
            </a:r>
            <a:endParaRPr lang="x-none" sz="3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844840" y="1171977"/>
            <a:ext cx="9144000" cy="1024004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baseline="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x-none" sz="2800" dirty="0" smtClean="0"/>
              <a:t>STRUČNA OBUKA ZA PROCENITELJE VREDNOSTI NEPOKRETNOSTI</a:t>
            </a:r>
            <a:br>
              <a:rPr lang="x-none" sz="2800" dirty="0" smtClean="0"/>
            </a:br>
            <a:endParaRPr lang="x-none" sz="2800" dirty="0"/>
          </a:p>
        </p:txBody>
      </p:sp>
      <p:sp>
        <p:nvSpPr>
          <p:cNvPr id="9" name="Date Placeholder 3"/>
          <p:cNvSpPr txBox="1">
            <a:spLocks/>
          </p:cNvSpPr>
          <p:nvPr/>
        </p:nvSpPr>
        <p:spPr>
          <a:xfrm>
            <a:off x="5452798" y="4019514"/>
            <a:ext cx="1600200" cy="594946"/>
          </a:xfrm>
          <a:prstGeom prst="rect">
            <a:avLst/>
          </a:prstGeom>
        </p:spPr>
        <p:txBody>
          <a:bodyPr/>
          <a:lstStyle>
            <a:defPPr>
              <a:defRPr lang="x-none"/>
            </a:defPPr>
            <a:lvl1pPr marL="0" algn="l" defTabSz="914400" rtl="0" eaLnBrk="1" latinLnBrk="0" hangingPunct="1">
              <a:defRPr sz="9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CS" sz="180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rPr>
              <a:t>10.02.2019 </a:t>
            </a:r>
            <a:r>
              <a:rPr lang="x-none" sz="1800" kern="120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rPr>
              <a:t>Beograd</a:t>
            </a:r>
            <a:endParaRPr lang="x-none" sz="1800" kern="1200" dirty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334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24613"/>
            <a:ext cx="10515600" cy="1325563"/>
          </a:xfrm>
        </p:spPr>
        <p:txBody>
          <a:bodyPr/>
          <a:lstStyle/>
          <a:p>
            <a:r>
              <a:rPr lang="x-none" dirty="0" smtClean="0"/>
              <a:t>IZUZIMANJA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26292" y="1087395"/>
            <a:ext cx="10544432" cy="4890701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x-none" dirty="0" smtClean="0"/>
              <a:t>prenos</a:t>
            </a:r>
            <a:r>
              <a:rPr lang="x-none" dirty="0"/>
              <a:t>, </a:t>
            </a:r>
            <a:r>
              <a:rPr lang="x-none" dirty="0" smtClean="0"/>
              <a:t>sticanje apsolutnih </a:t>
            </a:r>
            <a:r>
              <a:rPr lang="x-none" dirty="0"/>
              <a:t>prava na koji se plaća porez na dodatu </a:t>
            </a:r>
            <a:r>
              <a:rPr lang="x-none" dirty="0" smtClean="0"/>
              <a:t>vrednost</a:t>
            </a:r>
          </a:p>
          <a:p>
            <a:pPr marL="742950" lvl="0" indent="-742950">
              <a:buFont typeface="Arial" panose="020B0604020202020204" pitchFamily="34" charset="0"/>
              <a:buAutoNum type="arabicPeriod"/>
            </a:pPr>
            <a:r>
              <a:rPr lang="x-none" dirty="0"/>
              <a:t>prenos, </a:t>
            </a:r>
            <a:r>
              <a:rPr lang="x-none" dirty="0" smtClean="0"/>
              <a:t>sticanje apsolutnih </a:t>
            </a:r>
            <a:r>
              <a:rPr lang="x-none" dirty="0"/>
              <a:t>prava po osnovu raspodele likvidacionog ostatka, koji se oporezuje u skladu sa zakonom koji uređuje oporezivanje dohotka građana, odnosno dobiti pravnih </a:t>
            </a:r>
            <a:r>
              <a:rPr lang="x-none" dirty="0" smtClean="0"/>
              <a:t>lica</a:t>
            </a:r>
          </a:p>
          <a:p>
            <a:pPr marL="742950" indent="-742950">
              <a:buFont typeface="Arial" panose="020B0604020202020204" pitchFamily="34" charset="0"/>
              <a:buAutoNum type="arabicPeriod"/>
            </a:pPr>
            <a:r>
              <a:rPr lang="x-none" dirty="0"/>
              <a:t>prenos apsolutnog prava sa pravnog prethodnika na pravnog sledbenika u statusnoj promeni, u skladu sa zakonom kojim se uređuju privredna </a:t>
            </a:r>
            <a:r>
              <a:rPr lang="x-none" dirty="0" smtClean="0"/>
              <a:t>društva </a:t>
            </a:r>
            <a:endParaRPr lang="x-none" dirty="0"/>
          </a:p>
          <a:p>
            <a:pPr lvl="0"/>
            <a:r>
              <a:rPr lang="x-none" dirty="0" smtClean="0"/>
              <a:t> </a:t>
            </a:r>
            <a:endParaRPr lang="x-none" dirty="0"/>
          </a:p>
          <a:p>
            <a:pPr marL="742950" indent="-742950">
              <a:buAutoNum type="arabicPeriod"/>
            </a:pP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1239507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95283" y="1054444"/>
            <a:ext cx="10515600" cy="5648582"/>
          </a:xfrm>
        </p:spPr>
        <p:txBody>
          <a:bodyPr/>
          <a:lstStyle/>
          <a:p>
            <a:pPr marL="742950" indent="-742950">
              <a:buFont typeface="+mj-lt"/>
              <a:buAutoNum type="arabicPeriod" startAt="4"/>
            </a:pPr>
            <a:r>
              <a:rPr lang="x-none" dirty="0" smtClean="0"/>
              <a:t>sticanje </a:t>
            </a:r>
            <a:r>
              <a:rPr lang="x-none" dirty="0"/>
              <a:t>prava svojine na posebnim delovima nepokretnosti deobom suvlasničke zajednice između suvlasnika u srazmeri sa njihovim suvlasničkim delovima na dan </a:t>
            </a:r>
            <a:r>
              <a:rPr lang="x-none" dirty="0" smtClean="0"/>
              <a:t>deobe</a:t>
            </a:r>
          </a:p>
          <a:p>
            <a:pPr marL="742950" indent="-742950">
              <a:buFont typeface="+mj-lt"/>
              <a:buAutoNum type="arabicPeriod" startAt="4"/>
            </a:pPr>
            <a:r>
              <a:rPr lang="x-none" dirty="0" smtClean="0"/>
              <a:t>prenos </a:t>
            </a:r>
            <a:r>
              <a:rPr lang="x-none" dirty="0"/>
              <a:t>apsolutnih prava po osnovu </a:t>
            </a:r>
            <a:r>
              <a:rPr lang="x-none" dirty="0" smtClean="0"/>
              <a:t>eksproprijacije</a:t>
            </a:r>
          </a:p>
          <a:p>
            <a:endParaRPr lang="x-none" dirty="0" smtClean="0"/>
          </a:p>
          <a:p>
            <a:endParaRPr lang="x-none" dirty="0"/>
          </a:p>
          <a:p>
            <a:r>
              <a:rPr lang="x-none" dirty="0" smtClean="0"/>
              <a:t>Cilj IZUZIMANJA: izbegavanja duplog oporezivanja 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3014575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638" y="975755"/>
            <a:ext cx="10101649" cy="1956916"/>
          </a:xfrm>
        </p:spPr>
        <p:txBody>
          <a:bodyPr/>
          <a:lstStyle/>
          <a:p>
            <a:r>
              <a:rPr lang="x-none" dirty="0" smtClean="0"/>
              <a:t>PRENOS PRAVA SVOJINE NA GRAĐEVINSKIM OBJEKTIMA I NJIHOVIM EKONOMSKI DELJIVIM CELINAMA - NEPOKRETNOSTI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518852" y="3393988"/>
            <a:ext cx="10417775" cy="2279307"/>
          </a:xfrm>
        </p:spPr>
        <p:txBody>
          <a:bodyPr/>
          <a:lstStyle/>
          <a:p>
            <a:r>
              <a:rPr lang="x-none" dirty="0" smtClean="0"/>
              <a:t>1. </a:t>
            </a:r>
            <a:r>
              <a:rPr lang="x-none" dirty="0"/>
              <a:t>P</a:t>
            </a:r>
            <a:r>
              <a:rPr lang="x-none" dirty="0" smtClean="0"/>
              <a:t>rvi prenos </a:t>
            </a:r>
            <a:r>
              <a:rPr lang="x-none" dirty="0"/>
              <a:t>prava raspolaganja na novoizgrađenim građevinskim objektima i ekonomski deljivim celinama u okviru tih </a:t>
            </a:r>
            <a:r>
              <a:rPr lang="x-none" dirty="0" smtClean="0"/>
              <a:t>objekata - </a:t>
            </a:r>
            <a:r>
              <a:rPr lang="x-none" dirty="0"/>
              <a:t>izvršenim od strane obveznika </a:t>
            </a:r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/>
              <a:t>PDV-a -  </a:t>
            </a:r>
            <a:r>
              <a:rPr lang="x-none" b="1" dirty="0" smtClean="0"/>
              <a:t>Plaća se PDV</a:t>
            </a:r>
            <a:endParaRPr lang="x-none" b="1" dirty="0"/>
          </a:p>
        </p:txBody>
      </p:sp>
    </p:spTree>
    <p:extLst>
      <p:ext uri="{BB962C8B-B14F-4D97-AF65-F5344CB8AC3E}">
        <p14:creationId xmlns:p14="http://schemas.microsoft.com/office/powerpoint/2010/main" xmlns="" val="1482603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482810" y="436605"/>
            <a:ext cx="10486768" cy="5640345"/>
          </a:xfrm>
        </p:spPr>
        <p:txBody>
          <a:bodyPr/>
          <a:lstStyle/>
          <a:p>
            <a:r>
              <a:rPr lang="x-none" dirty="0" smtClean="0"/>
              <a:t>2. promet </a:t>
            </a:r>
            <a:r>
              <a:rPr lang="x-none" dirty="0"/>
              <a:t>objekata i ekonomski deljivih celina </a:t>
            </a:r>
            <a:endParaRPr lang="x-none" dirty="0" smtClean="0"/>
          </a:p>
          <a:p>
            <a:r>
              <a:rPr lang="x-none" dirty="0" smtClean="0"/>
              <a:t>u </a:t>
            </a:r>
            <a:r>
              <a:rPr lang="x-none" dirty="0"/>
              <a:t>okviru tih objekata (koji nisu novoizgrađeni</a:t>
            </a:r>
            <a:r>
              <a:rPr lang="x-none" dirty="0" smtClean="0"/>
              <a:t>) </a:t>
            </a:r>
          </a:p>
          <a:p>
            <a:r>
              <a:rPr lang="x-none" dirty="0" smtClean="0"/>
              <a:t>a </a:t>
            </a:r>
            <a:r>
              <a:rPr lang="x-none" dirty="0"/>
              <a:t>prodavac i kupac su obveznici PDV-a </a:t>
            </a:r>
            <a:r>
              <a:rPr lang="x-none" dirty="0" smtClean="0"/>
              <a:t>+ </a:t>
            </a:r>
          </a:p>
          <a:p>
            <a:r>
              <a:rPr lang="x-none" dirty="0" smtClean="0"/>
              <a:t>ugovorom </a:t>
            </a:r>
            <a:r>
              <a:rPr lang="x-none" dirty="0"/>
              <a:t>između njih je predviđeno da se na taj promet obračuna </a:t>
            </a:r>
            <a:r>
              <a:rPr lang="x-none" dirty="0" smtClean="0"/>
              <a:t>PDV </a:t>
            </a:r>
          </a:p>
          <a:p>
            <a:r>
              <a:rPr lang="x-none" dirty="0" smtClean="0"/>
              <a:t>koji </a:t>
            </a:r>
            <a:r>
              <a:rPr lang="x-none" dirty="0"/>
              <a:t>će sticalac moći da odbije u potpunosti kao prethodni </a:t>
            </a:r>
            <a:r>
              <a:rPr lang="x-none" dirty="0" smtClean="0"/>
              <a:t>porez</a:t>
            </a:r>
            <a:r>
              <a:rPr lang="x-none" dirty="0"/>
              <a:t> </a:t>
            </a:r>
            <a:r>
              <a:rPr lang="x-none" dirty="0" smtClean="0"/>
              <a:t>- </a:t>
            </a:r>
            <a:r>
              <a:rPr lang="x-none" b="1" dirty="0" smtClean="0"/>
              <a:t>Plaća se PDV</a:t>
            </a:r>
          </a:p>
          <a:p>
            <a:r>
              <a:rPr lang="x-none" b="1" dirty="0" smtClean="0"/>
              <a:t>- </a:t>
            </a:r>
            <a:r>
              <a:rPr lang="x-none" u="sng" dirty="0"/>
              <a:t>U ostalim slučajevima prenosa prava svojine na nepokretnostima plaća se porez na prenos apsolutnih prva</a:t>
            </a:r>
            <a:endParaRPr lang="x-none" b="1" u="sng" dirty="0"/>
          </a:p>
        </p:txBody>
      </p:sp>
    </p:spTree>
    <p:extLst>
      <p:ext uri="{BB962C8B-B14F-4D97-AF65-F5344CB8AC3E}">
        <p14:creationId xmlns:p14="http://schemas.microsoft.com/office/powerpoint/2010/main" xmlns="" val="22523735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6"/>
            <a:ext cx="10515600" cy="902472"/>
          </a:xfrm>
        </p:spPr>
        <p:txBody>
          <a:bodyPr/>
          <a:lstStyle/>
          <a:p>
            <a:r>
              <a:rPr lang="x-none" dirty="0" smtClean="0"/>
              <a:t>KO JE OBVEZNIK OVOG POREZA?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1268627"/>
            <a:ext cx="10515600" cy="4808323"/>
          </a:xfrm>
        </p:spPr>
        <p:txBody>
          <a:bodyPr/>
          <a:lstStyle/>
          <a:p>
            <a:endParaRPr lang="x-none" dirty="0"/>
          </a:p>
        </p:txBody>
      </p:sp>
      <p:sp>
        <p:nvSpPr>
          <p:cNvPr id="4" name="Oval 3"/>
          <p:cNvSpPr/>
          <p:nvPr/>
        </p:nvSpPr>
        <p:spPr>
          <a:xfrm>
            <a:off x="947351" y="1828800"/>
            <a:ext cx="2644345" cy="2109143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b="1" dirty="0" smtClean="0"/>
              <a:t>PRODAVAC/</a:t>
            </a:r>
          </a:p>
          <a:p>
            <a:pPr algn="ctr"/>
            <a:r>
              <a:rPr lang="x-none" b="1" dirty="0" smtClean="0"/>
              <a:t>PRENOSILAC APSOLUTNOG PRAVA</a:t>
            </a:r>
            <a:endParaRPr lang="x-none" b="1" dirty="0"/>
          </a:p>
        </p:txBody>
      </p:sp>
      <p:sp>
        <p:nvSpPr>
          <p:cNvPr id="5" name="Oval 4"/>
          <p:cNvSpPr/>
          <p:nvPr/>
        </p:nvSpPr>
        <p:spPr>
          <a:xfrm>
            <a:off x="3720411" y="1532238"/>
            <a:ext cx="2438400" cy="2235285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b="1" dirty="0" smtClean="0"/>
              <a:t>KUPAC KOJI SE OBAVEZAO UGOVOROM DA PLATI -  SUPSIDIJARNI ILI SOLIDARNI JEMAC</a:t>
            </a:r>
            <a:endParaRPr lang="x-none" b="1" dirty="0"/>
          </a:p>
        </p:txBody>
      </p:sp>
      <p:sp>
        <p:nvSpPr>
          <p:cNvPr id="6" name="Oval 5"/>
          <p:cNvSpPr/>
          <p:nvPr/>
        </p:nvSpPr>
        <p:spPr>
          <a:xfrm>
            <a:off x="6435807" y="1431841"/>
            <a:ext cx="3031524" cy="1989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b="1" dirty="0" smtClean="0"/>
              <a:t>GRAĐEVINSKO ZEMLJIŠTE: LICE KOME JE DATO NA KORIŠĆENJE/ZAKUP</a:t>
            </a:r>
            <a:endParaRPr lang="x-none" b="1" dirty="0"/>
          </a:p>
        </p:txBody>
      </p:sp>
      <p:sp>
        <p:nvSpPr>
          <p:cNvPr id="7" name="Oval 6"/>
          <p:cNvSpPr/>
          <p:nvPr/>
        </p:nvSpPr>
        <p:spPr>
          <a:xfrm>
            <a:off x="1584751" y="4138225"/>
            <a:ext cx="2287032" cy="1513188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b="1" dirty="0" smtClean="0"/>
              <a:t>DAVALAC IZDRŽAVANJA </a:t>
            </a:r>
            <a:endParaRPr lang="x-none" b="1" dirty="0"/>
          </a:p>
        </p:txBody>
      </p:sp>
      <p:sp>
        <p:nvSpPr>
          <p:cNvPr id="8" name="Oval 7"/>
          <p:cNvSpPr/>
          <p:nvPr/>
        </p:nvSpPr>
        <p:spPr>
          <a:xfrm>
            <a:off x="4407759" y="3937943"/>
            <a:ext cx="2702011" cy="171347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b="1" dirty="0" smtClean="0"/>
              <a:t>PRAVNOSNAŽNA SUDSKA ODLUKA – STICALAC PRAVA</a:t>
            </a:r>
            <a:endParaRPr lang="x-none" b="1" dirty="0"/>
          </a:p>
        </p:txBody>
      </p:sp>
      <p:sp>
        <p:nvSpPr>
          <p:cNvPr id="9" name="Oval 8"/>
          <p:cNvSpPr/>
          <p:nvPr/>
        </p:nvSpPr>
        <p:spPr>
          <a:xfrm>
            <a:off x="7645747" y="3501082"/>
            <a:ext cx="3708054" cy="2298356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b="1" dirty="0" smtClean="0"/>
              <a:t>REZIDENT </a:t>
            </a:r>
            <a:r>
              <a:rPr lang="x-none" b="1" dirty="0" err="1" smtClean="0"/>
              <a:t>RS:PRENOS</a:t>
            </a:r>
            <a:r>
              <a:rPr lang="x-none" b="1" dirty="0" smtClean="0"/>
              <a:t> U RS I VAN</a:t>
            </a:r>
          </a:p>
          <a:p>
            <a:pPr algn="ctr"/>
            <a:endParaRPr lang="x-none" b="1" dirty="0"/>
          </a:p>
          <a:p>
            <a:pPr algn="ctr"/>
            <a:r>
              <a:rPr lang="x-none" b="1" dirty="0" smtClean="0"/>
              <a:t>NEREZIDENTI: SAMO PRENOS U RS</a:t>
            </a:r>
            <a:endParaRPr lang="x-none" b="1" dirty="0"/>
          </a:p>
        </p:txBody>
      </p:sp>
    </p:spTree>
    <p:extLst>
      <p:ext uri="{BB962C8B-B14F-4D97-AF65-F5344CB8AC3E}">
        <p14:creationId xmlns:p14="http://schemas.microsoft.com/office/powerpoint/2010/main" xmlns="" val="1859826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6"/>
            <a:ext cx="10515600" cy="836570"/>
          </a:xfrm>
        </p:spPr>
        <p:txBody>
          <a:bodyPr/>
          <a:lstStyle/>
          <a:p>
            <a:r>
              <a:rPr lang="x-none" dirty="0"/>
              <a:t>Poreska osnovica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67480" y="1820562"/>
            <a:ext cx="10024419" cy="4256388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u="sng" dirty="0"/>
              <a:t>U</a:t>
            </a:r>
            <a:r>
              <a:rPr lang="x-none" u="sng" dirty="0" smtClean="0"/>
              <a:t>govorena </a:t>
            </a:r>
            <a:r>
              <a:rPr lang="x-none" u="sng" dirty="0"/>
              <a:t>cena </a:t>
            </a:r>
            <a:r>
              <a:rPr lang="x-none" dirty="0"/>
              <a:t>u trenutku nastanka poreske </a:t>
            </a:r>
            <a:r>
              <a:rPr lang="x-none" dirty="0" smtClean="0"/>
              <a:t>obaveze -  </a:t>
            </a:r>
            <a:r>
              <a:rPr lang="x-none" dirty="0"/>
              <a:t>ukoliko nije niža od tržišne </a:t>
            </a:r>
            <a:r>
              <a:rPr lang="x-none" dirty="0" smtClean="0"/>
              <a:t>vrednosti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Ako je ugovorena cena niža od tržišne, poreska osnovica je </a:t>
            </a:r>
            <a:r>
              <a:rPr lang="x-none" u="sng" dirty="0" smtClean="0"/>
              <a:t>tržišna vrednost </a:t>
            </a:r>
            <a:r>
              <a:rPr lang="x-none" dirty="0" smtClean="0"/>
              <a:t>– utvrdi poreski organ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Ne utvrdi poreski – ugovorna cena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3734901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8281"/>
            <a:ext cx="10515600" cy="1054443"/>
          </a:xfrm>
        </p:spPr>
        <p:txBody>
          <a:bodyPr/>
          <a:lstStyle/>
          <a:p>
            <a:r>
              <a:rPr lang="x-none" dirty="0"/>
              <a:t>Nastanak poreske obaveze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181100" y="947353"/>
            <a:ext cx="10515600" cy="5146074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dan </a:t>
            </a:r>
            <a:r>
              <a:rPr lang="x-none" dirty="0"/>
              <a:t>zaključenja ugovora o prenosu </a:t>
            </a:r>
            <a:r>
              <a:rPr lang="x-none" dirty="0" err="1" smtClean="0"/>
              <a:t>ap</a:t>
            </a:r>
            <a:r>
              <a:rPr lang="x-none" dirty="0" smtClean="0"/>
              <a:t> na nepokretnosti - dan </a:t>
            </a:r>
            <a:r>
              <a:rPr lang="x-none" dirty="0"/>
              <a:t>zaključenja ugovora </a:t>
            </a:r>
            <a:r>
              <a:rPr lang="x-none" dirty="0" smtClean="0"/>
              <a:t>je </a:t>
            </a:r>
            <a:r>
              <a:rPr lang="x-none" dirty="0"/>
              <a:t>dan kada je ugovor solemnizovan od strane javnog </a:t>
            </a:r>
            <a:r>
              <a:rPr lang="x-none" dirty="0" smtClean="0"/>
              <a:t>beležnika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predmet </a:t>
            </a:r>
            <a:r>
              <a:rPr lang="x-none" dirty="0"/>
              <a:t>ugovora nepokretnost kao buduća </a:t>
            </a:r>
            <a:r>
              <a:rPr lang="x-none" dirty="0" smtClean="0"/>
              <a:t>stvar </a:t>
            </a:r>
            <a:r>
              <a:rPr lang="x-none" dirty="0"/>
              <a:t>poreska obaveza nastaje </a:t>
            </a:r>
            <a:r>
              <a:rPr lang="x-none" dirty="0" smtClean="0"/>
              <a:t>primopredajom/stupanjem </a:t>
            </a:r>
            <a:r>
              <a:rPr lang="x-none" dirty="0"/>
              <a:t>u posed </a:t>
            </a:r>
            <a:r>
              <a:rPr lang="x-none" dirty="0" smtClean="0"/>
              <a:t>nepokretnosti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nije </a:t>
            </a:r>
            <a:r>
              <a:rPr lang="x-none" dirty="0"/>
              <a:t>sačinjen punovažan ugovor o prenosu prava na </a:t>
            </a:r>
            <a:r>
              <a:rPr lang="x-none" dirty="0" smtClean="0"/>
              <a:t>nepokretnosti – dan kada </a:t>
            </a:r>
            <a:r>
              <a:rPr lang="x-none" dirty="0"/>
              <a:t>je sticalac prava na nepokretnosti stupio u posed </a:t>
            </a:r>
            <a:r>
              <a:rPr lang="x-none" dirty="0" smtClean="0"/>
              <a:t>nepokretnosti 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25354823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172863" y="1128583"/>
            <a:ext cx="10515600" cy="5632107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prenos </a:t>
            </a:r>
            <a:r>
              <a:rPr lang="x-none" dirty="0"/>
              <a:t>apsolutnog prava </a:t>
            </a:r>
            <a:r>
              <a:rPr lang="x-none" dirty="0" smtClean="0"/>
              <a:t>na </a:t>
            </a:r>
            <a:r>
              <a:rPr lang="x-none" dirty="0"/>
              <a:t>osnovu odluke suda, odnosno rešenja nadležnog upravnog </a:t>
            </a:r>
            <a:r>
              <a:rPr lang="x-none" dirty="0" smtClean="0"/>
              <a:t>organa - dan </a:t>
            </a:r>
            <a:r>
              <a:rPr lang="x-none" dirty="0"/>
              <a:t>pravosnažnosti te odluke, odnosno </a:t>
            </a:r>
            <a:r>
              <a:rPr lang="x-none" dirty="0" smtClean="0"/>
              <a:t>dan </a:t>
            </a:r>
            <a:r>
              <a:rPr lang="x-none" dirty="0"/>
              <a:t>konačnosti tog </a:t>
            </a:r>
            <a:r>
              <a:rPr lang="x-none" dirty="0" smtClean="0"/>
              <a:t>rešenja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sticanje </a:t>
            </a:r>
            <a:r>
              <a:rPr lang="x-none" dirty="0"/>
              <a:t>prava svojine </a:t>
            </a:r>
            <a:r>
              <a:rPr lang="x-none" dirty="0" smtClean="0"/>
              <a:t>održajem - dan </a:t>
            </a:r>
            <a:r>
              <a:rPr lang="x-none" dirty="0"/>
              <a:t>pravosnažnosti sudske odluke kojom je to pravo </a:t>
            </a:r>
            <a:r>
              <a:rPr lang="x-none" dirty="0" smtClean="0"/>
              <a:t>utvrđeno</a:t>
            </a:r>
            <a:endParaRPr lang="x-none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ugovor </a:t>
            </a:r>
            <a:r>
              <a:rPr lang="x-none" dirty="0"/>
              <a:t>o prenosu </a:t>
            </a:r>
            <a:r>
              <a:rPr lang="x-none" dirty="0" err="1" smtClean="0"/>
              <a:t>ap</a:t>
            </a:r>
            <a:r>
              <a:rPr lang="x-none" dirty="0" smtClean="0"/>
              <a:t> nije </a:t>
            </a:r>
            <a:r>
              <a:rPr lang="x-none" dirty="0"/>
              <a:t>prijavljen ili je prijavljen </a:t>
            </a:r>
            <a:r>
              <a:rPr lang="x-none" dirty="0" smtClean="0"/>
              <a:t>neblagovremeno - dan </a:t>
            </a:r>
            <a:r>
              <a:rPr lang="x-none" dirty="0"/>
              <a:t>saznanja poreskog organa za prenos</a:t>
            </a:r>
          </a:p>
        </p:txBody>
      </p:sp>
    </p:spTree>
    <p:extLst>
      <p:ext uri="{BB962C8B-B14F-4D97-AF65-F5344CB8AC3E}">
        <p14:creationId xmlns:p14="http://schemas.microsoft.com/office/powerpoint/2010/main" xmlns="" val="32953128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924" y="234350"/>
            <a:ext cx="10515600" cy="1325563"/>
          </a:xfrm>
        </p:spPr>
        <p:txBody>
          <a:bodyPr/>
          <a:lstStyle/>
          <a:p>
            <a:r>
              <a:rPr lang="x-none" dirty="0" smtClean="0"/>
              <a:t>PORESKA STOPA - </a:t>
            </a:r>
            <a:r>
              <a:rPr lang="x-none" dirty="0"/>
              <a:t>2,5%</a:t>
            </a:r>
            <a:br>
              <a:rPr lang="x-none" dirty="0"/>
            </a:b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021492" y="1095633"/>
            <a:ext cx="10981038" cy="5173362"/>
          </a:xfrm>
        </p:spPr>
        <p:txBody>
          <a:bodyPr/>
          <a:lstStyle/>
          <a:p>
            <a:r>
              <a:rPr lang="x-none" b="1" dirty="0" smtClean="0"/>
              <a:t>PORESKA OSLOBOĐENJA: </a:t>
            </a:r>
            <a:r>
              <a:rPr lang="x-none" dirty="0"/>
              <a:t>kad se prenosi pravo svojine na nepokretnosti diplomatskih i konzularnih predstavništava stranih </a:t>
            </a:r>
            <a:r>
              <a:rPr lang="x-none" dirty="0" smtClean="0"/>
              <a:t>država;</a:t>
            </a:r>
          </a:p>
          <a:p>
            <a:r>
              <a:rPr lang="x-none" dirty="0"/>
              <a:t>kod ulaganja apsolutnih prava u kapital privrednog </a:t>
            </a:r>
            <a:r>
              <a:rPr lang="x-none" dirty="0" smtClean="0"/>
              <a:t>društva; </a:t>
            </a:r>
          </a:p>
          <a:p>
            <a:r>
              <a:rPr lang="x-none" dirty="0"/>
              <a:t>kod </a:t>
            </a:r>
            <a:r>
              <a:rPr lang="x-none" dirty="0" smtClean="0"/>
              <a:t>prodaje </a:t>
            </a:r>
            <a:r>
              <a:rPr lang="x-none" dirty="0"/>
              <a:t>pravnog </a:t>
            </a:r>
            <a:r>
              <a:rPr lang="x-none" dirty="0" smtClean="0"/>
              <a:t>lica kao </a:t>
            </a:r>
            <a:r>
              <a:rPr lang="x-none" dirty="0"/>
              <a:t>stečajnog </a:t>
            </a:r>
            <a:r>
              <a:rPr lang="x-none" dirty="0" smtClean="0"/>
              <a:t>dužnika - </a:t>
            </a:r>
            <a:r>
              <a:rPr lang="x-none" dirty="0"/>
              <a:t>u srazmeri sa </a:t>
            </a:r>
            <a:r>
              <a:rPr lang="x-none" dirty="0" smtClean="0"/>
              <a:t>učešćem državnog </a:t>
            </a:r>
            <a:r>
              <a:rPr lang="x-none" dirty="0"/>
              <a:t>kapitala u ukupnom kapitalu tog pravnog </a:t>
            </a:r>
            <a:r>
              <a:rPr lang="x-none" dirty="0" smtClean="0"/>
              <a:t>lica;</a:t>
            </a:r>
          </a:p>
          <a:p>
            <a:r>
              <a:rPr lang="x-none" dirty="0"/>
              <a:t>kod sticanja prava svojine na zemljištu po osnovu </a:t>
            </a:r>
            <a:r>
              <a:rPr lang="x-none" dirty="0" smtClean="0"/>
              <a:t>komasacije…</a:t>
            </a:r>
            <a:endParaRPr lang="x-none" b="1" dirty="0"/>
          </a:p>
        </p:txBody>
      </p:sp>
    </p:spTree>
    <p:extLst>
      <p:ext uri="{BB962C8B-B14F-4D97-AF65-F5344CB8AC3E}">
        <p14:creationId xmlns:p14="http://schemas.microsoft.com/office/powerpoint/2010/main" xmlns="" val="17595376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368" y="555626"/>
            <a:ext cx="10925432" cy="803618"/>
          </a:xfrm>
        </p:spPr>
        <p:txBody>
          <a:bodyPr/>
          <a:lstStyle/>
          <a:p>
            <a:r>
              <a:rPr lang="x-none" dirty="0" smtClean="0"/>
              <a:t>KAKO SE UTVRĐUJE POREZ?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077098" y="1404551"/>
            <a:ext cx="10859529" cy="5453449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x-none" dirty="0" smtClean="0"/>
              <a:t>- Rešenjem </a:t>
            </a:r>
            <a:r>
              <a:rPr lang="x-none" dirty="0"/>
              <a:t>Poreske </a:t>
            </a:r>
            <a:r>
              <a:rPr lang="x-none" dirty="0" smtClean="0"/>
              <a:t>uprave</a:t>
            </a: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x-none" dirty="0" smtClean="0"/>
              <a:t>- Obveznik dužan </a:t>
            </a:r>
            <a:r>
              <a:rPr lang="x-none" dirty="0"/>
              <a:t>da podnese poresku prijavu u roku od 30 dana od dana nastanka poreske </a:t>
            </a:r>
            <a:r>
              <a:rPr lang="x-none" dirty="0" smtClean="0"/>
              <a:t>obaveze</a:t>
            </a: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x-none" dirty="0"/>
              <a:t>S</a:t>
            </a:r>
            <a:r>
              <a:rPr lang="x-none" dirty="0" smtClean="0"/>
              <a:t>uvlasnici </a:t>
            </a:r>
            <a:r>
              <a:rPr lang="x-none" dirty="0"/>
              <a:t>su u obavezi da podnesu poresku prijavu u roku od 30 dana od dana zaključenja, odnosno pravosnažnosti akta kojim se vrši </a:t>
            </a:r>
            <a:r>
              <a:rPr lang="x-none" dirty="0" smtClean="0"/>
              <a:t>deoba</a:t>
            </a: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x-none" dirty="0" smtClean="0"/>
              <a:t>- Za nepokretnosti - poreskom </a:t>
            </a:r>
            <a:r>
              <a:rPr lang="x-none" dirty="0"/>
              <a:t>organu u opštini na čijoj teritoriji se nalazi </a:t>
            </a:r>
            <a:r>
              <a:rPr lang="x-none" dirty="0" smtClean="0"/>
              <a:t>nepokretnost </a:t>
            </a: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x-none" smtClean="0"/>
              <a:t>- Dospeva </a:t>
            </a:r>
            <a:r>
              <a:rPr lang="x-none" dirty="0"/>
              <a:t>u roku od 15 dana od dana dostavljanja poreskog rešenja</a:t>
            </a:r>
          </a:p>
        </p:txBody>
      </p:sp>
    </p:spTree>
    <p:extLst>
      <p:ext uri="{BB962C8B-B14F-4D97-AF65-F5344CB8AC3E}">
        <p14:creationId xmlns:p14="http://schemas.microsoft.com/office/powerpoint/2010/main" xmlns="" val="3355993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671813"/>
          </a:xfrm>
        </p:spPr>
        <p:txBody>
          <a:bodyPr/>
          <a:lstStyle/>
          <a:p>
            <a:r>
              <a:rPr lang="x-none" dirty="0" smtClean="0"/>
              <a:t>Porez na kupoprodaju nepokretnosti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1449858"/>
            <a:ext cx="10515600" cy="4627091"/>
          </a:xfrm>
        </p:spPr>
        <p:txBody>
          <a:bodyPr/>
          <a:lstStyle/>
          <a:p>
            <a:r>
              <a:rPr lang="x-none" b="1" dirty="0" smtClean="0"/>
              <a:t>Porez na prenos apsolutnih prava + Porez na dohodak građana – kapitalni dobici:</a:t>
            </a:r>
            <a:endParaRPr lang="x-none" b="1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780786" y="2537254"/>
            <a:ext cx="909765" cy="162697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494638" y="2537254"/>
            <a:ext cx="1047235" cy="114505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1029730" y="4275437"/>
            <a:ext cx="4201297" cy="202393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600" b="1" dirty="0" smtClean="0"/>
              <a:t>Prenos prava svojine na nepokretnosti</a:t>
            </a:r>
            <a:endParaRPr lang="x-none" sz="3600" b="1" dirty="0"/>
          </a:p>
        </p:txBody>
      </p:sp>
      <p:sp>
        <p:nvSpPr>
          <p:cNvPr id="5" name="Oval 4"/>
          <p:cNvSpPr/>
          <p:nvPr/>
        </p:nvSpPr>
        <p:spPr>
          <a:xfrm>
            <a:off x="5609968" y="3682311"/>
            <a:ext cx="4283674" cy="2313546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600" b="1" dirty="0" smtClean="0"/>
              <a:t>Porast vrednosti imovine</a:t>
            </a:r>
            <a:endParaRPr lang="x-none" sz="3600" b="1" dirty="0"/>
          </a:p>
        </p:txBody>
      </p:sp>
    </p:spTree>
    <p:extLst>
      <p:ext uri="{BB962C8B-B14F-4D97-AF65-F5344CB8AC3E}">
        <p14:creationId xmlns:p14="http://schemas.microsoft.com/office/powerpoint/2010/main" xmlns="" val="222392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Porez na prenos apsolutnih prava – kupoprodaja nepokretnosti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1881188"/>
            <a:ext cx="10515600" cy="4195762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uređen </a:t>
            </a:r>
            <a:r>
              <a:rPr lang="x-none" dirty="0"/>
              <a:t>Zakonom o porezima na imovinu </a:t>
            </a:r>
            <a:endParaRPr lang="x-none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/>
              <a:t>pogađa finansijske i kapitalne </a:t>
            </a:r>
            <a:r>
              <a:rPr lang="x-none" dirty="0" smtClean="0"/>
              <a:t>transakcije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/>
              <a:t>predmet oporezivanja </a:t>
            </a:r>
            <a:r>
              <a:rPr lang="x-none" dirty="0" smtClean="0"/>
              <a:t>je </a:t>
            </a:r>
            <a:r>
              <a:rPr lang="x-none" dirty="0"/>
              <a:t>prenos prava svojine na objektima (prenos prava svojine na nepokretnosti uz </a:t>
            </a:r>
            <a:r>
              <a:rPr lang="x-none" dirty="0" smtClean="0"/>
              <a:t>naknadu)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x-none" dirty="0" smtClean="0"/>
              <a:t> prenosa </a:t>
            </a:r>
            <a:r>
              <a:rPr lang="x-none" dirty="0"/>
              <a:t>prava svojine na motornom vozilu, prava </a:t>
            </a:r>
            <a:r>
              <a:rPr lang="x-none" dirty="0" smtClean="0"/>
              <a:t> </a:t>
            </a:r>
            <a:br>
              <a:rPr lang="x-none" dirty="0" smtClean="0"/>
            </a:br>
            <a:r>
              <a:rPr lang="x-none" dirty="0" smtClean="0"/>
              <a:t> korišćenja </a:t>
            </a:r>
            <a:r>
              <a:rPr lang="x-none" dirty="0"/>
              <a:t>građevinskog zemljišta</a:t>
            </a:r>
          </a:p>
        </p:txBody>
      </p:sp>
    </p:spTree>
    <p:extLst>
      <p:ext uri="{BB962C8B-B14F-4D97-AF65-F5344CB8AC3E}">
        <p14:creationId xmlns:p14="http://schemas.microsoft.com/office/powerpoint/2010/main" xmlns="" val="3027120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293340" y="469558"/>
            <a:ext cx="10758615" cy="5879242"/>
          </a:xfrm>
        </p:spPr>
        <p:txBody>
          <a:bodyPr/>
          <a:lstStyle/>
          <a:p>
            <a:r>
              <a:rPr lang="x-none" sz="4400" b="1" dirty="0">
                <a:solidFill>
                  <a:schemeClr val="tx1"/>
                </a:solidFill>
              </a:rPr>
              <a:t>ŠTA SE OPOREZUJE</a:t>
            </a:r>
            <a:r>
              <a:rPr lang="x-none" sz="4400" b="1" dirty="0" smtClean="0">
                <a:solidFill>
                  <a:schemeClr val="tx1"/>
                </a:solidFill>
              </a:rPr>
              <a:t>?</a:t>
            </a:r>
          </a:p>
          <a:p>
            <a:r>
              <a:rPr lang="x-none" dirty="0" smtClean="0"/>
              <a:t>TRANSAKCIJE</a:t>
            </a:r>
          </a:p>
          <a:p>
            <a:r>
              <a:rPr lang="x-none" dirty="0" smtClean="0"/>
              <a:t>- TAČNO ODREĐENE </a:t>
            </a:r>
          </a:p>
          <a:p>
            <a:endParaRPr lang="x-none" dirty="0"/>
          </a:p>
          <a:p>
            <a:r>
              <a:rPr lang="x-none" sz="4400" b="1" dirty="0" smtClean="0">
                <a:solidFill>
                  <a:schemeClr val="tx1"/>
                </a:solidFill>
              </a:rPr>
              <a:t>TRANSAKCIJE SE ODNOSE NA?</a:t>
            </a:r>
          </a:p>
          <a:p>
            <a:r>
              <a:rPr lang="x-none" dirty="0" smtClean="0"/>
              <a:t>PRIVATNOPRAVNI PROMET: UGOVOR O KUPOPRODAJI NEPOKRETNOSTI</a:t>
            </a:r>
          </a:p>
          <a:p>
            <a:r>
              <a:rPr lang="x-none" dirty="0" smtClean="0"/>
              <a:t>TRANSFER ODREĐENIH IMOVINSKIH PRAVA </a:t>
            </a:r>
          </a:p>
          <a:p>
            <a:r>
              <a:rPr lang="x-none" dirty="0" smtClean="0"/>
              <a:t>TAČNO ODREĐENA ČINJENICA PRAVNO-EKONOMSKOG SAOBRAĆAJA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2685371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303" y="918090"/>
            <a:ext cx="10515600" cy="1325563"/>
          </a:xfrm>
        </p:spPr>
        <p:txBody>
          <a:bodyPr/>
          <a:lstStyle/>
          <a:p>
            <a:r>
              <a:rPr lang="x-none" dirty="0"/>
              <a:t>E</a:t>
            </a:r>
            <a:r>
              <a:rPr lang="x-none" dirty="0" smtClean="0"/>
              <a:t>konomska </a:t>
            </a:r>
            <a:r>
              <a:rPr lang="x-none" dirty="0"/>
              <a:t>snaga i kupca i prodavca ostaje nepromenjena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535326" y="2653098"/>
            <a:ext cx="9579577" cy="2899205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/>
              <a:t>kupac dobija nepokretnost, ali daje </a:t>
            </a:r>
            <a:r>
              <a:rPr lang="x-none" dirty="0" smtClean="0"/>
              <a:t>novac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/>
              <a:t>prodavac umesto nepokretnosti dobija novac </a:t>
            </a:r>
            <a:endParaRPr lang="x-none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/>
              <a:t>promena imovinskog portfelja kupca i prodavca</a:t>
            </a:r>
          </a:p>
        </p:txBody>
      </p:sp>
    </p:spTree>
    <p:extLst>
      <p:ext uri="{BB962C8B-B14F-4D97-AF65-F5344CB8AC3E}">
        <p14:creationId xmlns:p14="http://schemas.microsoft.com/office/powerpoint/2010/main" xmlns="" val="807464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877759"/>
          </a:xfrm>
        </p:spPr>
        <p:txBody>
          <a:bodyPr/>
          <a:lstStyle/>
          <a:p>
            <a:r>
              <a:rPr lang="x-none" dirty="0" smtClean="0"/>
              <a:t>JEDNOKRATNI POREZ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8200" y="1911178"/>
            <a:ext cx="10515600" cy="4758896"/>
          </a:xfrm>
        </p:spPr>
        <p:txBody>
          <a:bodyPr/>
          <a:lstStyle/>
          <a:p>
            <a:r>
              <a:rPr lang="x-none" dirty="0" smtClean="0"/>
              <a:t>- Odnosi se </a:t>
            </a:r>
            <a:r>
              <a:rPr lang="x-none" dirty="0"/>
              <a:t>samo na prenos imovine uz </a:t>
            </a:r>
            <a:r>
              <a:rPr lang="x-none" dirty="0" smtClean="0"/>
              <a:t>naknadu</a:t>
            </a:r>
          </a:p>
          <a:p>
            <a:r>
              <a:rPr lang="x-none" dirty="0" smtClean="0"/>
              <a:t>- Javlja </a:t>
            </a:r>
            <a:r>
              <a:rPr lang="x-none" dirty="0"/>
              <a:t>se zajedno sa </a:t>
            </a:r>
            <a:r>
              <a:rPr lang="x-none" dirty="0" smtClean="0"/>
              <a:t>taksama</a:t>
            </a:r>
          </a:p>
          <a:p>
            <a:r>
              <a:rPr lang="x-none" dirty="0"/>
              <a:t>u</a:t>
            </a:r>
            <a:r>
              <a:rPr lang="x-none" dirty="0" smtClean="0"/>
              <a:t>govor </a:t>
            </a:r>
            <a:r>
              <a:rPr lang="x-none" dirty="0"/>
              <a:t>o kupoprodaji </a:t>
            </a:r>
            <a:r>
              <a:rPr lang="x-none" dirty="0" smtClean="0"/>
              <a:t>nepokretnosti mora da </a:t>
            </a:r>
            <a:r>
              <a:rPr lang="x-none" dirty="0"/>
              <a:t>bude solemnizovan (overen) od strane javnog </a:t>
            </a:r>
            <a:r>
              <a:rPr lang="x-none" dirty="0" smtClean="0"/>
              <a:t>beležnika</a:t>
            </a:r>
          </a:p>
          <a:p>
            <a:r>
              <a:rPr lang="x-none" dirty="0" smtClean="0"/>
              <a:t>- Prihodi </a:t>
            </a:r>
            <a:r>
              <a:rPr lang="x-none" dirty="0"/>
              <a:t>od ovog poreza ustupaju se i iznosu od 100% jedinci lokalne samouprave na čijoj teritoriji su ostvareni</a:t>
            </a:r>
          </a:p>
        </p:txBody>
      </p:sp>
    </p:spTree>
    <p:extLst>
      <p:ext uri="{BB962C8B-B14F-4D97-AF65-F5344CB8AC3E}">
        <p14:creationId xmlns:p14="http://schemas.microsoft.com/office/powerpoint/2010/main" xmlns="" val="165794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951899"/>
          </a:xfrm>
        </p:spPr>
        <p:txBody>
          <a:bodyPr/>
          <a:lstStyle/>
          <a:p>
            <a:r>
              <a:rPr lang="x-none" dirty="0"/>
              <a:t>Poreski objekat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1359243"/>
            <a:ext cx="10515600" cy="4717707"/>
          </a:xfrm>
        </p:spPr>
        <p:txBody>
          <a:bodyPr/>
          <a:lstStyle/>
          <a:p>
            <a:r>
              <a:rPr lang="x-none" dirty="0"/>
              <a:t>plaća se kod prenosa uz </a:t>
            </a:r>
            <a:r>
              <a:rPr lang="x-none" dirty="0" smtClean="0"/>
              <a:t>naknadu (prodaja, razmena, ugovor o doživotnom izdržavanju): </a:t>
            </a:r>
          </a:p>
          <a:p>
            <a:r>
              <a:rPr lang="x-none" b="1" dirty="0" smtClean="0"/>
              <a:t>Prenos prava </a:t>
            </a:r>
            <a:r>
              <a:rPr lang="x-none" b="1" dirty="0"/>
              <a:t>svojine na </a:t>
            </a:r>
            <a:r>
              <a:rPr lang="x-none" b="1" dirty="0" smtClean="0"/>
              <a:t>nepokretnosti </a:t>
            </a:r>
          </a:p>
          <a:p>
            <a:r>
              <a:rPr lang="x-none" dirty="0" smtClean="0"/>
              <a:t>                                 </a:t>
            </a:r>
          </a:p>
          <a:p>
            <a:r>
              <a:rPr lang="x-none" dirty="0">
                <a:solidFill>
                  <a:schemeClr val="tx1"/>
                </a:solidFill>
              </a:rPr>
              <a:t>	</a:t>
            </a:r>
            <a:r>
              <a:rPr lang="x-none" dirty="0" smtClean="0">
                <a:solidFill>
                  <a:schemeClr val="tx1"/>
                </a:solidFill>
              </a:rPr>
              <a:t>		       </a:t>
            </a:r>
            <a:r>
              <a:rPr lang="x-none" b="1" dirty="0" smtClean="0">
                <a:solidFill>
                  <a:schemeClr val="tx1"/>
                </a:solidFill>
              </a:rPr>
              <a:t>+</a:t>
            </a:r>
            <a:r>
              <a:rPr lang="x-none" dirty="0" smtClean="0"/>
              <a:t>                                                                                                                                                                               </a:t>
            </a:r>
            <a:endParaRPr lang="x-none" dirty="0"/>
          </a:p>
        </p:txBody>
      </p:sp>
      <p:sp>
        <p:nvSpPr>
          <p:cNvPr id="4" name="Oval 3"/>
          <p:cNvSpPr/>
          <p:nvPr/>
        </p:nvSpPr>
        <p:spPr>
          <a:xfrm>
            <a:off x="876300" y="3129922"/>
            <a:ext cx="3089189" cy="2183028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600" b="1" dirty="0"/>
              <a:t>Prenos prava svojine na nepokretnosti</a:t>
            </a:r>
          </a:p>
        </p:txBody>
      </p:sp>
      <p:sp>
        <p:nvSpPr>
          <p:cNvPr id="5" name="Oval 4"/>
          <p:cNvSpPr/>
          <p:nvPr/>
        </p:nvSpPr>
        <p:spPr>
          <a:xfrm>
            <a:off x="5174722" y="3129922"/>
            <a:ext cx="3278659" cy="2430162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600" b="1" dirty="0" smtClean="0"/>
              <a:t>Naknada</a:t>
            </a:r>
            <a:endParaRPr lang="x-none" sz="2600" b="1" dirty="0"/>
          </a:p>
        </p:txBody>
      </p:sp>
    </p:spTree>
    <p:extLst>
      <p:ext uri="{BB962C8B-B14F-4D97-AF65-F5344CB8AC3E}">
        <p14:creationId xmlns:p14="http://schemas.microsoft.com/office/powerpoint/2010/main" xmlns="" val="2083576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6"/>
            <a:ext cx="10515600" cy="803618"/>
          </a:xfrm>
        </p:spPr>
        <p:txBody>
          <a:bodyPr/>
          <a:lstStyle/>
          <a:p>
            <a:r>
              <a:rPr lang="x-none" dirty="0" smtClean="0"/>
              <a:t>ŠTA JE PRENOS UZ NAKNADU?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120346" y="1812324"/>
            <a:ext cx="10271554" cy="426462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x-none" dirty="0"/>
              <a:t>S</a:t>
            </a:r>
            <a:r>
              <a:rPr lang="x-none" dirty="0" smtClean="0"/>
              <a:t>ticanje </a:t>
            </a:r>
            <a:r>
              <a:rPr lang="x-none" dirty="0"/>
              <a:t>prava svojine </a:t>
            </a:r>
            <a:r>
              <a:rPr lang="x-none" dirty="0" smtClean="0"/>
              <a:t>na </a:t>
            </a:r>
            <a:r>
              <a:rPr lang="x-none" dirty="0"/>
              <a:t>osnovu pravosnažne sudske odluke </a:t>
            </a:r>
            <a:endParaRPr lang="x-none" dirty="0" smtClean="0"/>
          </a:p>
          <a:p>
            <a:pPr>
              <a:lnSpc>
                <a:spcPct val="100000"/>
              </a:lnSpc>
            </a:pPr>
            <a:r>
              <a:rPr lang="x-none" dirty="0" smtClean="0"/>
              <a:t>ili </a:t>
            </a:r>
            <a:r>
              <a:rPr lang="x-none" dirty="0"/>
              <a:t>drugog akta </a:t>
            </a:r>
            <a:r>
              <a:rPr lang="x-none" dirty="0" smtClean="0"/>
              <a:t>državnog</a:t>
            </a:r>
            <a:r>
              <a:rPr lang="x-none" dirty="0"/>
              <a:t> </a:t>
            </a:r>
            <a:r>
              <a:rPr lang="x-none" dirty="0" smtClean="0"/>
              <a:t>organa: sticanje </a:t>
            </a:r>
            <a:r>
              <a:rPr lang="x-none" dirty="0"/>
              <a:t>od nevlasnika, prenos prava svojine na nepokretnosti koja je predmet hipoteke na osnovu pravosnažne odluke suda, u cilju namirenja potraživanja koje je obezbeđeno </a:t>
            </a:r>
            <a:r>
              <a:rPr lang="x-none" dirty="0" smtClean="0"/>
              <a:t>hipotekom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761172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1252151"/>
            <a:ext cx="10515600" cy="4824799"/>
          </a:xfrm>
        </p:spPr>
        <p:txBody>
          <a:bodyPr/>
          <a:lstStyle/>
          <a:p>
            <a:r>
              <a:rPr lang="x-none" dirty="0"/>
              <a:t>sticanje prava svojine </a:t>
            </a:r>
            <a:r>
              <a:rPr lang="x-none" dirty="0" smtClean="0"/>
              <a:t>održajem </a:t>
            </a:r>
          </a:p>
          <a:p>
            <a:endParaRPr lang="x-none" dirty="0" smtClean="0"/>
          </a:p>
          <a:p>
            <a:r>
              <a:rPr lang="x-none" dirty="0" smtClean="0"/>
              <a:t>prenos </a:t>
            </a:r>
            <a:r>
              <a:rPr lang="x-none" dirty="0"/>
              <a:t>uz naknadu celokupne imovine pravnog </a:t>
            </a:r>
            <a:r>
              <a:rPr lang="x-none" dirty="0" smtClean="0"/>
              <a:t>lica </a:t>
            </a:r>
          </a:p>
          <a:p>
            <a:endParaRPr lang="x-none" dirty="0" smtClean="0"/>
          </a:p>
          <a:p>
            <a:r>
              <a:rPr lang="x-none" dirty="0" smtClean="0"/>
              <a:t>prodaja </a:t>
            </a:r>
            <a:r>
              <a:rPr lang="x-none" dirty="0"/>
              <a:t>stečajnog dužnika kao pravnog lica - ako kupac nije preuzeo obaveze pravnog lica koje je kupio, ili je preuzeo samo deo tih </a:t>
            </a:r>
            <a:r>
              <a:rPr lang="x-none" dirty="0" smtClean="0"/>
              <a:t>obaveza</a:t>
            </a:r>
            <a:endParaRPr lang="x-none" dirty="0"/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1045528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1161</TotalTime>
  <Words>848</Words>
  <Application>Microsoft Office PowerPoint</Application>
  <PresentationFormat>Custom</PresentationFormat>
  <Paragraphs>94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Porez na kupoprodaju nepokretnosti</vt:lpstr>
      <vt:lpstr>Porez na prenos apsolutnih prava – kupoprodaja nepokretnosti</vt:lpstr>
      <vt:lpstr>Slide 4</vt:lpstr>
      <vt:lpstr>Ekonomska snaga i kupca i prodavca ostaje nepromenjena </vt:lpstr>
      <vt:lpstr>JEDNOKRATNI POREZ</vt:lpstr>
      <vt:lpstr>Poreski objekat</vt:lpstr>
      <vt:lpstr>ŠTA JE PRENOS UZ NAKNADU?</vt:lpstr>
      <vt:lpstr>Slide 9</vt:lpstr>
      <vt:lpstr>IZUZIMANJA</vt:lpstr>
      <vt:lpstr>Slide 11</vt:lpstr>
      <vt:lpstr>PRENOS PRAVA SVOJINE NA GRAĐEVINSKIM OBJEKTIMA I NJIHOVIM EKONOMSKI DELJIVIM CELINAMA - NEPOKRETNOSTI</vt:lpstr>
      <vt:lpstr>Slide 13</vt:lpstr>
      <vt:lpstr>KO JE OBVEZNIK OVOG POREZA?</vt:lpstr>
      <vt:lpstr>Poreska osnovica </vt:lpstr>
      <vt:lpstr>Nastanak poreske obaveze </vt:lpstr>
      <vt:lpstr>Slide 17</vt:lpstr>
      <vt:lpstr>PORESKA STOPA - 2,5% </vt:lpstr>
      <vt:lpstr>KAKO SE UTVRĐUJE POREZ?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Milica</dc:creator>
  <cp:lastModifiedBy>korisnik</cp:lastModifiedBy>
  <cp:revision>140</cp:revision>
  <dcterms:created xsi:type="dcterms:W3CDTF">2017-10-13T10:19:34Z</dcterms:created>
  <dcterms:modified xsi:type="dcterms:W3CDTF">2019-02-07T13:18:19Z</dcterms:modified>
</cp:coreProperties>
</file>