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41"/>
  </p:notesMasterIdLst>
  <p:sldIdLst>
    <p:sldId id="256" r:id="rId2"/>
    <p:sldId id="259" r:id="rId3"/>
    <p:sldId id="261" r:id="rId4"/>
    <p:sldId id="264" r:id="rId5"/>
    <p:sldId id="266" r:id="rId6"/>
    <p:sldId id="267" r:id="rId7"/>
    <p:sldId id="268" r:id="rId8"/>
    <p:sldId id="269" r:id="rId9"/>
    <p:sldId id="276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8" r:id="rId18"/>
    <p:sldId id="279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92" r:id="rId27"/>
    <p:sldId id="288" r:id="rId28"/>
    <p:sldId id="289" r:id="rId29"/>
    <p:sldId id="290" r:id="rId30"/>
    <p:sldId id="291" r:id="rId31"/>
    <p:sldId id="265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260" r:id="rId4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DFA4-00C3-4485-9E92-26CBA89A51A7}" type="datetimeFigureOut">
              <a:rPr lang="x-none" smtClean="0"/>
              <a:pPr/>
              <a:t>07-Feb-19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91F25-538B-44DD-B790-12D9081A520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4045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44840" y="3602038"/>
            <a:ext cx="9144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0732" y="4147471"/>
            <a:ext cx="781968" cy="76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6772" y="4228910"/>
            <a:ext cx="438171" cy="4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410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6300" y="2076450"/>
            <a:ext cx="105156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1453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389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3384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6511" y="5814025"/>
            <a:ext cx="12192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biLevel thresh="25000"/>
          </a:blip>
          <a:stretch>
            <a:fillRect/>
          </a:stretch>
        </p:blipFill>
        <p:spPr>
          <a:xfrm>
            <a:off x="10371221" y="5547972"/>
            <a:ext cx="1612748" cy="167434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 rot="10162212" flipH="1">
            <a:off x="-105519" y="2761999"/>
            <a:ext cx="12175565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Oval 18"/>
          <p:cNvSpPr/>
          <p:nvPr userDrawn="1"/>
        </p:nvSpPr>
        <p:spPr>
          <a:xfrm rot="10036807" flipH="1">
            <a:off x="-116637" y="3661707"/>
            <a:ext cx="9775349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8900" y="222175"/>
            <a:ext cx="1735069" cy="78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317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4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4840" y="2970446"/>
            <a:ext cx="9144000" cy="568909"/>
          </a:xfrm>
        </p:spPr>
        <p:txBody>
          <a:bodyPr/>
          <a:lstStyle/>
          <a:p>
            <a:r>
              <a:rPr lang="x-none" sz="3200" b="0" dirty="0">
                <a:solidFill>
                  <a:srgbClr val="000000"/>
                </a:solidFill>
                <a:latin typeface="Calibri" panose="020F0502020204030204" pitchFamily="34" charset="0"/>
              </a:rPr>
              <a:t>Porez na </a:t>
            </a:r>
            <a:r>
              <a:rPr lang="x-none" sz="32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nasleđivanje</a:t>
            </a:r>
            <a:r>
              <a:rPr lang="hr-HR" sz="32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porez na kapitalnu dobit, drugi porezi na nepokretnosti</a:t>
            </a:r>
            <a:endParaRPr lang="x-none" sz="3200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5689600" y="4313821"/>
            <a:ext cx="1600200" cy="594946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CS" sz="1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10.02.2019 </a:t>
            </a:r>
            <a:r>
              <a:rPr lang="x-none" sz="1800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Beograd</a:t>
            </a:r>
            <a:endParaRPr lang="x-none" sz="1800" kern="1200" dirty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44840" y="1171977"/>
            <a:ext cx="9144000" cy="1024004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x-none" sz="2800" dirty="0" smtClean="0"/>
              <a:t>STRUČNA OBUKA ZA PROCENITELJE VREDNOSTI NEPOKRETNOSTI</a:t>
            </a:r>
            <a:r>
              <a:rPr lang="x-none" sz="2800" smtClean="0"/>
              <a:t/>
            </a:r>
            <a:br>
              <a:rPr lang="x-none" sz="2800" smtClean="0"/>
            </a:b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10933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Osnovica</a:t>
            </a:r>
            <a:r>
              <a:rPr lang="en-US" dirty="0" smtClean="0"/>
              <a:t> - </a:t>
            </a:r>
            <a:r>
              <a:rPr lang="en-US" dirty="0" err="1" smtClean="0"/>
              <a:t>nastavak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err="1"/>
              <a:t>Osnovica</a:t>
            </a:r>
            <a:r>
              <a:rPr lang="en-US" b="1" dirty="0"/>
              <a:t> </a:t>
            </a:r>
            <a:r>
              <a:rPr lang="en-US" b="1" dirty="0" err="1"/>
              <a:t>poreza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imovinu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nepokretnosti</a:t>
            </a:r>
            <a:r>
              <a:rPr lang="en-US" b="1" dirty="0"/>
              <a:t> </a:t>
            </a:r>
            <a:r>
              <a:rPr lang="en-US" b="1" dirty="0" err="1"/>
              <a:t>obveznika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vodi</a:t>
            </a:r>
            <a:r>
              <a:rPr lang="en-US" b="1" dirty="0"/>
              <a:t> </a:t>
            </a:r>
            <a:r>
              <a:rPr lang="en-US" b="1" dirty="0" err="1"/>
              <a:t>poslovne</a:t>
            </a:r>
            <a:r>
              <a:rPr lang="en-US" b="1" dirty="0"/>
              <a:t> </a:t>
            </a:r>
            <a:r>
              <a:rPr lang="en-US" b="1" dirty="0" err="1"/>
              <a:t>knjige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čiju</a:t>
            </a:r>
            <a:r>
              <a:rPr lang="en-US" b="1" dirty="0"/>
              <a:t> </a:t>
            </a:r>
            <a:r>
              <a:rPr lang="en-US" b="1" dirty="0" err="1"/>
              <a:t>vrednost</a:t>
            </a:r>
            <a:r>
              <a:rPr lang="en-US" b="1" dirty="0"/>
              <a:t> u </a:t>
            </a:r>
            <a:r>
              <a:rPr lang="en-US" b="1" dirty="0" err="1"/>
              <a:t>poslovnim</a:t>
            </a:r>
            <a:r>
              <a:rPr lang="en-US" b="1" dirty="0"/>
              <a:t> </a:t>
            </a:r>
            <a:r>
              <a:rPr lang="en-US" b="1" dirty="0" err="1"/>
              <a:t>knjigama</a:t>
            </a:r>
            <a:r>
              <a:rPr lang="en-US" b="1" dirty="0"/>
              <a:t> </a:t>
            </a:r>
            <a:r>
              <a:rPr lang="en-US" b="1" dirty="0" err="1"/>
              <a:t>iskazuje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metodu</a:t>
            </a:r>
            <a:r>
              <a:rPr lang="en-US" b="1" dirty="0"/>
              <a:t> </a:t>
            </a:r>
            <a:r>
              <a:rPr lang="en-US" b="1" dirty="0" err="1"/>
              <a:t>fer</a:t>
            </a:r>
            <a:r>
              <a:rPr lang="en-US" b="1" dirty="0"/>
              <a:t> </a:t>
            </a:r>
            <a:r>
              <a:rPr lang="en-US" b="1" dirty="0" err="1"/>
              <a:t>vrednosti</a:t>
            </a:r>
            <a:r>
              <a:rPr lang="en-US" b="1" dirty="0"/>
              <a:t> u </a:t>
            </a:r>
            <a:r>
              <a:rPr lang="en-US" b="1" dirty="0" err="1"/>
              <a:t>skladu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međunarodnim</a:t>
            </a:r>
            <a:r>
              <a:rPr lang="en-US" b="1" dirty="0"/>
              <a:t> </a:t>
            </a:r>
            <a:r>
              <a:rPr lang="en-US" b="1" dirty="0" err="1"/>
              <a:t>računovodstvenim</a:t>
            </a:r>
            <a:r>
              <a:rPr lang="en-US" b="1" dirty="0"/>
              <a:t> </a:t>
            </a:r>
            <a:r>
              <a:rPr lang="en-US" b="1" dirty="0" err="1"/>
              <a:t>standardima</a:t>
            </a:r>
            <a:r>
              <a:rPr lang="en-US" b="1" dirty="0"/>
              <a:t> (MRS), </a:t>
            </a:r>
            <a:r>
              <a:rPr lang="en-US" b="1" dirty="0" err="1"/>
              <a:t>odnosno</a:t>
            </a:r>
            <a:r>
              <a:rPr lang="en-US" b="1" dirty="0"/>
              <a:t> </a:t>
            </a:r>
            <a:r>
              <a:rPr lang="en-US" b="1" dirty="0" err="1"/>
              <a:t>međunarodnim</a:t>
            </a:r>
            <a:r>
              <a:rPr lang="en-US" b="1" dirty="0"/>
              <a:t> </a:t>
            </a:r>
            <a:r>
              <a:rPr lang="en-US" b="1" dirty="0" err="1"/>
              <a:t>standardima</a:t>
            </a:r>
            <a:r>
              <a:rPr lang="en-US" b="1" dirty="0"/>
              <a:t> </a:t>
            </a:r>
            <a:r>
              <a:rPr lang="en-US" b="1" dirty="0" err="1"/>
              <a:t>finansijskog</a:t>
            </a:r>
            <a:r>
              <a:rPr lang="en-US" b="1" dirty="0"/>
              <a:t> </a:t>
            </a:r>
            <a:r>
              <a:rPr lang="en-US" b="1" dirty="0" err="1"/>
              <a:t>izveštavanja</a:t>
            </a:r>
            <a:r>
              <a:rPr lang="en-US" b="1" dirty="0"/>
              <a:t> (MSFI)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usvojenim</a:t>
            </a:r>
            <a:r>
              <a:rPr lang="en-US" b="1" dirty="0"/>
              <a:t> </a:t>
            </a:r>
            <a:r>
              <a:rPr lang="en-US" b="1" dirty="0" err="1"/>
              <a:t>računovodstvenim</a:t>
            </a:r>
            <a:r>
              <a:rPr lang="en-US" b="1" dirty="0"/>
              <a:t> </a:t>
            </a:r>
            <a:r>
              <a:rPr lang="en-US" b="1" dirty="0" err="1" smtClean="0"/>
              <a:t>politikama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05030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/>
              <a:t>Stope </a:t>
            </a:r>
            <a:r>
              <a:rPr lang="en-US" sz="2800" b="1" dirty="0" err="1"/>
              <a:t>poreza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imovinu</a:t>
            </a:r>
            <a:r>
              <a:rPr lang="en-US" sz="2800" b="1" dirty="0"/>
              <a:t> </a:t>
            </a:r>
            <a:r>
              <a:rPr lang="en-US" sz="2800" b="1" dirty="0" err="1"/>
              <a:t>iznose</a:t>
            </a:r>
            <a:r>
              <a:rPr lang="en-US" sz="2800" b="1" dirty="0"/>
              <a:t>:</a:t>
            </a:r>
          </a:p>
          <a:p>
            <a:r>
              <a:rPr lang="en-US" sz="2800" b="1" dirty="0"/>
              <a:t>1)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</a:t>
            </a:r>
            <a:r>
              <a:rPr lang="en-US" sz="2800" b="1" dirty="0" err="1"/>
              <a:t>poreskog</a:t>
            </a:r>
            <a:r>
              <a:rPr lang="en-US" sz="2800" b="1" dirty="0"/>
              <a:t> </a:t>
            </a:r>
            <a:r>
              <a:rPr lang="en-US" sz="2800" b="1" dirty="0" err="1"/>
              <a:t>obveznika</a:t>
            </a:r>
            <a:r>
              <a:rPr lang="en-US" sz="2800" b="1" dirty="0"/>
              <a:t> </a:t>
            </a:r>
            <a:r>
              <a:rPr lang="en-US" sz="2800" b="1" dirty="0" err="1"/>
              <a:t>koji</a:t>
            </a:r>
            <a:r>
              <a:rPr lang="en-US" sz="2800" b="1" dirty="0"/>
              <a:t> </a:t>
            </a:r>
            <a:r>
              <a:rPr lang="en-US" sz="2800" b="1" dirty="0" err="1"/>
              <a:t>vodi</a:t>
            </a:r>
            <a:r>
              <a:rPr lang="en-US" sz="2800" b="1" dirty="0"/>
              <a:t> </a:t>
            </a:r>
            <a:r>
              <a:rPr lang="en-US" sz="2800" b="1" dirty="0" err="1"/>
              <a:t>poslovne</a:t>
            </a:r>
            <a:r>
              <a:rPr lang="en-US" sz="2800" b="1" dirty="0"/>
              <a:t> </a:t>
            </a:r>
            <a:r>
              <a:rPr lang="en-US" sz="2800" b="1" dirty="0" err="1"/>
              <a:t>knjige</a:t>
            </a:r>
            <a:r>
              <a:rPr lang="en-US" sz="2800" b="1" dirty="0"/>
              <a:t> - do 0,4%</a:t>
            </a:r>
          </a:p>
          <a:p>
            <a:r>
              <a:rPr lang="en-US" sz="2800" b="1" dirty="0"/>
              <a:t>2)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zemljištu</a:t>
            </a:r>
            <a:r>
              <a:rPr lang="en-US" sz="2800" b="1" dirty="0"/>
              <a:t> </a:t>
            </a:r>
            <a:r>
              <a:rPr lang="en-US" sz="2800" b="1" dirty="0" err="1"/>
              <a:t>kod</a:t>
            </a:r>
            <a:r>
              <a:rPr lang="en-US" sz="2800" b="1" dirty="0"/>
              <a:t> </a:t>
            </a:r>
            <a:r>
              <a:rPr lang="en-US" sz="2800" b="1" dirty="0" err="1"/>
              <a:t>obveznika</a:t>
            </a:r>
            <a:r>
              <a:rPr lang="en-US" sz="2800" b="1" dirty="0"/>
              <a:t> </a:t>
            </a:r>
            <a:r>
              <a:rPr lang="en-US" sz="2800" b="1" dirty="0" err="1"/>
              <a:t>koji</a:t>
            </a:r>
            <a:r>
              <a:rPr lang="en-US" sz="2800" b="1" dirty="0"/>
              <a:t> ne </a:t>
            </a:r>
            <a:r>
              <a:rPr lang="en-US" sz="2800" b="1" dirty="0" err="1"/>
              <a:t>vodi</a:t>
            </a:r>
            <a:r>
              <a:rPr lang="en-US" sz="2800" b="1" dirty="0"/>
              <a:t> </a:t>
            </a:r>
            <a:r>
              <a:rPr lang="en-US" sz="2800" b="1" dirty="0" err="1"/>
              <a:t>poslovne</a:t>
            </a:r>
            <a:r>
              <a:rPr lang="en-US" sz="2800" b="1" dirty="0"/>
              <a:t> </a:t>
            </a:r>
            <a:r>
              <a:rPr lang="en-US" sz="2800" b="1" dirty="0" err="1"/>
              <a:t>knjige</a:t>
            </a:r>
            <a:r>
              <a:rPr lang="en-US" sz="2800" b="1" dirty="0"/>
              <a:t> - do 0,30%</a:t>
            </a:r>
          </a:p>
          <a:p>
            <a:r>
              <a:rPr lang="en-US" sz="2800" b="1" dirty="0"/>
              <a:t>3)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</a:t>
            </a:r>
            <a:r>
              <a:rPr lang="en-US" sz="2800" b="1" dirty="0" err="1"/>
              <a:t>poreskog</a:t>
            </a:r>
            <a:r>
              <a:rPr lang="en-US" sz="2800" b="1" dirty="0"/>
              <a:t> </a:t>
            </a:r>
            <a:r>
              <a:rPr lang="en-US" sz="2800" b="1" dirty="0" err="1"/>
              <a:t>obveznika</a:t>
            </a:r>
            <a:r>
              <a:rPr lang="en-US" sz="2800" b="1" dirty="0"/>
              <a:t> </a:t>
            </a:r>
            <a:r>
              <a:rPr lang="en-US" sz="2800" b="1" dirty="0" err="1"/>
              <a:t>koji</a:t>
            </a:r>
            <a:r>
              <a:rPr lang="en-US" sz="2800" b="1" dirty="0"/>
              <a:t> ne </a:t>
            </a:r>
            <a:r>
              <a:rPr lang="en-US" sz="2800" b="1" dirty="0" err="1"/>
              <a:t>vodi</a:t>
            </a:r>
            <a:r>
              <a:rPr lang="en-US" sz="2800" b="1" dirty="0"/>
              <a:t> </a:t>
            </a:r>
            <a:r>
              <a:rPr lang="en-US" sz="2800" b="1" dirty="0" err="1"/>
              <a:t>poslovne</a:t>
            </a:r>
            <a:r>
              <a:rPr lang="en-US" sz="2800" b="1" dirty="0"/>
              <a:t> </a:t>
            </a:r>
            <a:r>
              <a:rPr lang="en-US" sz="2800" b="1" dirty="0" err="1"/>
              <a:t>knjige</a:t>
            </a:r>
            <a:r>
              <a:rPr lang="en-US" sz="2800" b="1" dirty="0"/>
              <a:t>, </a:t>
            </a:r>
            <a:r>
              <a:rPr lang="en-US" sz="2800" b="1" dirty="0" err="1"/>
              <a:t>osim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zemljištu</a:t>
            </a:r>
            <a:r>
              <a:rPr lang="en-US" sz="2800" b="1" dirty="0"/>
              <a:t>: do 10.000.000 </a:t>
            </a:r>
            <a:r>
              <a:rPr lang="en-US" sz="2800" b="1" dirty="0" err="1"/>
              <a:t>dinara</a:t>
            </a:r>
            <a:r>
              <a:rPr lang="en-US" sz="2800" b="1" dirty="0"/>
              <a:t> - do 0,40%; do 0,6%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iznos</a:t>
            </a:r>
            <a:r>
              <a:rPr lang="en-US" sz="2800" b="1" dirty="0"/>
              <a:t> </a:t>
            </a:r>
            <a:r>
              <a:rPr lang="en-US" sz="2800" b="1" dirty="0" err="1"/>
              <a:t>preko</a:t>
            </a:r>
            <a:r>
              <a:rPr lang="en-US" sz="2800" b="1" dirty="0"/>
              <a:t> 10.000.000 </a:t>
            </a:r>
            <a:r>
              <a:rPr lang="en-US" sz="2800" b="1" dirty="0" err="1"/>
              <a:t>dinara</a:t>
            </a:r>
            <a:r>
              <a:rPr lang="en-US" sz="2800" b="1" dirty="0"/>
              <a:t>; do 1,0%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iznos</a:t>
            </a:r>
            <a:r>
              <a:rPr lang="en-US" sz="2800" b="1" dirty="0"/>
              <a:t> </a:t>
            </a:r>
            <a:r>
              <a:rPr lang="en-US" sz="2800" b="1" dirty="0" err="1"/>
              <a:t>preko</a:t>
            </a:r>
            <a:r>
              <a:rPr lang="en-US" sz="2800" b="1" dirty="0"/>
              <a:t> 25.000.000 </a:t>
            </a:r>
            <a:r>
              <a:rPr lang="en-US" sz="2800" b="1" dirty="0" err="1"/>
              <a:t>dinara</a:t>
            </a:r>
            <a:r>
              <a:rPr lang="en-US" sz="2800" b="1" dirty="0"/>
              <a:t>; do 2,0%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iznos</a:t>
            </a:r>
            <a:r>
              <a:rPr lang="en-US" sz="2800" b="1" dirty="0"/>
              <a:t> </a:t>
            </a:r>
            <a:r>
              <a:rPr lang="en-US" sz="2800" b="1" dirty="0" err="1"/>
              <a:t>preko</a:t>
            </a:r>
            <a:r>
              <a:rPr lang="en-US" sz="2800" b="1" dirty="0"/>
              <a:t> 50.000.000 </a:t>
            </a:r>
            <a:r>
              <a:rPr lang="en-US" sz="2800" b="1" dirty="0" err="1"/>
              <a:t>dinara</a:t>
            </a:r>
            <a:r>
              <a:rPr lang="en-US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3763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Izuzeća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300" b="1" dirty="0" err="1"/>
              <a:t>Porez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imovinu</a:t>
            </a:r>
            <a:r>
              <a:rPr lang="en-US" sz="2300" b="1" dirty="0"/>
              <a:t> ne </a:t>
            </a:r>
            <a:r>
              <a:rPr lang="en-US" sz="2300" b="1" dirty="0" err="1"/>
              <a:t>plaća</a:t>
            </a:r>
            <a:r>
              <a:rPr lang="en-US" sz="2300" b="1" dirty="0"/>
              <a:t> se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nepokretnosti</a:t>
            </a:r>
            <a:r>
              <a:rPr lang="en-US" sz="2300" b="1" dirty="0"/>
              <a:t>:</a:t>
            </a:r>
          </a:p>
          <a:p>
            <a:r>
              <a:rPr lang="en-US" sz="2300" b="1" dirty="0"/>
              <a:t>1) u </a:t>
            </a:r>
            <a:r>
              <a:rPr lang="en-US" sz="2300" b="1" dirty="0" err="1"/>
              <a:t>javnoj</a:t>
            </a:r>
            <a:r>
              <a:rPr lang="en-US" sz="2300" b="1" dirty="0"/>
              <a:t> </a:t>
            </a:r>
            <a:r>
              <a:rPr lang="en-US" sz="2300" b="1" dirty="0" err="1"/>
              <a:t>svojini</a:t>
            </a:r>
            <a:r>
              <a:rPr lang="en-US" sz="2300" b="1" dirty="0"/>
              <a:t> </a:t>
            </a:r>
            <a:r>
              <a:rPr lang="en-US" sz="2300" b="1" dirty="0" err="1"/>
              <a:t>koje</a:t>
            </a:r>
            <a:r>
              <a:rPr lang="en-US" sz="2300" b="1" dirty="0"/>
              <a:t> </a:t>
            </a:r>
            <a:r>
              <a:rPr lang="en-US" sz="2300" b="1" dirty="0" err="1"/>
              <a:t>koriste</a:t>
            </a:r>
            <a:r>
              <a:rPr lang="en-US" sz="2300" b="1" dirty="0"/>
              <a:t> </a:t>
            </a:r>
            <a:r>
              <a:rPr lang="en-US" sz="2300" b="1" dirty="0" err="1"/>
              <a:t>direktni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indirektni</a:t>
            </a:r>
            <a:r>
              <a:rPr lang="en-US" sz="2300" b="1" dirty="0"/>
              <a:t> </a:t>
            </a:r>
            <a:r>
              <a:rPr lang="en-US" sz="2300" b="1" dirty="0" err="1"/>
              <a:t>korisnici</a:t>
            </a:r>
            <a:r>
              <a:rPr lang="en-US" sz="2300" b="1" dirty="0"/>
              <a:t> </a:t>
            </a:r>
            <a:r>
              <a:rPr lang="en-US" sz="2300" b="1" dirty="0" err="1"/>
              <a:t>budžetskih</a:t>
            </a:r>
            <a:r>
              <a:rPr lang="en-US" sz="2300" b="1" dirty="0"/>
              <a:t> </a:t>
            </a:r>
            <a:r>
              <a:rPr lang="en-US" sz="2300" b="1" dirty="0" err="1"/>
              <a:t>sredstava</a:t>
            </a:r>
            <a:r>
              <a:rPr lang="en-US" sz="2300" b="1" dirty="0"/>
              <a:t>, …;</a:t>
            </a:r>
          </a:p>
          <a:p>
            <a:r>
              <a:rPr lang="en-US" sz="2300" b="1" dirty="0"/>
              <a:t>2) </a:t>
            </a:r>
            <a:r>
              <a:rPr lang="en-US" sz="2300" b="1" dirty="0" err="1"/>
              <a:t>diplomatskih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konzularnih</a:t>
            </a:r>
            <a:r>
              <a:rPr lang="en-US" sz="2300" b="1" dirty="0"/>
              <a:t> </a:t>
            </a:r>
            <a:r>
              <a:rPr lang="en-US" sz="2300" b="1" dirty="0" err="1"/>
              <a:t>predstavništava</a:t>
            </a:r>
            <a:r>
              <a:rPr lang="en-US" sz="2300" b="1" dirty="0"/>
              <a:t> </a:t>
            </a:r>
            <a:r>
              <a:rPr lang="en-US" sz="2300" b="1" dirty="0" err="1"/>
              <a:t>stranih</a:t>
            </a:r>
            <a:r>
              <a:rPr lang="en-US" sz="2300" b="1" dirty="0"/>
              <a:t> </a:t>
            </a:r>
            <a:r>
              <a:rPr lang="en-US" sz="2300" b="1" dirty="0" err="1"/>
              <a:t>država</a:t>
            </a:r>
            <a:r>
              <a:rPr lang="en-US" sz="2300" b="1" dirty="0"/>
              <a:t>, pod </a:t>
            </a:r>
            <a:r>
              <a:rPr lang="en-US" sz="2300" b="1" dirty="0" err="1"/>
              <a:t>uslovom</a:t>
            </a:r>
            <a:r>
              <a:rPr lang="en-US" sz="2300" b="1" dirty="0"/>
              <a:t> </a:t>
            </a:r>
            <a:r>
              <a:rPr lang="en-US" sz="2300" b="1" dirty="0" err="1"/>
              <a:t>reciprociteta</a:t>
            </a:r>
            <a:r>
              <a:rPr lang="en-US" sz="2300" b="1" dirty="0"/>
              <a:t>;</a:t>
            </a:r>
          </a:p>
          <a:p>
            <a:r>
              <a:rPr lang="en-US" sz="2300" b="1" dirty="0"/>
              <a:t>3) u </a:t>
            </a:r>
            <a:r>
              <a:rPr lang="en-US" sz="2300" b="1" dirty="0" err="1"/>
              <a:t>svojini</a:t>
            </a:r>
            <a:r>
              <a:rPr lang="en-US" sz="2300" b="1" dirty="0"/>
              <a:t> </a:t>
            </a:r>
            <a:r>
              <a:rPr lang="en-US" sz="2300" b="1" dirty="0" err="1"/>
              <a:t>tradicionalnih</a:t>
            </a:r>
            <a:r>
              <a:rPr lang="en-US" sz="2300" b="1" dirty="0"/>
              <a:t> </a:t>
            </a:r>
            <a:r>
              <a:rPr lang="en-US" sz="2300" b="1" dirty="0" err="1"/>
              <a:t>crkava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verskih</a:t>
            </a:r>
            <a:r>
              <a:rPr lang="en-US" sz="2300" b="1" dirty="0"/>
              <a:t> </a:t>
            </a:r>
            <a:r>
              <a:rPr lang="en-US" sz="2300" b="1" dirty="0" err="1"/>
              <a:t>zajednica</a:t>
            </a:r>
            <a:r>
              <a:rPr lang="en-US" sz="2300" b="1" dirty="0"/>
              <a:t>, …;</a:t>
            </a:r>
          </a:p>
          <a:p>
            <a:r>
              <a:rPr lang="en-US" sz="2300" b="1" dirty="0"/>
              <a:t>4) </a:t>
            </a:r>
            <a:r>
              <a:rPr lang="en-US" sz="2300" b="1" dirty="0" err="1"/>
              <a:t>koje</a:t>
            </a:r>
            <a:r>
              <a:rPr lang="en-US" sz="2300" b="1" dirty="0"/>
              <a:t> </a:t>
            </a:r>
            <a:r>
              <a:rPr lang="en-US" sz="2300" b="1" dirty="0" err="1"/>
              <a:t>su</a:t>
            </a:r>
            <a:r>
              <a:rPr lang="en-US" sz="2300" b="1" dirty="0"/>
              <a:t> od </a:t>
            </a:r>
            <a:r>
              <a:rPr lang="en-US" sz="2300" b="1" dirty="0" err="1"/>
              <a:t>nadležnog</a:t>
            </a:r>
            <a:r>
              <a:rPr lang="en-US" sz="2300" b="1" dirty="0"/>
              <a:t> organa </a:t>
            </a:r>
            <a:r>
              <a:rPr lang="en-US" sz="2300" b="1" dirty="0" err="1"/>
              <a:t>proglašene</a:t>
            </a:r>
            <a:r>
              <a:rPr lang="en-US" sz="2300" b="1" dirty="0"/>
              <a:t> </a:t>
            </a:r>
            <a:r>
              <a:rPr lang="en-US" sz="2300" b="1" dirty="0" err="1"/>
              <a:t>kulturnim</a:t>
            </a:r>
            <a:r>
              <a:rPr lang="en-US" sz="2300" b="1" dirty="0"/>
              <a:t> </a:t>
            </a:r>
            <a:r>
              <a:rPr lang="en-US" sz="2300" b="1" dirty="0" err="1"/>
              <a:t>ili</a:t>
            </a:r>
            <a:r>
              <a:rPr lang="en-US" sz="2300" b="1" dirty="0"/>
              <a:t> </a:t>
            </a:r>
            <a:r>
              <a:rPr lang="en-US" sz="2300" b="1" dirty="0" err="1"/>
              <a:t>istorijskim</a:t>
            </a:r>
            <a:r>
              <a:rPr lang="en-US" sz="2300" b="1" dirty="0"/>
              <a:t> </a:t>
            </a:r>
            <a:r>
              <a:rPr lang="en-US" sz="2300" b="1" dirty="0" err="1"/>
              <a:t>spomenicima</a:t>
            </a:r>
            <a:r>
              <a:rPr lang="en-US" sz="2300" b="1" dirty="0"/>
              <a:t>, …;</a:t>
            </a:r>
          </a:p>
          <a:p>
            <a:r>
              <a:rPr lang="en-US" sz="2300" b="1" dirty="0"/>
              <a:t>5) </a:t>
            </a:r>
            <a:r>
              <a:rPr lang="en-US" sz="2300" b="1" dirty="0" err="1"/>
              <a:t>poljoprivredno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šumsko</a:t>
            </a:r>
            <a:r>
              <a:rPr lang="en-US" sz="2300" b="1" dirty="0"/>
              <a:t> </a:t>
            </a:r>
            <a:r>
              <a:rPr lang="en-US" sz="2300" b="1" dirty="0" err="1"/>
              <a:t>zemljište</a:t>
            </a:r>
            <a:r>
              <a:rPr lang="en-US" sz="2300" b="1" dirty="0"/>
              <a:t> </a:t>
            </a:r>
            <a:r>
              <a:rPr lang="en-US" sz="2300" b="1" dirty="0" err="1"/>
              <a:t>koje</a:t>
            </a:r>
            <a:r>
              <a:rPr lang="en-US" sz="2300" b="1" dirty="0"/>
              <a:t> se </a:t>
            </a:r>
            <a:r>
              <a:rPr lang="en-US" sz="2300" b="1" dirty="0" err="1"/>
              <a:t>ponovo</a:t>
            </a:r>
            <a:r>
              <a:rPr lang="en-US" sz="2300" b="1" dirty="0"/>
              <a:t> </a:t>
            </a:r>
            <a:r>
              <a:rPr lang="en-US" sz="2300" b="1" dirty="0" err="1"/>
              <a:t>privodi</a:t>
            </a:r>
            <a:r>
              <a:rPr lang="en-US" sz="2300" b="1" dirty="0"/>
              <a:t> </a:t>
            </a:r>
            <a:r>
              <a:rPr lang="en-US" sz="2300" b="1" dirty="0" err="1"/>
              <a:t>nameni</a:t>
            </a:r>
            <a:r>
              <a:rPr lang="en-US" sz="2300" b="1" dirty="0"/>
              <a:t> - pet </a:t>
            </a:r>
            <a:r>
              <a:rPr lang="en-US" sz="2300" b="1" dirty="0" err="1"/>
              <a:t>godina</a:t>
            </a:r>
            <a:r>
              <a:rPr lang="en-US" sz="2300" b="1" dirty="0"/>
              <a:t>, …;</a:t>
            </a:r>
          </a:p>
          <a:p>
            <a:r>
              <a:rPr lang="en-US" sz="2300" b="1" dirty="0"/>
              <a:t>6) </a:t>
            </a:r>
            <a:r>
              <a:rPr lang="en-US" sz="2300" b="1" dirty="0" err="1"/>
              <a:t>puteve</a:t>
            </a:r>
            <a:r>
              <a:rPr lang="en-US" sz="2300" b="1" dirty="0"/>
              <a:t>, </a:t>
            </a:r>
            <a:r>
              <a:rPr lang="en-US" sz="2300" b="1" dirty="0" err="1"/>
              <a:t>pruge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druga</a:t>
            </a:r>
            <a:r>
              <a:rPr lang="en-US" sz="2300" b="1" dirty="0"/>
              <a:t> dobra u </a:t>
            </a:r>
            <a:r>
              <a:rPr lang="en-US" sz="2300" b="1" dirty="0" err="1"/>
              <a:t>opštoj</a:t>
            </a:r>
            <a:r>
              <a:rPr lang="en-US" sz="2300" b="1" dirty="0"/>
              <a:t> </a:t>
            </a:r>
            <a:r>
              <a:rPr lang="en-US" sz="2300" b="1" dirty="0" err="1"/>
              <a:t>upotrebi</a:t>
            </a:r>
            <a:r>
              <a:rPr lang="en-US" sz="2300" b="1" dirty="0"/>
              <a:t> u </a:t>
            </a:r>
            <a:r>
              <a:rPr lang="en-US" sz="2300" b="1" dirty="0" err="1"/>
              <a:t>javnoj</a:t>
            </a:r>
            <a:r>
              <a:rPr lang="en-US" sz="2300" b="1" dirty="0"/>
              <a:t> </a:t>
            </a:r>
            <a:r>
              <a:rPr lang="en-US" sz="2300" b="1" dirty="0" err="1"/>
              <a:t>svojini</a:t>
            </a:r>
            <a:r>
              <a:rPr lang="en-US" sz="2300" b="1" dirty="0"/>
              <a:t>, …;</a:t>
            </a:r>
          </a:p>
          <a:p>
            <a:r>
              <a:rPr lang="en-US" sz="2300" b="1" dirty="0"/>
              <a:t>7) </a:t>
            </a:r>
            <a:r>
              <a:rPr lang="en-US" sz="2300" b="1" dirty="0" err="1"/>
              <a:t>vodno</a:t>
            </a:r>
            <a:r>
              <a:rPr lang="en-US" sz="2300" b="1" dirty="0"/>
              <a:t> </a:t>
            </a:r>
            <a:r>
              <a:rPr lang="en-US" sz="2300" b="1" dirty="0" err="1"/>
              <a:t>zemljište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vodne</a:t>
            </a:r>
            <a:r>
              <a:rPr lang="en-US" sz="2300" b="1" dirty="0"/>
              <a:t> </a:t>
            </a:r>
            <a:r>
              <a:rPr lang="en-US" sz="2300" b="1" dirty="0" err="1"/>
              <a:t>objekte</a:t>
            </a:r>
            <a:r>
              <a:rPr lang="en-US" sz="2300" b="1" dirty="0"/>
              <a:t> </a:t>
            </a:r>
            <a:r>
              <a:rPr lang="en-US" sz="2300" b="1" dirty="0" err="1"/>
              <a:t>koji</a:t>
            </a:r>
            <a:r>
              <a:rPr lang="en-US" sz="2300" b="1" dirty="0"/>
              <a:t> </a:t>
            </a:r>
            <a:r>
              <a:rPr lang="en-US" sz="2300" b="1" dirty="0" err="1"/>
              <a:t>su</a:t>
            </a:r>
            <a:r>
              <a:rPr lang="en-US" sz="2300" b="1" dirty="0"/>
              <a:t> </a:t>
            </a:r>
            <a:r>
              <a:rPr lang="en-US" sz="2300" b="1" dirty="0" err="1"/>
              <a:t>upisani</a:t>
            </a:r>
            <a:r>
              <a:rPr lang="en-US" sz="2300" b="1" dirty="0"/>
              <a:t> u </a:t>
            </a:r>
            <a:r>
              <a:rPr lang="en-US" sz="2300" b="1" dirty="0" err="1"/>
              <a:t>registar</a:t>
            </a:r>
            <a:r>
              <a:rPr lang="en-US" sz="2300" b="1" dirty="0"/>
              <a:t> </a:t>
            </a:r>
            <a:r>
              <a:rPr lang="en-US" sz="2300" b="1" dirty="0" err="1"/>
              <a:t>katastra</a:t>
            </a:r>
            <a:r>
              <a:rPr lang="en-US" sz="2300" b="1" dirty="0"/>
              <a:t> </a:t>
            </a:r>
            <a:r>
              <a:rPr lang="en-US" sz="2300" b="1" dirty="0" err="1"/>
              <a:t>vodnog</a:t>
            </a:r>
            <a:r>
              <a:rPr lang="en-US" sz="2300" b="1" dirty="0"/>
              <a:t> dobra, …, </a:t>
            </a:r>
            <a:r>
              <a:rPr lang="en-US" sz="2300" b="1" dirty="0" err="1"/>
              <a:t>osim</a:t>
            </a:r>
            <a:r>
              <a:rPr lang="en-US" sz="2300" b="1" dirty="0"/>
              <a:t> </a:t>
            </a:r>
            <a:r>
              <a:rPr lang="en-US" sz="2300" b="1" dirty="0" err="1"/>
              <a:t>ribnjaka</a:t>
            </a:r>
            <a:r>
              <a:rPr lang="en-US" sz="2300" b="1" dirty="0"/>
              <a:t>;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820368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Izuzeća</a:t>
            </a:r>
            <a:r>
              <a:rPr lang="en-US" dirty="0" smtClean="0"/>
              <a:t> (</a:t>
            </a:r>
            <a:r>
              <a:rPr lang="en-US" dirty="0" err="1" smtClean="0"/>
              <a:t>nastavak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200" b="1" dirty="0"/>
              <a:t>8) </a:t>
            </a:r>
            <a:r>
              <a:rPr lang="en-US" sz="2200" b="1" dirty="0" err="1"/>
              <a:t>zemljište</a:t>
            </a:r>
            <a:r>
              <a:rPr lang="en-US" sz="2200" b="1" dirty="0"/>
              <a:t> - </a:t>
            </a:r>
            <a:r>
              <a:rPr lang="en-US" sz="2200" b="1" dirty="0" err="1"/>
              <a:t>za</a:t>
            </a:r>
            <a:r>
              <a:rPr lang="en-US" sz="2200" b="1" dirty="0"/>
              <a:t> </a:t>
            </a:r>
            <a:r>
              <a:rPr lang="en-US" sz="2200" b="1" dirty="0" err="1"/>
              <a:t>površinu</a:t>
            </a:r>
            <a:r>
              <a:rPr lang="en-US" sz="2200" b="1" dirty="0"/>
              <a:t> pod </a:t>
            </a:r>
            <a:r>
              <a:rPr lang="en-US" sz="2200" b="1" dirty="0" err="1"/>
              <a:t>objektom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koji</a:t>
            </a:r>
            <a:r>
              <a:rPr lang="en-US" sz="2200" b="1" dirty="0"/>
              <a:t> se </a:t>
            </a:r>
            <a:r>
              <a:rPr lang="en-US" sz="2200" b="1" dirty="0" err="1"/>
              <a:t>porez</a:t>
            </a:r>
            <a:r>
              <a:rPr lang="en-US" sz="2200" b="1" dirty="0"/>
              <a:t> </a:t>
            </a:r>
            <a:r>
              <a:rPr lang="en-US" sz="2200" b="1" dirty="0" err="1"/>
              <a:t>plaća</a:t>
            </a:r>
            <a:r>
              <a:rPr lang="en-US" sz="2200" b="1" dirty="0"/>
              <a:t>, </a:t>
            </a:r>
            <a:r>
              <a:rPr lang="en-US" sz="2200" b="1" dirty="0" err="1"/>
              <a:t>osim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zemljište</a:t>
            </a:r>
            <a:r>
              <a:rPr lang="en-US" sz="2200" b="1" dirty="0"/>
              <a:t> pod </a:t>
            </a:r>
            <a:r>
              <a:rPr lang="en-US" sz="2200" b="1" dirty="0" err="1"/>
              <a:t>skladišnim</a:t>
            </a:r>
            <a:r>
              <a:rPr lang="en-US" sz="2200" b="1" dirty="0"/>
              <a:t> </a:t>
            </a:r>
            <a:r>
              <a:rPr lang="en-US" sz="2200" b="1" dirty="0" err="1"/>
              <a:t>ili</a:t>
            </a:r>
            <a:r>
              <a:rPr lang="en-US" sz="2200" b="1" dirty="0"/>
              <a:t> </a:t>
            </a:r>
            <a:r>
              <a:rPr lang="en-US" sz="2200" b="1" dirty="0" err="1"/>
              <a:t>stovarišnim</a:t>
            </a:r>
            <a:r>
              <a:rPr lang="en-US" sz="2200" b="1" dirty="0"/>
              <a:t> </a:t>
            </a:r>
            <a:r>
              <a:rPr lang="en-US" sz="2200" b="1" dirty="0" err="1"/>
              <a:t>objektom</a:t>
            </a:r>
            <a:r>
              <a:rPr lang="en-US" sz="2200" b="1" dirty="0"/>
              <a:t>;</a:t>
            </a:r>
          </a:p>
          <a:p>
            <a:r>
              <a:rPr lang="en-US" sz="2200" b="1" dirty="0"/>
              <a:t>9) </a:t>
            </a:r>
            <a:r>
              <a:rPr lang="en-US" sz="2200" b="1" dirty="0" err="1"/>
              <a:t>skloništa</a:t>
            </a:r>
            <a:r>
              <a:rPr lang="en-US" sz="2200" b="1" dirty="0"/>
              <a:t> </a:t>
            </a:r>
            <a:r>
              <a:rPr lang="en-US" sz="2200" b="1" dirty="0" err="1"/>
              <a:t>ljudi</a:t>
            </a:r>
            <a:r>
              <a:rPr lang="en-US" sz="2200" b="1" dirty="0"/>
              <a:t> </a:t>
            </a:r>
            <a:r>
              <a:rPr lang="en-US" sz="2200" b="1" dirty="0" err="1"/>
              <a:t>i</a:t>
            </a:r>
            <a:r>
              <a:rPr lang="en-US" sz="2200" b="1" dirty="0"/>
              <a:t> </a:t>
            </a:r>
            <a:r>
              <a:rPr lang="en-US" sz="2200" b="1" dirty="0" err="1"/>
              <a:t>dobara</a:t>
            </a:r>
            <a:r>
              <a:rPr lang="en-US" sz="2200" b="1" dirty="0"/>
              <a:t> od </a:t>
            </a:r>
            <a:r>
              <a:rPr lang="en-US" sz="2200" b="1" dirty="0" err="1"/>
              <a:t>ratnih</a:t>
            </a:r>
            <a:r>
              <a:rPr lang="en-US" sz="2200" b="1" dirty="0"/>
              <a:t> </a:t>
            </a:r>
            <a:r>
              <a:rPr lang="en-US" sz="2200" b="1" dirty="0" err="1"/>
              <a:t>dejstava</a:t>
            </a:r>
            <a:r>
              <a:rPr lang="en-US" sz="2200" b="1" dirty="0"/>
              <a:t>;</a:t>
            </a:r>
          </a:p>
          <a:p>
            <a:r>
              <a:rPr lang="en-US" sz="2200" b="1" dirty="0"/>
              <a:t>10) </a:t>
            </a:r>
            <a:r>
              <a:rPr lang="en-US" sz="2200" b="1" dirty="0" err="1"/>
              <a:t>objekte</a:t>
            </a:r>
            <a:r>
              <a:rPr lang="en-US" sz="2200" b="1" dirty="0"/>
              <a:t> </a:t>
            </a:r>
            <a:r>
              <a:rPr lang="en-US" sz="2200" b="1" dirty="0" err="1"/>
              <a:t>obveznika</a:t>
            </a:r>
            <a:r>
              <a:rPr lang="en-US" sz="2200" b="1" dirty="0"/>
              <a:t> </a:t>
            </a:r>
            <a:r>
              <a:rPr lang="en-US" sz="2200" b="1" dirty="0" err="1"/>
              <a:t>poreza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dohodak</a:t>
            </a:r>
            <a:r>
              <a:rPr lang="en-US" sz="2200" b="1" dirty="0"/>
              <a:t> </a:t>
            </a:r>
            <a:r>
              <a:rPr lang="en-US" sz="2200" b="1" dirty="0" err="1"/>
              <a:t>građana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prihode</a:t>
            </a:r>
            <a:r>
              <a:rPr lang="en-US" sz="2200" b="1" dirty="0"/>
              <a:t> od </a:t>
            </a:r>
            <a:r>
              <a:rPr lang="en-US" sz="2200" b="1" dirty="0" err="1"/>
              <a:t>poljoprivrede</a:t>
            </a:r>
            <a:r>
              <a:rPr lang="en-US" sz="2200" b="1" dirty="0"/>
              <a:t>, … </a:t>
            </a:r>
            <a:r>
              <a:rPr lang="en-US" sz="2200" b="1" dirty="0" err="1"/>
              <a:t>koji</a:t>
            </a:r>
            <a:r>
              <a:rPr lang="en-US" sz="2200" b="1" dirty="0"/>
              <a:t> </a:t>
            </a:r>
            <a:r>
              <a:rPr lang="en-US" sz="2200" b="1" dirty="0" err="1"/>
              <a:t>su</a:t>
            </a:r>
            <a:r>
              <a:rPr lang="en-US" sz="2200" b="1" dirty="0"/>
              <a:t> </a:t>
            </a:r>
            <a:r>
              <a:rPr lang="en-US" sz="2200" b="1" dirty="0" err="1"/>
              <a:t>namenjeni</a:t>
            </a:r>
            <a:r>
              <a:rPr lang="en-US" sz="2200" b="1" dirty="0"/>
              <a:t> </a:t>
            </a:r>
            <a:r>
              <a:rPr lang="en-US" sz="2200" b="1" dirty="0" err="1"/>
              <a:t>i</a:t>
            </a:r>
            <a:r>
              <a:rPr lang="en-US" sz="2200" b="1" dirty="0"/>
              <a:t> </a:t>
            </a:r>
            <a:r>
              <a:rPr lang="en-US" sz="2200" b="1" dirty="0" err="1"/>
              <a:t>koriste</a:t>
            </a:r>
            <a:r>
              <a:rPr lang="en-US" sz="2200" b="1" dirty="0"/>
              <a:t> se </a:t>
            </a:r>
            <a:r>
              <a:rPr lang="en-US" sz="2200" b="1" dirty="0" err="1"/>
              <a:t>isključivo</a:t>
            </a:r>
            <a:r>
              <a:rPr lang="en-US" sz="2200" b="1" dirty="0"/>
              <a:t> </a:t>
            </a:r>
            <a:r>
              <a:rPr lang="en-US" sz="2200" b="1" dirty="0" err="1"/>
              <a:t>za</a:t>
            </a:r>
            <a:r>
              <a:rPr lang="en-US" sz="2200" b="1" dirty="0"/>
              <a:t> </a:t>
            </a:r>
            <a:r>
              <a:rPr lang="en-US" sz="2200" b="1" dirty="0" err="1"/>
              <a:t>primarnu</a:t>
            </a:r>
            <a:r>
              <a:rPr lang="en-US" sz="2200" b="1" dirty="0"/>
              <a:t> </a:t>
            </a:r>
            <a:r>
              <a:rPr lang="en-US" sz="2200" b="1" dirty="0" err="1"/>
              <a:t>poljoprivrednu</a:t>
            </a:r>
            <a:r>
              <a:rPr lang="en-US" sz="2200" b="1" dirty="0"/>
              <a:t> </a:t>
            </a:r>
            <a:r>
              <a:rPr lang="en-US" sz="2200" b="1" dirty="0" err="1"/>
              <a:t>proizvodnju</a:t>
            </a:r>
            <a:r>
              <a:rPr lang="en-US" sz="2200" b="1" dirty="0"/>
              <a:t>;</a:t>
            </a:r>
          </a:p>
          <a:p>
            <a:r>
              <a:rPr lang="en-US" sz="2200" b="1" dirty="0"/>
              <a:t>11) </a:t>
            </a:r>
            <a:r>
              <a:rPr lang="en-US" sz="2200" b="1" dirty="0" err="1"/>
              <a:t>objekte</a:t>
            </a:r>
            <a:r>
              <a:rPr lang="en-US" sz="2200" b="1" dirty="0"/>
              <a:t> …</a:t>
            </a:r>
            <a:r>
              <a:rPr lang="en-US" sz="2200" b="1" dirty="0" err="1"/>
              <a:t>koji</a:t>
            </a:r>
            <a:r>
              <a:rPr lang="en-US" sz="2200" b="1" dirty="0"/>
              <a:t> </a:t>
            </a:r>
            <a:r>
              <a:rPr lang="en-US" sz="2200" b="1" dirty="0" err="1"/>
              <a:t>neposredno</a:t>
            </a:r>
            <a:r>
              <a:rPr lang="en-US" sz="2200" b="1" dirty="0"/>
              <a:t> </a:t>
            </a:r>
            <a:r>
              <a:rPr lang="en-US" sz="2200" b="1" dirty="0" err="1"/>
              <a:t>služe</a:t>
            </a:r>
            <a:r>
              <a:rPr lang="en-US" sz="2200" b="1" dirty="0"/>
              <a:t> </a:t>
            </a:r>
            <a:r>
              <a:rPr lang="en-US" sz="2200" b="1" dirty="0" err="1"/>
              <a:t>za</a:t>
            </a:r>
            <a:r>
              <a:rPr lang="en-US" sz="2200" b="1" dirty="0"/>
              <a:t> </a:t>
            </a:r>
            <a:r>
              <a:rPr lang="en-US" sz="2200" b="1" dirty="0" err="1"/>
              <a:t>obavljanje</a:t>
            </a:r>
            <a:r>
              <a:rPr lang="en-US" sz="2200" b="1" dirty="0"/>
              <a:t> </a:t>
            </a:r>
            <a:r>
              <a:rPr lang="en-US" sz="2200" b="1" dirty="0" err="1"/>
              <a:t>komunalnih</a:t>
            </a:r>
            <a:r>
              <a:rPr lang="en-US" sz="2200" b="1" dirty="0"/>
              <a:t> </a:t>
            </a:r>
            <a:r>
              <a:rPr lang="en-US" sz="2200" b="1" dirty="0" err="1"/>
              <a:t>delatnosti</a:t>
            </a:r>
            <a:r>
              <a:rPr lang="en-US" sz="2200" b="1" dirty="0"/>
              <a:t>;</a:t>
            </a:r>
          </a:p>
          <a:p>
            <a:r>
              <a:rPr lang="en-US" sz="2200" b="1" dirty="0"/>
              <a:t>12) </a:t>
            </a:r>
            <a:r>
              <a:rPr lang="en-US" sz="2200" b="1" dirty="0" err="1"/>
              <a:t>za</a:t>
            </a:r>
            <a:r>
              <a:rPr lang="en-US" sz="2200" b="1" dirty="0"/>
              <a:t> </a:t>
            </a:r>
            <a:r>
              <a:rPr lang="en-US" sz="2200" b="1" dirty="0" err="1"/>
              <a:t>koje</a:t>
            </a:r>
            <a:r>
              <a:rPr lang="en-US" sz="2200" b="1" dirty="0"/>
              <a:t> je </a:t>
            </a:r>
            <a:r>
              <a:rPr lang="en-US" sz="2200" b="1" dirty="0" err="1"/>
              <a:t>međunarodnim</a:t>
            </a:r>
            <a:r>
              <a:rPr lang="en-US" sz="2200" b="1" dirty="0"/>
              <a:t> </a:t>
            </a:r>
            <a:r>
              <a:rPr lang="en-US" sz="2200" b="1" dirty="0" err="1"/>
              <a:t>ugovorom</a:t>
            </a:r>
            <a:r>
              <a:rPr lang="en-US" sz="2200" b="1" dirty="0"/>
              <a:t> </a:t>
            </a:r>
            <a:r>
              <a:rPr lang="en-US" sz="2200" b="1" dirty="0" err="1"/>
              <a:t>koji</a:t>
            </a:r>
            <a:r>
              <a:rPr lang="en-US" sz="2200" b="1" dirty="0"/>
              <a:t> je </a:t>
            </a:r>
            <a:r>
              <a:rPr lang="en-US" sz="2200" b="1" dirty="0" err="1"/>
              <a:t>zaključila</a:t>
            </a:r>
            <a:r>
              <a:rPr lang="en-US" sz="2200" b="1" dirty="0"/>
              <a:t> </a:t>
            </a:r>
            <a:r>
              <a:rPr lang="en-US" sz="2200" b="1" dirty="0" err="1"/>
              <a:t>Republika</a:t>
            </a:r>
            <a:r>
              <a:rPr lang="en-US" sz="2200" b="1" dirty="0"/>
              <a:t> </a:t>
            </a:r>
            <a:r>
              <a:rPr lang="en-US" sz="2200" b="1" dirty="0" err="1"/>
              <a:t>Srbija</a:t>
            </a:r>
            <a:r>
              <a:rPr lang="en-US" sz="2200" b="1" dirty="0"/>
              <a:t> </a:t>
            </a:r>
            <a:r>
              <a:rPr lang="en-US" sz="2200" b="1" dirty="0" err="1"/>
              <a:t>uređeno</a:t>
            </a:r>
            <a:r>
              <a:rPr lang="en-US" sz="2200" b="1" dirty="0"/>
              <a:t> da se </a:t>
            </a:r>
            <a:r>
              <a:rPr lang="en-US" sz="2200" b="1" dirty="0" err="1"/>
              <a:t>neće</a:t>
            </a:r>
            <a:r>
              <a:rPr lang="en-US" sz="2200" b="1" dirty="0"/>
              <a:t> </a:t>
            </a:r>
            <a:r>
              <a:rPr lang="en-US" sz="2200" b="1" dirty="0" err="1"/>
              <a:t>plaćati</a:t>
            </a:r>
            <a:r>
              <a:rPr lang="en-US" sz="2200" b="1" dirty="0"/>
              <a:t> </a:t>
            </a:r>
            <a:r>
              <a:rPr lang="en-US" sz="2200" b="1" dirty="0" err="1"/>
              <a:t>porez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imovinu</a:t>
            </a:r>
            <a:r>
              <a:rPr lang="en-US" sz="2200" b="1" dirty="0" smtClean="0"/>
              <a:t>.</a:t>
            </a:r>
          </a:p>
          <a:p>
            <a:r>
              <a:rPr lang="en-US" sz="2200" b="1" dirty="0" smtClean="0"/>
              <a:t>13) </a:t>
            </a:r>
            <a:r>
              <a:rPr lang="en-US" sz="2200" b="1" dirty="0" err="1" smtClean="0"/>
              <a:t>na</a:t>
            </a:r>
            <a:r>
              <a:rPr lang="en-US" sz="2200" b="1" dirty="0" smtClean="0"/>
              <a:t> </a:t>
            </a:r>
            <a:r>
              <a:rPr lang="en-US" sz="2200" b="1" dirty="0" err="1"/>
              <a:t>prava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nepokretnosti</a:t>
            </a:r>
            <a:r>
              <a:rPr lang="en-US" sz="2200" b="1" dirty="0"/>
              <a:t> </a:t>
            </a:r>
            <a:r>
              <a:rPr lang="en-US" sz="2200" b="1" dirty="0" err="1"/>
              <a:t>za</a:t>
            </a:r>
            <a:r>
              <a:rPr lang="en-US" sz="2200" b="1" dirty="0"/>
              <a:t> </a:t>
            </a:r>
            <a:r>
              <a:rPr lang="en-US" sz="2200" b="1" dirty="0" err="1"/>
              <a:t>koja</a:t>
            </a:r>
            <a:r>
              <a:rPr lang="en-US" sz="2200" b="1" dirty="0"/>
              <a:t> je </a:t>
            </a:r>
            <a:r>
              <a:rPr lang="en-US" sz="2200" b="1" dirty="0" err="1"/>
              <a:t>ugovorom</a:t>
            </a:r>
            <a:r>
              <a:rPr lang="en-US" sz="2200" b="1" dirty="0"/>
              <a:t> o </a:t>
            </a:r>
            <a:r>
              <a:rPr lang="en-US" sz="2200" b="1" dirty="0" err="1"/>
              <a:t>stranom</a:t>
            </a:r>
            <a:r>
              <a:rPr lang="en-US" sz="2200" b="1" dirty="0"/>
              <a:t> </a:t>
            </a:r>
            <a:r>
              <a:rPr lang="en-US" sz="2200" b="1" dirty="0" err="1"/>
              <a:t>ulaganju</a:t>
            </a:r>
            <a:r>
              <a:rPr lang="en-US" sz="2200" b="1" dirty="0"/>
              <a:t>, </a:t>
            </a:r>
            <a:r>
              <a:rPr lang="en-US" sz="2200" b="1" dirty="0" err="1"/>
              <a:t>zaključenim</a:t>
            </a:r>
            <a:r>
              <a:rPr lang="en-US" sz="2200" b="1" dirty="0"/>
              <a:t> pre 1. </a:t>
            </a:r>
            <a:r>
              <a:rPr lang="en-US" sz="2200" b="1" dirty="0" err="1"/>
              <a:t>januara</a:t>
            </a:r>
            <a:r>
              <a:rPr lang="en-US" sz="2200" b="1" dirty="0"/>
              <a:t> 1992. </a:t>
            </a:r>
            <a:r>
              <a:rPr lang="en-US" sz="2200" b="1" dirty="0" err="1"/>
              <a:t>godine</a:t>
            </a:r>
            <a:r>
              <a:rPr lang="en-US" sz="2200" b="1" dirty="0"/>
              <a:t> u </a:t>
            </a:r>
            <a:r>
              <a:rPr lang="en-US" sz="2200" b="1" dirty="0" err="1"/>
              <a:t>skladu</a:t>
            </a:r>
            <a:r>
              <a:rPr lang="en-US" sz="2200" b="1" dirty="0"/>
              <a:t> </a:t>
            </a:r>
            <a:r>
              <a:rPr lang="en-US" sz="2200" b="1" dirty="0" err="1"/>
              <a:t>sa</a:t>
            </a:r>
            <a:r>
              <a:rPr lang="en-US" sz="2200" b="1" dirty="0"/>
              <a:t> </a:t>
            </a:r>
            <a:r>
              <a:rPr lang="en-US" sz="2200" b="1" dirty="0" err="1"/>
              <a:t>zakonom</a:t>
            </a:r>
            <a:r>
              <a:rPr lang="en-US" sz="2200" b="1" dirty="0"/>
              <a:t>, </a:t>
            </a:r>
            <a:r>
              <a:rPr lang="en-US" sz="2200" b="1" dirty="0" err="1"/>
              <a:t>utvrđeno</a:t>
            </a:r>
            <a:r>
              <a:rPr lang="en-US" sz="2200" b="1" dirty="0"/>
              <a:t> da se </a:t>
            </a:r>
            <a:r>
              <a:rPr lang="en-US" sz="2200" b="1" dirty="0" err="1"/>
              <a:t>neće</a:t>
            </a:r>
            <a:r>
              <a:rPr lang="en-US" sz="2200" b="1" dirty="0"/>
              <a:t> </a:t>
            </a:r>
            <a:r>
              <a:rPr lang="en-US" sz="2200" b="1" dirty="0" err="1"/>
              <a:t>uvoditi</a:t>
            </a:r>
            <a:r>
              <a:rPr lang="en-US" sz="2200" b="1" dirty="0"/>
              <a:t> </a:t>
            </a:r>
            <a:r>
              <a:rPr lang="en-US" sz="2200" b="1" dirty="0" err="1"/>
              <a:t>nove</a:t>
            </a:r>
            <a:r>
              <a:rPr lang="en-US" sz="2200" b="1" dirty="0"/>
              <a:t> </a:t>
            </a:r>
            <a:r>
              <a:rPr lang="en-US" sz="2200" b="1" dirty="0" err="1"/>
              <a:t>poreske</a:t>
            </a:r>
            <a:r>
              <a:rPr lang="en-US" sz="2200" b="1" dirty="0"/>
              <a:t> </a:t>
            </a:r>
            <a:r>
              <a:rPr lang="en-US" sz="2200" b="1" dirty="0" err="1" smtClean="0"/>
              <a:t>obaveze</a:t>
            </a:r>
            <a:r>
              <a:rPr lang="en-US" sz="2200" b="1" dirty="0" smtClean="0"/>
              <a:t>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xmlns="" val="1875991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Porez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/>
              <a:t> </a:t>
            </a:r>
            <a:r>
              <a:rPr lang="en-US" dirty="0" err="1" smtClean="0"/>
              <a:t>nasleđe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poklon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600" b="1" dirty="0" err="1"/>
              <a:t>Porez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nasleđe</a:t>
            </a:r>
            <a:r>
              <a:rPr lang="en-US" sz="2600" b="1" dirty="0"/>
              <a:t> </a:t>
            </a:r>
            <a:r>
              <a:rPr lang="en-US" sz="2600" b="1" dirty="0" err="1"/>
              <a:t>i</a:t>
            </a:r>
            <a:r>
              <a:rPr lang="en-US" sz="2600" b="1" dirty="0"/>
              <a:t> </a:t>
            </a:r>
            <a:r>
              <a:rPr lang="en-US" sz="2600" b="1" dirty="0" err="1"/>
              <a:t>poklon</a:t>
            </a:r>
            <a:r>
              <a:rPr lang="en-US" sz="2600" b="1" dirty="0"/>
              <a:t> </a:t>
            </a:r>
            <a:r>
              <a:rPr lang="en-US" sz="2600" b="1" dirty="0" err="1"/>
              <a:t>plaća</a:t>
            </a:r>
            <a:r>
              <a:rPr lang="en-US" sz="2600" b="1" dirty="0"/>
              <a:t> se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pravo</a:t>
            </a:r>
            <a:r>
              <a:rPr lang="en-US" sz="2600" b="1" dirty="0"/>
              <a:t> </a:t>
            </a:r>
            <a:r>
              <a:rPr lang="en-US" sz="2600" b="1" dirty="0" err="1"/>
              <a:t>svojine</a:t>
            </a:r>
            <a:r>
              <a:rPr lang="en-US" sz="2600" b="1" dirty="0"/>
              <a:t> </a:t>
            </a:r>
            <a:r>
              <a:rPr lang="en-US" sz="2600" b="1" dirty="0" err="1"/>
              <a:t>i</a:t>
            </a:r>
            <a:r>
              <a:rPr lang="en-US" sz="2600" b="1" dirty="0"/>
              <a:t> </a:t>
            </a:r>
            <a:r>
              <a:rPr lang="en-US" sz="2600" b="1" dirty="0" err="1"/>
              <a:t>druga</a:t>
            </a:r>
            <a:r>
              <a:rPr lang="en-US" sz="2600" b="1" dirty="0"/>
              <a:t> </a:t>
            </a:r>
            <a:r>
              <a:rPr lang="en-US" sz="2600" b="1" dirty="0" err="1"/>
              <a:t>prava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 smtClean="0"/>
              <a:t>nepokretnosti</a:t>
            </a:r>
            <a:r>
              <a:rPr lang="en-US" sz="2600" b="1" dirty="0" smtClean="0"/>
              <a:t>, </a:t>
            </a:r>
            <a:r>
              <a:rPr lang="en-US" sz="2600" b="1" dirty="0" err="1"/>
              <a:t>koje</a:t>
            </a:r>
            <a:r>
              <a:rPr lang="en-US" sz="2600" b="1" dirty="0"/>
              <a:t> </a:t>
            </a:r>
            <a:r>
              <a:rPr lang="en-US" sz="2600" b="1" dirty="0" err="1"/>
              <a:t>naslednici</a:t>
            </a:r>
            <a:r>
              <a:rPr lang="en-US" sz="2600" b="1" dirty="0"/>
              <a:t> </a:t>
            </a:r>
            <a:r>
              <a:rPr lang="en-US" sz="2600" b="1" dirty="0" err="1"/>
              <a:t>naslede</a:t>
            </a:r>
            <a:r>
              <a:rPr lang="en-US" sz="2600" b="1" dirty="0"/>
              <a:t>, </a:t>
            </a:r>
            <a:r>
              <a:rPr lang="en-US" sz="2600" b="1" dirty="0" err="1"/>
              <a:t>odnosno</a:t>
            </a:r>
            <a:r>
              <a:rPr lang="en-US" sz="2600" b="1" dirty="0"/>
              <a:t> </a:t>
            </a:r>
            <a:r>
              <a:rPr lang="en-US" sz="2600" b="1" dirty="0" err="1"/>
              <a:t>poklonoprimci</a:t>
            </a:r>
            <a:r>
              <a:rPr lang="en-US" sz="2600" b="1" dirty="0"/>
              <a:t> prime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 smtClean="0"/>
              <a:t>poklon</a:t>
            </a:r>
            <a:r>
              <a:rPr lang="en-US" sz="2600" b="1" dirty="0" smtClean="0"/>
              <a:t>.</a:t>
            </a:r>
          </a:p>
          <a:p>
            <a:r>
              <a:rPr lang="en-US" sz="2600" b="1" dirty="0" err="1"/>
              <a:t>Nepokretnostima</a:t>
            </a:r>
            <a:r>
              <a:rPr lang="en-US" sz="2600" b="1" dirty="0"/>
              <a:t> se </a:t>
            </a:r>
            <a:r>
              <a:rPr lang="en-US" sz="2600" b="1" dirty="0" err="1"/>
              <a:t>smatraju</a:t>
            </a:r>
            <a:r>
              <a:rPr lang="en-US" sz="2600" b="1" dirty="0"/>
              <a:t>:</a:t>
            </a:r>
          </a:p>
          <a:p>
            <a:r>
              <a:rPr lang="en-US" sz="2600" b="1" dirty="0"/>
              <a:t>1) </a:t>
            </a:r>
            <a:r>
              <a:rPr lang="en-US" sz="2600" b="1" dirty="0" err="1"/>
              <a:t>zemljište</a:t>
            </a:r>
            <a:r>
              <a:rPr lang="en-US" sz="2600" b="1" dirty="0"/>
              <a:t>, </a:t>
            </a:r>
            <a:r>
              <a:rPr lang="en-US" sz="2600" b="1" dirty="0" err="1"/>
              <a:t>i</a:t>
            </a:r>
            <a:r>
              <a:rPr lang="en-US" sz="2600" b="1" dirty="0"/>
              <a:t> to: </a:t>
            </a:r>
            <a:r>
              <a:rPr lang="en-US" sz="2600" b="1" dirty="0" err="1"/>
              <a:t>građevinsko</a:t>
            </a:r>
            <a:r>
              <a:rPr lang="en-US" sz="2600" b="1" dirty="0"/>
              <a:t>, </a:t>
            </a:r>
            <a:r>
              <a:rPr lang="en-US" sz="2600" b="1" dirty="0" err="1"/>
              <a:t>poljoprivredno</a:t>
            </a:r>
            <a:r>
              <a:rPr lang="en-US" sz="2600" b="1" dirty="0"/>
              <a:t>, </a:t>
            </a:r>
            <a:r>
              <a:rPr lang="en-US" sz="2600" b="1" dirty="0" err="1"/>
              <a:t>šumsko</a:t>
            </a:r>
            <a:r>
              <a:rPr lang="en-US" sz="2600" b="1" dirty="0"/>
              <a:t> </a:t>
            </a:r>
            <a:r>
              <a:rPr lang="en-US" sz="2600" b="1" dirty="0" err="1"/>
              <a:t>i</a:t>
            </a:r>
            <a:r>
              <a:rPr lang="en-US" sz="2600" b="1" dirty="0"/>
              <a:t> </a:t>
            </a:r>
            <a:r>
              <a:rPr lang="en-US" sz="2600" b="1" dirty="0" err="1"/>
              <a:t>drugo</a:t>
            </a:r>
            <a:r>
              <a:rPr lang="en-US" sz="2600" b="1" dirty="0"/>
              <a:t>;</a:t>
            </a:r>
          </a:p>
          <a:p>
            <a:r>
              <a:rPr lang="en-US" sz="2600" b="1" dirty="0"/>
              <a:t>2) </a:t>
            </a:r>
            <a:r>
              <a:rPr lang="en-US" sz="2600" b="1" dirty="0" err="1"/>
              <a:t>stambene</a:t>
            </a:r>
            <a:r>
              <a:rPr lang="en-US" sz="2600" b="1" dirty="0"/>
              <a:t>, </a:t>
            </a:r>
            <a:r>
              <a:rPr lang="en-US" sz="2600" b="1" dirty="0" err="1"/>
              <a:t>poslovne</a:t>
            </a:r>
            <a:r>
              <a:rPr lang="en-US" sz="2600" b="1" dirty="0"/>
              <a:t> </a:t>
            </a:r>
            <a:r>
              <a:rPr lang="en-US" sz="2600" b="1" dirty="0" err="1"/>
              <a:t>i</a:t>
            </a:r>
            <a:r>
              <a:rPr lang="en-US" sz="2600" b="1" dirty="0"/>
              <a:t> </a:t>
            </a:r>
            <a:r>
              <a:rPr lang="en-US" sz="2600" b="1" dirty="0" err="1"/>
              <a:t>druge</a:t>
            </a:r>
            <a:r>
              <a:rPr lang="en-US" sz="2600" b="1" dirty="0"/>
              <a:t> </a:t>
            </a:r>
            <a:r>
              <a:rPr lang="en-US" sz="2600" b="1" dirty="0" err="1"/>
              <a:t>zgrade</a:t>
            </a:r>
            <a:r>
              <a:rPr lang="en-US" sz="2600" b="1" dirty="0"/>
              <a:t>, </a:t>
            </a:r>
            <a:r>
              <a:rPr lang="en-US" sz="2600" b="1" dirty="0" err="1"/>
              <a:t>stanovi</a:t>
            </a:r>
            <a:r>
              <a:rPr lang="en-US" sz="2600" b="1" dirty="0"/>
              <a:t>, </a:t>
            </a:r>
            <a:r>
              <a:rPr lang="en-US" sz="2600" b="1" dirty="0" err="1"/>
              <a:t>poslovne</a:t>
            </a:r>
            <a:r>
              <a:rPr lang="en-US" sz="2600" b="1" dirty="0"/>
              <a:t> </a:t>
            </a:r>
            <a:r>
              <a:rPr lang="en-US" sz="2600" b="1" dirty="0" err="1"/>
              <a:t>prostorije</a:t>
            </a:r>
            <a:r>
              <a:rPr lang="en-US" sz="2600" b="1" dirty="0"/>
              <a:t>, </a:t>
            </a:r>
            <a:r>
              <a:rPr lang="en-US" sz="2600" b="1" dirty="0" err="1"/>
              <a:t>garaže</a:t>
            </a:r>
            <a:r>
              <a:rPr lang="en-US" sz="2600" b="1" dirty="0"/>
              <a:t> </a:t>
            </a:r>
            <a:r>
              <a:rPr lang="en-US" sz="2600" b="1" dirty="0" err="1"/>
              <a:t>i</a:t>
            </a:r>
            <a:r>
              <a:rPr lang="en-US" sz="2600" b="1" dirty="0"/>
              <a:t> </a:t>
            </a:r>
            <a:r>
              <a:rPr lang="en-US" sz="2600" b="1" dirty="0" err="1"/>
              <a:t>drugi</a:t>
            </a:r>
            <a:r>
              <a:rPr lang="en-US" sz="2600" b="1" dirty="0"/>
              <a:t> (</a:t>
            </a:r>
            <a:r>
              <a:rPr lang="en-US" sz="2600" b="1" dirty="0" err="1"/>
              <a:t>nadzemni</a:t>
            </a:r>
            <a:r>
              <a:rPr lang="en-US" sz="2600" b="1" dirty="0"/>
              <a:t> </a:t>
            </a:r>
            <a:r>
              <a:rPr lang="en-US" sz="2600" b="1" dirty="0" err="1"/>
              <a:t>i</a:t>
            </a:r>
            <a:r>
              <a:rPr lang="en-US" sz="2600" b="1" dirty="0"/>
              <a:t> </a:t>
            </a:r>
            <a:r>
              <a:rPr lang="en-US" sz="2600" b="1" dirty="0" err="1"/>
              <a:t>podzemni</a:t>
            </a:r>
            <a:r>
              <a:rPr lang="en-US" sz="2600" b="1" dirty="0"/>
              <a:t>) </a:t>
            </a:r>
            <a:r>
              <a:rPr lang="en-US" sz="2600" b="1" dirty="0" err="1"/>
              <a:t>građevinski</a:t>
            </a:r>
            <a:r>
              <a:rPr lang="en-US" sz="2600" b="1" dirty="0"/>
              <a:t> </a:t>
            </a:r>
            <a:r>
              <a:rPr lang="en-US" sz="2600" b="1" dirty="0" err="1"/>
              <a:t>objekti</a:t>
            </a:r>
            <a:r>
              <a:rPr lang="en-US" sz="2600" b="1" dirty="0"/>
              <a:t>, </a:t>
            </a:r>
            <a:r>
              <a:rPr lang="en-US" sz="2600" b="1" dirty="0" err="1"/>
              <a:t>odnosno</a:t>
            </a:r>
            <a:r>
              <a:rPr lang="en-US" sz="2600" b="1" dirty="0"/>
              <a:t> </a:t>
            </a:r>
            <a:r>
              <a:rPr lang="en-US" sz="2600" b="1" dirty="0" err="1"/>
              <a:t>njihovi</a:t>
            </a:r>
            <a:r>
              <a:rPr lang="en-US" sz="2600" b="1" dirty="0"/>
              <a:t> </a:t>
            </a:r>
            <a:r>
              <a:rPr lang="en-US" sz="2600" b="1" dirty="0" err="1"/>
              <a:t>delovi</a:t>
            </a:r>
            <a:r>
              <a:rPr lang="en-US" sz="2600" b="1" dirty="0"/>
              <a:t> (u </a:t>
            </a:r>
            <a:r>
              <a:rPr lang="en-US" sz="2600" b="1" dirty="0" err="1"/>
              <a:t>daljem</a:t>
            </a:r>
            <a:r>
              <a:rPr lang="en-US" sz="2600" b="1" dirty="0"/>
              <a:t> </a:t>
            </a:r>
            <a:r>
              <a:rPr lang="en-US" sz="2600" b="1" dirty="0" err="1"/>
              <a:t>tekstu</a:t>
            </a:r>
            <a:r>
              <a:rPr lang="en-US" sz="2600" b="1" dirty="0"/>
              <a:t>: </a:t>
            </a:r>
            <a:r>
              <a:rPr lang="en-US" sz="2600" b="1" dirty="0" err="1"/>
              <a:t>objekti</a:t>
            </a:r>
            <a:r>
              <a:rPr lang="en-US" sz="2600" b="1" dirty="0" smtClean="0"/>
              <a:t>).</a:t>
            </a:r>
          </a:p>
          <a:p>
            <a:r>
              <a:rPr lang="en-US" sz="2600" b="1" dirty="0" err="1" smtClean="0"/>
              <a:t>Poklonom</a:t>
            </a:r>
            <a:r>
              <a:rPr lang="en-US" sz="2600" b="1" dirty="0" smtClean="0"/>
              <a:t> se ne </a:t>
            </a:r>
            <a:r>
              <a:rPr lang="en-US" sz="2600" b="1" dirty="0" err="1" smtClean="0"/>
              <a:t>smatra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prenos</a:t>
            </a:r>
            <a:r>
              <a:rPr lang="en-US" sz="2600" b="1" dirty="0" smtClean="0"/>
              <a:t> </a:t>
            </a:r>
            <a:r>
              <a:rPr lang="en-US" sz="2600" b="1" dirty="0"/>
              <a:t>bez </a:t>
            </a:r>
            <a:r>
              <a:rPr lang="en-US" sz="2600" b="1" dirty="0" err="1"/>
              <a:t>naknade</a:t>
            </a:r>
            <a:r>
              <a:rPr lang="en-US" sz="2600" b="1" dirty="0"/>
              <a:t> </a:t>
            </a:r>
            <a:r>
              <a:rPr lang="en-US" sz="2600" b="1" dirty="0" err="1"/>
              <a:t>prava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nepokretnostima</a:t>
            </a:r>
            <a:r>
              <a:rPr lang="en-US" sz="2600" b="1" dirty="0"/>
              <a:t> </a:t>
            </a:r>
            <a:r>
              <a:rPr lang="en-US" sz="2600" b="1" dirty="0" err="1" smtClean="0"/>
              <a:t>na</a:t>
            </a:r>
            <a:r>
              <a:rPr lang="en-US" sz="2600" b="1" dirty="0" smtClean="0"/>
              <a:t> </a:t>
            </a:r>
            <a:r>
              <a:rPr lang="en-US" sz="2600" b="1" dirty="0" err="1"/>
              <a:t>koji</a:t>
            </a:r>
            <a:r>
              <a:rPr lang="en-US" sz="2600" b="1" dirty="0"/>
              <a:t> se </a:t>
            </a:r>
            <a:r>
              <a:rPr lang="en-US" sz="2600" b="1" dirty="0" err="1"/>
              <a:t>plaća</a:t>
            </a:r>
            <a:r>
              <a:rPr lang="en-US" sz="2600" b="1" dirty="0"/>
              <a:t> </a:t>
            </a:r>
            <a:r>
              <a:rPr lang="en-US" sz="2600" b="1" dirty="0" err="1"/>
              <a:t>porez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dodatu</a:t>
            </a:r>
            <a:r>
              <a:rPr lang="en-US" sz="2600" b="1" dirty="0"/>
              <a:t> </a:t>
            </a:r>
            <a:r>
              <a:rPr lang="en-US" sz="2600" b="1" dirty="0" err="1"/>
              <a:t>vrednost</a:t>
            </a:r>
            <a:endParaRPr lang="en-US" sz="2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7354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Trenutak</a:t>
            </a:r>
            <a:r>
              <a:rPr lang="en-US" dirty="0" smtClean="0"/>
              <a:t> </a:t>
            </a:r>
            <a:r>
              <a:rPr lang="en-US" dirty="0" err="1" smtClean="0"/>
              <a:t>nastanka</a:t>
            </a:r>
            <a:r>
              <a:rPr lang="en-US" dirty="0" smtClean="0"/>
              <a:t> </a:t>
            </a:r>
            <a:r>
              <a:rPr lang="en-US" dirty="0" err="1" smtClean="0"/>
              <a:t>poreske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err="1"/>
              <a:t>Poreska</a:t>
            </a:r>
            <a:r>
              <a:rPr lang="en-US" b="1" dirty="0"/>
              <a:t> </a:t>
            </a:r>
            <a:r>
              <a:rPr lang="en-US" b="1" dirty="0" err="1"/>
              <a:t>obaveza</a:t>
            </a:r>
            <a:r>
              <a:rPr lang="en-US" b="1" dirty="0"/>
              <a:t> u </a:t>
            </a:r>
            <a:r>
              <a:rPr lang="en-US" b="1" dirty="0" err="1"/>
              <a:t>odnosu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nasleđe</a:t>
            </a:r>
            <a:r>
              <a:rPr lang="en-US" b="1" dirty="0"/>
              <a:t> </a:t>
            </a:r>
            <a:r>
              <a:rPr lang="en-US" b="1" dirty="0" err="1"/>
              <a:t>nastaje</a:t>
            </a:r>
            <a:r>
              <a:rPr lang="en-US" b="1" dirty="0"/>
              <a:t> </a:t>
            </a:r>
            <a:r>
              <a:rPr lang="en-US" b="1" dirty="0" err="1"/>
              <a:t>danom</a:t>
            </a:r>
            <a:r>
              <a:rPr lang="en-US" b="1" dirty="0"/>
              <a:t> </a:t>
            </a:r>
            <a:r>
              <a:rPr lang="en-US" b="1" dirty="0" err="1"/>
              <a:t>pravosnažnosti</a:t>
            </a:r>
            <a:r>
              <a:rPr lang="en-US" b="1" dirty="0"/>
              <a:t> </a:t>
            </a:r>
            <a:r>
              <a:rPr lang="en-US" b="1" dirty="0" err="1"/>
              <a:t>rešenja</a:t>
            </a:r>
            <a:r>
              <a:rPr lang="en-US" b="1" dirty="0"/>
              <a:t> o </a:t>
            </a:r>
            <a:r>
              <a:rPr lang="en-US" b="1" dirty="0" err="1" smtClean="0"/>
              <a:t>nasleđivanju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 err="1"/>
              <a:t>Poreska</a:t>
            </a:r>
            <a:r>
              <a:rPr lang="en-US" b="1" dirty="0"/>
              <a:t> </a:t>
            </a:r>
            <a:r>
              <a:rPr lang="en-US" b="1" dirty="0" err="1"/>
              <a:t>obaveza</a:t>
            </a:r>
            <a:r>
              <a:rPr lang="en-US" b="1" dirty="0"/>
              <a:t> u </a:t>
            </a:r>
            <a:r>
              <a:rPr lang="en-US" b="1" dirty="0" err="1"/>
              <a:t>odnosu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poklon</a:t>
            </a:r>
            <a:r>
              <a:rPr lang="en-US" b="1" dirty="0"/>
              <a:t> </a:t>
            </a:r>
            <a:r>
              <a:rPr lang="en-US" b="1" dirty="0" err="1"/>
              <a:t>nastaje</a:t>
            </a:r>
            <a:r>
              <a:rPr lang="en-US" b="1" dirty="0"/>
              <a:t> </a:t>
            </a:r>
            <a:r>
              <a:rPr lang="en-US" b="1" dirty="0" err="1"/>
              <a:t>danom</a:t>
            </a:r>
            <a:r>
              <a:rPr lang="en-US" b="1" dirty="0"/>
              <a:t> </a:t>
            </a:r>
            <a:r>
              <a:rPr lang="en-US" b="1" dirty="0" err="1"/>
              <a:t>zaključenja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r>
              <a:rPr lang="en-US" b="1" dirty="0"/>
              <a:t> o </a:t>
            </a:r>
            <a:r>
              <a:rPr lang="en-US" b="1" dirty="0" err="1" smtClean="0"/>
              <a:t>poklonu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 err="1"/>
              <a:t>Ako</a:t>
            </a:r>
            <a:r>
              <a:rPr lang="en-US" b="1" dirty="0"/>
              <a:t> je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nepokretnosti</a:t>
            </a:r>
            <a:r>
              <a:rPr lang="en-US" b="1" dirty="0"/>
              <a:t> </a:t>
            </a:r>
            <a:r>
              <a:rPr lang="en-US" b="1" dirty="0" err="1"/>
              <a:t>koja</a:t>
            </a:r>
            <a:r>
              <a:rPr lang="en-US" b="1" dirty="0"/>
              <a:t> je </a:t>
            </a:r>
            <a:r>
              <a:rPr lang="en-US" b="1" dirty="0" err="1"/>
              <a:t>predmet</a:t>
            </a:r>
            <a:r>
              <a:rPr lang="en-US" b="1" dirty="0"/>
              <a:t> </a:t>
            </a:r>
            <a:r>
              <a:rPr lang="en-US" b="1" dirty="0" err="1"/>
              <a:t>nasleđivanja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poklona</a:t>
            </a:r>
            <a:r>
              <a:rPr lang="en-US" b="1" dirty="0"/>
              <a:t> </a:t>
            </a:r>
            <a:r>
              <a:rPr lang="en-US" b="1" dirty="0" err="1"/>
              <a:t>konstituisano</a:t>
            </a:r>
            <a:r>
              <a:rPr lang="en-US" b="1" dirty="0"/>
              <a:t> </a:t>
            </a:r>
            <a:r>
              <a:rPr lang="en-US" b="1" dirty="0" err="1"/>
              <a:t>pravo</a:t>
            </a:r>
            <a:r>
              <a:rPr lang="en-US" b="1" dirty="0"/>
              <a:t> </a:t>
            </a:r>
            <a:r>
              <a:rPr lang="en-US" b="1" dirty="0" err="1"/>
              <a:t>plodouživanja</a:t>
            </a:r>
            <a:r>
              <a:rPr lang="en-US" b="1" dirty="0"/>
              <a:t>, </a:t>
            </a:r>
            <a:r>
              <a:rPr lang="en-US" b="1" dirty="0" err="1"/>
              <a:t>poreska</a:t>
            </a:r>
            <a:r>
              <a:rPr lang="en-US" b="1" dirty="0"/>
              <a:t> </a:t>
            </a:r>
            <a:r>
              <a:rPr lang="en-US" b="1" dirty="0" err="1"/>
              <a:t>obaveza</a:t>
            </a:r>
            <a:r>
              <a:rPr lang="en-US" b="1" dirty="0"/>
              <a:t> </a:t>
            </a:r>
            <a:r>
              <a:rPr lang="en-US" b="1" dirty="0" err="1"/>
              <a:t>nastaje</a:t>
            </a:r>
            <a:r>
              <a:rPr lang="en-US" b="1" dirty="0"/>
              <a:t> </a:t>
            </a:r>
            <a:r>
              <a:rPr lang="en-US" b="1" dirty="0" err="1"/>
              <a:t>danom</a:t>
            </a:r>
            <a:r>
              <a:rPr lang="en-US" b="1" dirty="0"/>
              <a:t> </a:t>
            </a:r>
            <a:r>
              <a:rPr lang="en-US" b="1" dirty="0" err="1"/>
              <a:t>prestanka</a:t>
            </a:r>
            <a:r>
              <a:rPr lang="en-US" b="1" dirty="0"/>
              <a:t> tog </a:t>
            </a:r>
            <a:r>
              <a:rPr lang="en-US" b="1" dirty="0" err="1" smtClean="0"/>
              <a:t>prava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5329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Obveznik</a:t>
            </a:r>
            <a:r>
              <a:rPr lang="en-US" dirty="0" smtClean="0"/>
              <a:t>, </a:t>
            </a:r>
            <a:r>
              <a:rPr lang="en-US" dirty="0" err="1" smtClean="0"/>
              <a:t>osnovica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 err="1"/>
              <a:t>Obveznik</a:t>
            </a:r>
            <a:r>
              <a:rPr lang="en-US" sz="2800" b="1" dirty="0"/>
              <a:t> </a:t>
            </a:r>
            <a:r>
              <a:rPr lang="en-US" sz="2800" b="1" dirty="0" err="1"/>
              <a:t>poreza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nasleđe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poklon</a:t>
            </a:r>
            <a:r>
              <a:rPr lang="en-US" sz="2800" b="1" dirty="0"/>
              <a:t> je </a:t>
            </a:r>
            <a:r>
              <a:rPr lang="en-US" sz="2800" b="1" dirty="0" err="1"/>
              <a:t>rezident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nerezident</a:t>
            </a:r>
            <a:r>
              <a:rPr lang="en-US" sz="2800" b="1" dirty="0"/>
              <a:t> </a:t>
            </a:r>
            <a:r>
              <a:rPr lang="en-US" sz="2800" b="1" dirty="0" err="1"/>
              <a:t>Republike</a:t>
            </a:r>
            <a:r>
              <a:rPr lang="en-US" sz="2800" b="1" dirty="0"/>
              <a:t> </a:t>
            </a:r>
            <a:r>
              <a:rPr lang="en-US" sz="2800" b="1" dirty="0" err="1"/>
              <a:t>Srbije</a:t>
            </a:r>
            <a:r>
              <a:rPr lang="en-US" sz="2800" b="1" dirty="0"/>
              <a:t> </a:t>
            </a:r>
            <a:r>
              <a:rPr lang="en-US" sz="2800" b="1" dirty="0" err="1"/>
              <a:t>koji</a:t>
            </a:r>
            <a:r>
              <a:rPr lang="en-US" sz="2800" b="1" dirty="0"/>
              <a:t> </a:t>
            </a:r>
            <a:r>
              <a:rPr lang="en-US" sz="2800" b="1" dirty="0" err="1"/>
              <a:t>nasledi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poklon</a:t>
            </a:r>
            <a:r>
              <a:rPr lang="en-US" sz="2800" b="1" dirty="0"/>
              <a:t> </a:t>
            </a:r>
            <a:r>
              <a:rPr lang="en-US" sz="2800" b="1" dirty="0" err="1"/>
              <a:t>primi</a:t>
            </a:r>
            <a:r>
              <a:rPr lang="en-US" sz="2800" b="1" dirty="0"/>
              <a:t> </a:t>
            </a:r>
            <a:r>
              <a:rPr lang="en-US" sz="2800" b="1" dirty="0" err="1" smtClean="0"/>
              <a:t>pravo</a:t>
            </a:r>
            <a:r>
              <a:rPr lang="en-US" sz="2800" b="1" dirty="0"/>
              <a:t> </a:t>
            </a:r>
            <a:r>
              <a:rPr lang="en-US" sz="2800" b="1" dirty="0" err="1" smtClean="0"/>
              <a:t>na</a:t>
            </a:r>
            <a:r>
              <a:rPr lang="en-US" sz="2800" b="1" dirty="0" smtClean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</a:t>
            </a:r>
            <a:r>
              <a:rPr lang="en-US" sz="2800" b="1" dirty="0" err="1"/>
              <a:t>koja</a:t>
            </a:r>
            <a:r>
              <a:rPr lang="en-US" sz="2800" b="1" dirty="0"/>
              <a:t> se </a:t>
            </a:r>
            <a:r>
              <a:rPr lang="en-US" sz="2800" b="1" dirty="0" err="1"/>
              <a:t>nalazi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teritoriji</a:t>
            </a:r>
            <a:r>
              <a:rPr lang="en-US" sz="2800" b="1" dirty="0"/>
              <a:t> </a:t>
            </a:r>
            <a:r>
              <a:rPr lang="en-US" sz="2800" b="1" dirty="0" err="1"/>
              <a:t>Republike</a:t>
            </a:r>
            <a:r>
              <a:rPr lang="en-US" sz="2800" b="1" dirty="0"/>
              <a:t> </a:t>
            </a:r>
            <a:r>
              <a:rPr lang="en-US" sz="2800" b="1" dirty="0" err="1" smtClean="0"/>
              <a:t>Srbije</a:t>
            </a:r>
            <a:r>
              <a:rPr lang="en-US" sz="2800" b="1" dirty="0" smtClean="0"/>
              <a:t>.</a:t>
            </a:r>
          </a:p>
          <a:p>
            <a:r>
              <a:rPr lang="en-US" sz="2800" b="1" dirty="0" err="1"/>
              <a:t>Osnovica</a:t>
            </a:r>
            <a:r>
              <a:rPr lang="en-US" sz="2800" b="1" dirty="0"/>
              <a:t> </a:t>
            </a:r>
            <a:r>
              <a:rPr lang="en-US" sz="2800" b="1" dirty="0" err="1"/>
              <a:t>poreza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nasleđe</a:t>
            </a:r>
            <a:r>
              <a:rPr lang="en-US" sz="2800" b="1" dirty="0"/>
              <a:t> je </a:t>
            </a:r>
            <a:r>
              <a:rPr lang="en-US" sz="2800" b="1" dirty="0" err="1"/>
              <a:t>tržišna</a:t>
            </a:r>
            <a:r>
              <a:rPr lang="en-US" sz="2800" b="1" dirty="0"/>
              <a:t> </a:t>
            </a:r>
            <a:r>
              <a:rPr lang="en-US" sz="2800" b="1" dirty="0" err="1"/>
              <a:t>vrednost</a:t>
            </a:r>
            <a:r>
              <a:rPr lang="en-US" sz="2800" b="1" dirty="0"/>
              <a:t> </a:t>
            </a:r>
            <a:r>
              <a:rPr lang="en-US" sz="2800" b="1" dirty="0" err="1"/>
              <a:t>nasleđene</a:t>
            </a:r>
            <a:r>
              <a:rPr lang="en-US" sz="2800" b="1" dirty="0"/>
              <a:t> </a:t>
            </a:r>
            <a:r>
              <a:rPr lang="en-US" sz="2800" b="1" dirty="0" err="1"/>
              <a:t>imovine</a:t>
            </a:r>
            <a:r>
              <a:rPr lang="en-US" sz="2800" b="1" dirty="0"/>
              <a:t>, </a:t>
            </a:r>
            <a:r>
              <a:rPr lang="en-US" sz="2800" b="1" dirty="0" err="1"/>
              <a:t>umanjena</a:t>
            </a:r>
            <a:r>
              <a:rPr lang="en-US" sz="2800" b="1" dirty="0"/>
              <a:t> </a:t>
            </a:r>
            <a:r>
              <a:rPr lang="en-US" sz="2800" b="1" dirty="0" err="1"/>
              <a:t>za</a:t>
            </a:r>
            <a:r>
              <a:rPr lang="en-US" sz="2800" b="1" dirty="0"/>
              <a:t> </a:t>
            </a:r>
            <a:r>
              <a:rPr lang="en-US" sz="2800" b="1" dirty="0" err="1"/>
              <a:t>iznos</a:t>
            </a:r>
            <a:r>
              <a:rPr lang="en-US" sz="2800" b="1" dirty="0"/>
              <a:t> </a:t>
            </a:r>
            <a:r>
              <a:rPr lang="en-US" sz="2800" b="1" dirty="0" err="1"/>
              <a:t>dugova</a:t>
            </a:r>
            <a:r>
              <a:rPr lang="en-US" sz="2800" b="1" dirty="0"/>
              <a:t>, </a:t>
            </a:r>
            <a:r>
              <a:rPr lang="en-US" sz="2800" b="1" dirty="0" err="1"/>
              <a:t>troškova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drugih</a:t>
            </a:r>
            <a:r>
              <a:rPr lang="en-US" sz="2800" b="1" dirty="0"/>
              <a:t> </a:t>
            </a:r>
            <a:r>
              <a:rPr lang="en-US" sz="2800" b="1" dirty="0" err="1"/>
              <a:t>tereta</a:t>
            </a:r>
            <a:r>
              <a:rPr lang="en-US" sz="2800" b="1" dirty="0"/>
              <a:t> </a:t>
            </a:r>
            <a:r>
              <a:rPr lang="en-US" sz="2800" b="1" dirty="0" err="1"/>
              <a:t>koje</a:t>
            </a:r>
            <a:r>
              <a:rPr lang="en-US" sz="2800" b="1" dirty="0"/>
              <a:t> je </a:t>
            </a:r>
            <a:r>
              <a:rPr lang="en-US" sz="2800" b="1" dirty="0" err="1"/>
              <a:t>obveznik</a:t>
            </a:r>
            <a:r>
              <a:rPr lang="en-US" sz="2800" b="1" dirty="0"/>
              <a:t> </a:t>
            </a:r>
            <a:r>
              <a:rPr lang="en-US" sz="2800" b="1" dirty="0" err="1"/>
              <a:t>dužan</a:t>
            </a:r>
            <a:r>
              <a:rPr lang="en-US" sz="2800" b="1" dirty="0"/>
              <a:t> da </a:t>
            </a:r>
            <a:r>
              <a:rPr lang="en-US" sz="2800" b="1" dirty="0" err="1"/>
              <a:t>isplati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drugi</a:t>
            </a:r>
            <a:r>
              <a:rPr lang="en-US" sz="2800" b="1" dirty="0"/>
              <a:t> </a:t>
            </a:r>
            <a:r>
              <a:rPr lang="en-US" sz="2800" b="1" dirty="0" err="1"/>
              <a:t>način</a:t>
            </a:r>
            <a:r>
              <a:rPr lang="en-US" sz="2800" b="1" dirty="0"/>
              <a:t> </a:t>
            </a:r>
            <a:r>
              <a:rPr lang="en-US" sz="2800" b="1" dirty="0" err="1"/>
              <a:t>izmiri</a:t>
            </a:r>
            <a:r>
              <a:rPr lang="en-US" sz="2800" b="1" dirty="0"/>
              <a:t> </a:t>
            </a:r>
            <a:r>
              <a:rPr lang="en-US" sz="2800" b="1" dirty="0" err="1"/>
              <a:t>iz</a:t>
            </a:r>
            <a:r>
              <a:rPr lang="en-US" sz="2800" b="1" dirty="0"/>
              <a:t> </a:t>
            </a:r>
            <a:r>
              <a:rPr lang="en-US" sz="2800" b="1" dirty="0" err="1"/>
              <a:t>nasleđene</a:t>
            </a:r>
            <a:r>
              <a:rPr lang="en-US" sz="2800" b="1" dirty="0"/>
              <a:t> </a:t>
            </a:r>
            <a:r>
              <a:rPr lang="en-US" sz="2800" b="1" dirty="0" err="1"/>
              <a:t>imovine</a:t>
            </a:r>
            <a:r>
              <a:rPr lang="en-US" sz="2800" b="1" dirty="0"/>
              <a:t>,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nastanka</a:t>
            </a:r>
            <a:r>
              <a:rPr lang="en-US" sz="2800" b="1" dirty="0"/>
              <a:t> </a:t>
            </a:r>
            <a:r>
              <a:rPr lang="en-US" sz="2800" b="1" dirty="0" err="1"/>
              <a:t>poreske</a:t>
            </a:r>
            <a:r>
              <a:rPr lang="en-US" sz="2800" b="1" dirty="0"/>
              <a:t> </a:t>
            </a:r>
            <a:r>
              <a:rPr lang="en-US" sz="2800" b="1" dirty="0" err="1"/>
              <a:t>obaveze</a:t>
            </a:r>
            <a:r>
              <a:rPr lang="en-US" sz="2800" b="1" dirty="0"/>
              <a:t>.</a:t>
            </a:r>
          </a:p>
          <a:p>
            <a:r>
              <a:rPr lang="en-US" sz="2800" b="1" dirty="0" err="1"/>
              <a:t>Osnovica</a:t>
            </a:r>
            <a:r>
              <a:rPr lang="en-US" sz="2800" b="1" dirty="0"/>
              <a:t> </a:t>
            </a:r>
            <a:r>
              <a:rPr lang="en-US" sz="2800" b="1" dirty="0" err="1"/>
              <a:t>poreza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poklon</a:t>
            </a:r>
            <a:r>
              <a:rPr lang="en-US" sz="2800" b="1" dirty="0"/>
              <a:t> je </a:t>
            </a:r>
            <a:r>
              <a:rPr lang="en-US" sz="2800" b="1" dirty="0" err="1"/>
              <a:t>tržišna</a:t>
            </a:r>
            <a:r>
              <a:rPr lang="en-US" sz="2800" b="1" dirty="0"/>
              <a:t> </a:t>
            </a:r>
            <a:r>
              <a:rPr lang="en-US" sz="2800" b="1" dirty="0" err="1"/>
              <a:t>vrednost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poklon</a:t>
            </a:r>
            <a:r>
              <a:rPr lang="en-US" sz="2800" b="1" dirty="0"/>
              <a:t> </a:t>
            </a:r>
            <a:r>
              <a:rPr lang="en-US" sz="2800" b="1" dirty="0" err="1"/>
              <a:t>primljene</a:t>
            </a:r>
            <a:r>
              <a:rPr lang="en-US" sz="2800" b="1" dirty="0"/>
              <a:t> </a:t>
            </a:r>
            <a:r>
              <a:rPr lang="en-US" sz="2800" b="1" dirty="0" err="1"/>
              <a:t>imovine</a:t>
            </a:r>
            <a:r>
              <a:rPr lang="en-US" sz="2800" b="1" dirty="0"/>
              <a:t>,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nastanka</a:t>
            </a:r>
            <a:r>
              <a:rPr lang="en-US" sz="2800" b="1" dirty="0"/>
              <a:t> </a:t>
            </a:r>
            <a:r>
              <a:rPr lang="en-US" sz="2800" b="1" dirty="0" err="1"/>
              <a:t>poreske</a:t>
            </a:r>
            <a:r>
              <a:rPr lang="en-US" sz="2800" b="1" dirty="0"/>
              <a:t> </a:t>
            </a:r>
            <a:r>
              <a:rPr lang="en-US" sz="2800" b="1" dirty="0" err="1"/>
              <a:t>obaveze</a:t>
            </a:r>
            <a:r>
              <a:rPr lang="en-US" sz="2800" b="1" dirty="0"/>
              <a:t>, </a:t>
            </a:r>
            <a:r>
              <a:rPr lang="en-US" sz="2800" b="1" dirty="0" err="1"/>
              <a:t>koju</a:t>
            </a:r>
            <a:r>
              <a:rPr lang="en-US" sz="2800" b="1" dirty="0"/>
              <a:t> </a:t>
            </a:r>
            <a:r>
              <a:rPr lang="en-US" sz="2800" b="1" dirty="0" err="1"/>
              <a:t>utvrđuje</a:t>
            </a:r>
            <a:r>
              <a:rPr lang="en-US" sz="2800" b="1" dirty="0"/>
              <a:t> </a:t>
            </a:r>
            <a:r>
              <a:rPr lang="en-US" sz="2800" b="1" dirty="0" err="1"/>
              <a:t>nadležna</a:t>
            </a:r>
            <a:r>
              <a:rPr lang="en-US" sz="2800" b="1" dirty="0"/>
              <a:t> </a:t>
            </a:r>
            <a:r>
              <a:rPr lang="en-US" sz="2800" b="1" dirty="0" err="1"/>
              <a:t>organizaciona</a:t>
            </a:r>
            <a:r>
              <a:rPr lang="en-US" sz="2800" b="1" dirty="0"/>
              <a:t> </a:t>
            </a:r>
            <a:r>
              <a:rPr lang="en-US" sz="2800" b="1" dirty="0" err="1"/>
              <a:t>jedinica</a:t>
            </a:r>
            <a:r>
              <a:rPr lang="en-US" sz="2800" b="1" dirty="0"/>
              <a:t> </a:t>
            </a:r>
            <a:r>
              <a:rPr lang="en-US" sz="2800" b="1" dirty="0" err="1"/>
              <a:t>Poreske</a:t>
            </a:r>
            <a:r>
              <a:rPr lang="en-US" sz="2800" b="1" dirty="0"/>
              <a:t> </a:t>
            </a:r>
            <a:r>
              <a:rPr lang="en-US" sz="2800" b="1" dirty="0" err="1" smtClean="0"/>
              <a:t>uprave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69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Stope </a:t>
            </a:r>
            <a:r>
              <a:rPr lang="en-US" dirty="0" err="1" smtClean="0"/>
              <a:t>oporezivanja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 err="1"/>
              <a:t>Obveznici</a:t>
            </a:r>
            <a:r>
              <a:rPr lang="en-US" sz="2800" b="1" dirty="0"/>
              <a:t> </a:t>
            </a:r>
            <a:r>
              <a:rPr lang="en-US" sz="2800" b="1" dirty="0" err="1"/>
              <a:t>koji</a:t>
            </a:r>
            <a:r>
              <a:rPr lang="en-US" sz="2800" b="1" dirty="0"/>
              <a:t> se, u </a:t>
            </a:r>
            <a:r>
              <a:rPr lang="en-US" sz="2800" b="1" dirty="0" err="1"/>
              <a:t>odnosu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ostavioca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</a:t>
            </a:r>
            <a:r>
              <a:rPr lang="en-US" sz="2800" b="1" dirty="0" err="1"/>
              <a:t>poklonodavca</a:t>
            </a:r>
            <a:r>
              <a:rPr lang="en-US" sz="2800" b="1" dirty="0"/>
              <a:t>, </a:t>
            </a:r>
            <a:r>
              <a:rPr lang="en-US" sz="2800" b="1" dirty="0" err="1"/>
              <a:t>nalaze</a:t>
            </a:r>
            <a:r>
              <a:rPr lang="en-US" sz="2800" b="1" dirty="0"/>
              <a:t> u </a:t>
            </a:r>
            <a:r>
              <a:rPr lang="en-US" sz="2800" b="1" dirty="0" err="1"/>
              <a:t>drugom</a:t>
            </a:r>
            <a:r>
              <a:rPr lang="en-US" sz="2800" b="1" dirty="0"/>
              <a:t> </a:t>
            </a:r>
            <a:r>
              <a:rPr lang="en-US" sz="2800" b="1" dirty="0" err="1"/>
              <a:t>naslednom</a:t>
            </a:r>
            <a:r>
              <a:rPr lang="en-US" sz="2800" b="1" dirty="0"/>
              <a:t> </a:t>
            </a:r>
            <a:r>
              <a:rPr lang="en-US" sz="2800" b="1" dirty="0" err="1"/>
              <a:t>redu</a:t>
            </a:r>
            <a:r>
              <a:rPr lang="en-US" sz="2800" b="1" dirty="0"/>
              <a:t> </a:t>
            </a:r>
            <a:r>
              <a:rPr lang="en-US" sz="2800" b="1" dirty="0" err="1"/>
              <a:t>po</a:t>
            </a:r>
            <a:r>
              <a:rPr lang="en-US" sz="2800" b="1" dirty="0"/>
              <a:t> </a:t>
            </a:r>
            <a:r>
              <a:rPr lang="en-US" sz="2800" b="1" dirty="0" err="1"/>
              <a:t>zakonskom</a:t>
            </a:r>
            <a:r>
              <a:rPr lang="en-US" sz="2800" b="1" dirty="0"/>
              <a:t> </a:t>
            </a:r>
            <a:r>
              <a:rPr lang="en-US" sz="2800" b="1" dirty="0" err="1"/>
              <a:t>redu</a:t>
            </a:r>
            <a:r>
              <a:rPr lang="en-US" sz="2800" b="1" dirty="0"/>
              <a:t> </a:t>
            </a:r>
            <a:r>
              <a:rPr lang="en-US" sz="2800" b="1" dirty="0" err="1" smtClean="0"/>
              <a:t>nasleđivanja</a:t>
            </a:r>
            <a:r>
              <a:rPr lang="en-US" sz="2800" b="1" dirty="0" smtClean="0"/>
              <a:t>, </a:t>
            </a:r>
            <a:r>
              <a:rPr lang="en-US" sz="2800" b="1" dirty="0" err="1"/>
              <a:t>porez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nasleđe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poklon</a:t>
            </a:r>
            <a:r>
              <a:rPr lang="en-US" sz="2800" b="1" dirty="0"/>
              <a:t> </a:t>
            </a:r>
            <a:r>
              <a:rPr lang="en-US" sz="2800" b="1" dirty="0" err="1"/>
              <a:t>plaćaju</a:t>
            </a:r>
            <a:r>
              <a:rPr lang="en-US" sz="2800" b="1" dirty="0"/>
              <a:t> </a:t>
            </a:r>
            <a:r>
              <a:rPr lang="en-US" sz="2800" b="1" dirty="0" err="1"/>
              <a:t>po</a:t>
            </a:r>
            <a:r>
              <a:rPr lang="en-US" sz="2800" b="1" dirty="0"/>
              <a:t> </a:t>
            </a:r>
            <a:r>
              <a:rPr lang="en-US" sz="2800" b="1" dirty="0" err="1"/>
              <a:t>stopi</a:t>
            </a:r>
            <a:r>
              <a:rPr lang="en-US" sz="2800" b="1" dirty="0"/>
              <a:t> od 1,5</a:t>
            </a:r>
            <a:r>
              <a:rPr lang="en-US" sz="2800" b="1" dirty="0" smtClean="0"/>
              <a:t>%.</a:t>
            </a:r>
          </a:p>
          <a:p>
            <a:r>
              <a:rPr lang="en-US" sz="2800" b="1" dirty="0" err="1" smtClean="0"/>
              <a:t>Ukoliko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</a:t>
            </a:r>
            <a:r>
              <a:rPr lang="en-US" sz="2800" b="1" dirty="0" smtClean="0"/>
              <a:t> ta </a:t>
            </a:r>
            <a:r>
              <a:rPr lang="en-US" sz="2800" b="1" dirty="0" err="1" smtClean="0"/>
              <a:t>lica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živela</a:t>
            </a:r>
            <a:r>
              <a:rPr lang="en-US" sz="2800" b="1" dirty="0" smtClean="0"/>
              <a:t> </a:t>
            </a:r>
            <a:r>
              <a:rPr lang="en-US" sz="2800" b="1" dirty="0"/>
              <a:t>u </a:t>
            </a:r>
            <a:r>
              <a:rPr lang="en-US" sz="2800" b="1" dirty="0" err="1"/>
              <a:t>zajedničkom</a:t>
            </a:r>
            <a:r>
              <a:rPr lang="en-US" sz="2800" b="1" dirty="0"/>
              <a:t> </a:t>
            </a:r>
            <a:r>
              <a:rPr lang="en-US" sz="2800" b="1" dirty="0" err="1"/>
              <a:t>domaćinstvu</a:t>
            </a:r>
            <a:r>
              <a:rPr lang="en-US" sz="2800" b="1" dirty="0"/>
              <a:t> </a:t>
            </a:r>
            <a:r>
              <a:rPr lang="en-US" sz="2800" b="1" dirty="0" err="1"/>
              <a:t>najmanje</a:t>
            </a:r>
            <a:r>
              <a:rPr lang="en-US" sz="2800" b="1" dirty="0"/>
              <a:t> </a:t>
            </a:r>
            <a:r>
              <a:rPr lang="en-US" sz="2800" b="1" dirty="0" err="1"/>
              <a:t>godinu</a:t>
            </a:r>
            <a:r>
              <a:rPr lang="en-US" sz="2800" b="1" dirty="0"/>
              <a:t> dana pre </a:t>
            </a:r>
            <a:r>
              <a:rPr lang="en-US" sz="2800" b="1" dirty="0" err="1"/>
              <a:t>smrti</a:t>
            </a:r>
            <a:r>
              <a:rPr lang="en-US" sz="2800" b="1" dirty="0"/>
              <a:t> </a:t>
            </a:r>
            <a:r>
              <a:rPr lang="en-US" sz="2800" b="1" dirty="0" err="1"/>
              <a:t>ostavioca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pre </a:t>
            </a:r>
            <a:r>
              <a:rPr lang="en-US" sz="2800" b="1" dirty="0" err="1"/>
              <a:t>prijema</a:t>
            </a:r>
            <a:r>
              <a:rPr lang="en-US" sz="2800" b="1" dirty="0"/>
              <a:t> </a:t>
            </a:r>
            <a:r>
              <a:rPr lang="en-US" sz="2800" b="1" dirty="0" err="1"/>
              <a:t>poklona</a:t>
            </a:r>
            <a:r>
              <a:rPr lang="en-US" sz="2800" b="1" dirty="0"/>
              <a:t> </a:t>
            </a:r>
            <a:r>
              <a:rPr lang="en-US" sz="2800" b="1" dirty="0" err="1" smtClean="0"/>
              <a:t>oslobođena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poreza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na</a:t>
            </a:r>
            <a:r>
              <a:rPr lang="en-US" sz="2800" b="1" dirty="0" smtClean="0"/>
              <a:t> </a:t>
            </a:r>
            <a:r>
              <a:rPr lang="en-US" sz="2800" b="1" dirty="0" err="1"/>
              <a:t>jedan</a:t>
            </a:r>
            <a:r>
              <a:rPr lang="en-US" sz="2800" b="1" dirty="0"/>
              <a:t> </a:t>
            </a:r>
            <a:r>
              <a:rPr lang="en-US" sz="2800" b="1" dirty="0" err="1"/>
              <a:t>nasleđeni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poklon</a:t>
            </a:r>
            <a:r>
              <a:rPr lang="en-US" sz="2800" b="1" dirty="0"/>
              <a:t> </a:t>
            </a:r>
            <a:r>
              <a:rPr lang="en-US" sz="2800" b="1" dirty="0" err="1"/>
              <a:t>primljeni</a:t>
            </a:r>
            <a:r>
              <a:rPr lang="en-US" sz="2800" b="1" dirty="0"/>
              <a:t> </a:t>
            </a:r>
            <a:r>
              <a:rPr lang="en-US" sz="2800" b="1" dirty="0" err="1" smtClean="0"/>
              <a:t>stan</a:t>
            </a:r>
            <a:r>
              <a:rPr lang="en-US" sz="2800" b="1" dirty="0"/>
              <a:t>.</a:t>
            </a:r>
          </a:p>
          <a:p>
            <a:r>
              <a:rPr lang="en-US" sz="2800" b="1" dirty="0" err="1"/>
              <a:t>Obveznici</a:t>
            </a:r>
            <a:r>
              <a:rPr lang="en-US" sz="2800" b="1" dirty="0"/>
              <a:t> </a:t>
            </a:r>
            <a:r>
              <a:rPr lang="en-US" sz="2800" b="1" dirty="0" err="1"/>
              <a:t>koji</a:t>
            </a:r>
            <a:r>
              <a:rPr lang="en-US" sz="2800" b="1" dirty="0"/>
              <a:t> se, u </a:t>
            </a:r>
            <a:r>
              <a:rPr lang="en-US" sz="2800" b="1" dirty="0" err="1"/>
              <a:t>odnosu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ostavioca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</a:t>
            </a:r>
            <a:r>
              <a:rPr lang="en-US" sz="2800" b="1" dirty="0" err="1"/>
              <a:t>poklonodavca</a:t>
            </a:r>
            <a:r>
              <a:rPr lang="en-US" sz="2800" b="1" dirty="0"/>
              <a:t>, </a:t>
            </a:r>
            <a:r>
              <a:rPr lang="en-US" sz="2800" b="1" dirty="0" err="1"/>
              <a:t>nalaze</a:t>
            </a:r>
            <a:r>
              <a:rPr lang="en-US" sz="2800" b="1" dirty="0"/>
              <a:t> u </a:t>
            </a:r>
            <a:r>
              <a:rPr lang="en-US" sz="2800" b="1" dirty="0" err="1"/>
              <a:t>trećem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daljem</a:t>
            </a:r>
            <a:r>
              <a:rPr lang="en-US" sz="2800" b="1" dirty="0"/>
              <a:t> </a:t>
            </a:r>
            <a:r>
              <a:rPr lang="en-US" sz="2800" b="1" dirty="0" err="1"/>
              <a:t>naslednom</a:t>
            </a:r>
            <a:r>
              <a:rPr lang="en-US" sz="2800" b="1" dirty="0"/>
              <a:t> </a:t>
            </a:r>
            <a:r>
              <a:rPr lang="en-US" sz="2800" b="1" dirty="0" err="1"/>
              <a:t>redu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</a:t>
            </a:r>
            <a:r>
              <a:rPr lang="en-US" sz="2800" b="1" dirty="0" err="1"/>
              <a:t>obveznici</a:t>
            </a:r>
            <a:r>
              <a:rPr lang="en-US" sz="2800" b="1" dirty="0"/>
              <a:t> </a:t>
            </a:r>
            <a:r>
              <a:rPr lang="en-US" sz="2800" b="1" dirty="0" err="1"/>
              <a:t>koji</a:t>
            </a:r>
            <a:r>
              <a:rPr lang="en-US" sz="2800" b="1" dirty="0"/>
              <a:t> </a:t>
            </a:r>
            <a:r>
              <a:rPr lang="en-US" sz="2800" b="1" dirty="0" err="1"/>
              <a:t>sa</a:t>
            </a:r>
            <a:r>
              <a:rPr lang="en-US" sz="2800" b="1" dirty="0"/>
              <a:t> </a:t>
            </a:r>
            <a:r>
              <a:rPr lang="en-US" sz="2800" b="1" dirty="0" err="1"/>
              <a:t>ostaviocem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</a:t>
            </a:r>
            <a:r>
              <a:rPr lang="en-US" sz="2800" b="1" dirty="0" err="1"/>
              <a:t>poklonodavcem</a:t>
            </a:r>
            <a:r>
              <a:rPr lang="en-US" sz="2800" b="1" dirty="0"/>
              <a:t> </a:t>
            </a:r>
            <a:r>
              <a:rPr lang="en-US" sz="2800" b="1" dirty="0" err="1"/>
              <a:t>nisu</a:t>
            </a:r>
            <a:r>
              <a:rPr lang="en-US" sz="2800" b="1" dirty="0"/>
              <a:t> u </a:t>
            </a:r>
            <a:r>
              <a:rPr lang="en-US" sz="2800" b="1" dirty="0" err="1"/>
              <a:t>srodstvu</a:t>
            </a:r>
            <a:r>
              <a:rPr lang="en-US" sz="2800" b="1" dirty="0"/>
              <a:t>, </a:t>
            </a:r>
            <a:r>
              <a:rPr lang="en-US" sz="2800" b="1" dirty="0" err="1"/>
              <a:t>porez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nasleđe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poklon</a:t>
            </a:r>
            <a:r>
              <a:rPr lang="en-US" sz="2800" b="1" dirty="0"/>
              <a:t> </a:t>
            </a:r>
            <a:r>
              <a:rPr lang="en-US" sz="2800" b="1" dirty="0" err="1"/>
              <a:t>plaćaju</a:t>
            </a:r>
            <a:r>
              <a:rPr lang="en-US" sz="2800" b="1" dirty="0"/>
              <a:t> </a:t>
            </a:r>
            <a:r>
              <a:rPr lang="en-US" sz="2800" b="1" dirty="0" err="1"/>
              <a:t>po</a:t>
            </a:r>
            <a:r>
              <a:rPr lang="en-US" sz="2800" b="1" dirty="0"/>
              <a:t> </a:t>
            </a:r>
            <a:r>
              <a:rPr lang="en-US" sz="2800" b="1" dirty="0" err="1"/>
              <a:t>stopi</a:t>
            </a:r>
            <a:r>
              <a:rPr lang="en-US" sz="2800" b="1" dirty="0"/>
              <a:t> od 2,5</a:t>
            </a:r>
            <a:r>
              <a:rPr lang="en-US" sz="2800" b="1" dirty="0" smtClean="0"/>
              <a:t>%.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5357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Poreska</a:t>
            </a:r>
            <a:r>
              <a:rPr lang="en-US" dirty="0" smtClean="0"/>
              <a:t> </a:t>
            </a:r>
            <a:r>
              <a:rPr lang="en-US" dirty="0" err="1" smtClean="0"/>
              <a:t>oslobođenja</a:t>
            </a:r>
            <a:r>
              <a:rPr lang="en-US" dirty="0" smtClean="0"/>
              <a:t> (</a:t>
            </a:r>
            <a:r>
              <a:rPr lang="en-US" dirty="0" err="1" smtClean="0"/>
              <a:t>izdvojeno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b="1" dirty="0" err="1"/>
              <a:t>N</a:t>
            </a:r>
            <a:r>
              <a:rPr lang="en-US" sz="3200" b="1" dirty="0" err="1" smtClean="0"/>
              <a:t>aslednik</a:t>
            </a:r>
            <a:r>
              <a:rPr lang="en-US" sz="3200" b="1" dirty="0" smtClean="0"/>
              <a:t> </a:t>
            </a:r>
            <a:r>
              <a:rPr lang="en-US" sz="3200" b="1" dirty="0" err="1"/>
              <a:t>prvog</a:t>
            </a:r>
            <a:r>
              <a:rPr lang="en-US" sz="3200" b="1" dirty="0"/>
              <a:t> </a:t>
            </a:r>
            <a:r>
              <a:rPr lang="en-US" sz="3200" b="1" dirty="0" err="1"/>
              <a:t>naslednog</a:t>
            </a:r>
            <a:r>
              <a:rPr lang="en-US" sz="3200" b="1" dirty="0"/>
              <a:t> </a:t>
            </a:r>
            <a:r>
              <a:rPr lang="en-US" sz="3200" b="1" dirty="0" err="1"/>
              <a:t>reda</a:t>
            </a:r>
            <a:r>
              <a:rPr lang="en-US" sz="3200" b="1" dirty="0"/>
              <a:t>, </a:t>
            </a:r>
            <a:r>
              <a:rPr lang="en-US" sz="3200" b="1" dirty="0" err="1"/>
              <a:t>supružnik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roditelj</a:t>
            </a:r>
            <a:r>
              <a:rPr lang="en-US" sz="3200" b="1" dirty="0"/>
              <a:t> </a:t>
            </a:r>
            <a:r>
              <a:rPr lang="en-US" sz="3200" b="1" dirty="0" err="1"/>
              <a:t>ostavioca</a:t>
            </a:r>
            <a:r>
              <a:rPr lang="en-US" sz="3200" b="1" dirty="0"/>
              <a:t>, </a:t>
            </a:r>
            <a:r>
              <a:rPr lang="en-US" sz="3200" b="1" dirty="0" err="1"/>
              <a:t>odnosno</a:t>
            </a:r>
            <a:r>
              <a:rPr lang="en-US" sz="3200" b="1" dirty="0"/>
              <a:t> </a:t>
            </a:r>
            <a:r>
              <a:rPr lang="en-US" sz="3200" b="1" dirty="0" err="1"/>
              <a:t>poklonoprimac</a:t>
            </a:r>
            <a:r>
              <a:rPr lang="en-US" sz="3200" b="1" dirty="0"/>
              <a:t> </a:t>
            </a:r>
            <a:r>
              <a:rPr lang="en-US" sz="3200" b="1" dirty="0" err="1"/>
              <a:t>prvog</a:t>
            </a:r>
            <a:r>
              <a:rPr lang="en-US" sz="3200" b="1" dirty="0"/>
              <a:t> </a:t>
            </a:r>
            <a:r>
              <a:rPr lang="en-US" sz="3200" b="1" dirty="0" err="1"/>
              <a:t>naslednog</a:t>
            </a:r>
            <a:r>
              <a:rPr lang="en-US" sz="3200" b="1" dirty="0"/>
              <a:t> </a:t>
            </a:r>
            <a:r>
              <a:rPr lang="en-US" sz="3200" b="1" dirty="0" err="1"/>
              <a:t>reda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supružnik</a:t>
            </a:r>
            <a:r>
              <a:rPr lang="en-US" sz="3200" b="1" dirty="0"/>
              <a:t> </a:t>
            </a:r>
            <a:r>
              <a:rPr lang="en-US" sz="3200" b="1" dirty="0" err="1" smtClean="0"/>
              <a:t>poklonodavca</a:t>
            </a:r>
            <a:r>
              <a:rPr lang="en-US" sz="3200" b="1" dirty="0" smtClean="0"/>
              <a:t>.</a:t>
            </a:r>
            <a:endParaRPr lang="en-US" sz="3200" b="1" dirty="0"/>
          </a:p>
          <a:p>
            <a:r>
              <a:rPr lang="en-US" sz="3200" b="1" dirty="0" err="1"/>
              <a:t>N</a:t>
            </a:r>
            <a:r>
              <a:rPr lang="en-US" sz="3200" b="1" dirty="0" err="1" smtClean="0"/>
              <a:t>aslednik</a:t>
            </a:r>
            <a:r>
              <a:rPr lang="en-US" sz="3200" b="1" dirty="0"/>
              <a:t>, </a:t>
            </a:r>
            <a:r>
              <a:rPr lang="en-US" sz="3200" b="1" dirty="0" err="1"/>
              <a:t>odnosno</a:t>
            </a:r>
            <a:r>
              <a:rPr lang="en-US" sz="3200" b="1" dirty="0"/>
              <a:t> </a:t>
            </a:r>
            <a:r>
              <a:rPr lang="en-US" sz="3200" b="1" dirty="0" err="1"/>
              <a:t>poklonoprimac</a:t>
            </a:r>
            <a:r>
              <a:rPr lang="en-US" sz="3200" b="1" dirty="0"/>
              <a:t> </a:t>
            </a:r>
            <a:r>
              <a:rPr lang="en-US" sz="3200" b="1" dirty="0" err="1"/>
              <a:t>poljoprivrednik</a:t>
            </a:r>
            <a:r>
              <a:rPr lang="en-US" sz="3200" b="1" dirty="0"/>
              <a:t> </a:t>
            </a:r>
            <a:r>
              <a:rPr lang="en-US" sz="3200" b="1" dirty="0" err="1"/>
              <a:t>drugog</a:t>
            </a:r>
            <a:r>
              <a:rPr lang="en-US" sz="3200" b="1" dirty="0"/>
              <a:t> </a:t>
            </a:r>
            <a:r>
              <a:rPr lang="en-US" sz="3200" b="1" dirty="0" err="1"/>
              <a:t>naslednog</a:t>
            </a:r>
            <a:r>
              <a:rPr lang="en-US" sz="3200" b="1" dirty="0"/>
              <a:t> </a:t>
            </a:r>
            <a:r>
              <a:rPr lang="en-US" sz="3200" b="1" dirty="0" err="1"/>
              <a:t>reda</a:t>
            </a:r>
            <a:r>
              <a:rPr lang="en-US" sz="3200" b="1" dirty="0"/>
              <a:t> </a:t>
            </a:r>
            <a:r>
              <a:rPr lang="en-US" sz="3200" b="1" dirty="0" err="1"/>
              <a:t>koji</a:t>
            </a:r>
            <a:r>
              <a:rPr lang="en-US" sz="3200" b="1" dirty="0"/>
              <a:t> </a:t>
            </a:r>
            <a:r>
              <a:rPr lang="en-US" sz="3200" b="1" dirty="0" err="1"/>
              <a:t>nasleđuje</a:t>
            </a:r>
            <a:r>
              <a:rPr lang="en-US" sz="3200" b="1" dirty="0"/>
              <a:t>, </a:t>
            </a:r>
            <a:r>
              <a:rPr lang="en-US" sz="3200" b="1" dirty="0" err="1"/>
              <a:t>odnosno</a:t>
            </a:r>
            <a:r>
              <a:rPr lang="en-US" sz="3200" b="1" dirty="0"/>
              <a:t> prima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poklon</a:t>
            </a:r>
            <a:r>
              <a:rPr lang="en-US" sz="3200" b="1" dirty="0"/>
              <a:t> </a:t>
            </a:r>
            <a:r>
              <a:rPr lang="en-US" sz="3200" b="1" dirty="0" err="1"/>
              <a:t>imovinu</a:t>
            </a:r>
            <a:r>
              <a:rPr lang="en-US" sz="3200" b="1" dirty="0"/>
              <a:t> </a:t>
            </a:r>
            <a:r>
              <a:rPr lang="en-US" sz="3200" b="1" dirty="0" err="1"/>
              <a:t>koja</a:t>
            </a:r>
            <a:r>
              <a:rPr lang="en-US" sz="3200" b="1" dirty="0"/>
              <a:t> mu </a:t>
            </a:r>
            <a:r>
              <a:rPr lang="en-US" sz="3200" b="1" dirty="0" err="1"/>
              <a:t>služi</a:t>
            </a:r>
            <a:r>
              <a:rPr lang="en-US" sz="3200" b="1" dirty="0"/>
              <a:t> </a:t>
            </a:r>
            <a:r>
              <a:rPr lang="en-US" sz="3200" b="1" dirty="0" err="1"/>
              <a:t>za</a:t>
            </a:r>
            <a:r>
              <a:rPr lang="en-US" sz="3200" b="1" dirty="0"/>
              <a:t> </a:t>
            </a:r>
            <a:r>
              <a:rPr lang="en-US" sz="3200" b="1" dirty="0" err="1"/>
              <a:t>obavljanje</a:t>
            </a:r>
            <a:r>
              <a:rPr lang="en-US" sz="3200" b="1" dirty="0"/>
              <a:t> </a:t>
            </a:r>
            <a:r>
              <a:rPr lang="en-US" sz="3200" b="1" dirty="0" err="1"/>
              <a:t>poljoprivredne</a:t>
            </a:r>
            <a:r>
              <a:rPr lang="en-US" sz="3200" b="1" dirty="0"/>
              <a:t> </a:t>
            </a:r>
            <a:r>
              <a:rPr lang="en-US" sz="3200" b="1" dirty="0" err="1"/>
              <a:t>delatnosti</a:t>
            </a:r>
            <a:r>
              <a:rPr lang="en-US" sz="3200" b="1" dirty="0"/>
              <a:t>, </a:t>
            </a:r>
            <a:r>
              <a:rPr lang="en-US" sz="3200" b="1" dirty="0" err="1"/>
              <a:t>ako</a:t>
            </a:r>
            <a:r>
              <a:rPr lang="en-US" sz="3200" b="1" dirty="0"/>
              <a:t> je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ostaviocem</a:t>
            </a:r>
            <a:r>
              <a:rPr lang="en-US" sz="3200" b="1" dirty="0"/>
              <a:t>, </a:t>
            </a:r>
            <a:r>
              <a:rPr lang="en-US" sz="3200" b="1" dirty="0" err="1"/>
              <a:t>odnosno</a:t>
            </a:r>
            <a:r>
              <a:rPr lang="en-US" sz="3200" b="1" dirty="0"/>
              <a:t> </a:t>
            </a:r>
            <a:r>
              <a:rPr lang="en-US" sz="3200" b="1" dirty="0" err="1"/>
              <a:t>poklonodavcem</a:t>
            </a:r>
            <a:r>
              <a:rPr lang="en-US" sz="3200" b="1" dirty="0"/>
              <a:t> </a:t>
            </a:r>
            <a:r>
              <a:rPr lang="en-US" sz="3200" b="1" dirty="0" err="1"/>
              <a:t>neprekidno</a:t>
            </a:r>
            <a:r>
              <a:rPr lang="en-US" sz="3200" b="1" dirty="0"/>
              <a:t> </a:t>
            </a:r>
            <a:r>
              <a:rPr lang="en-US" sz="3200" b="1" dirty="0" err="1"/>
              <a:t>živeo</a:t>
            </a:r>
            <a:r>
              <a:rPr lang="en-US" sz="3200" b="1" dirty="0"/>
              <a:t> u </a:t>
            </a:r>
            <a:r>
              <a:rPr lang="en-US" sz="3200" b="1" dirty="0" err="1"/>
              <a:t>domaćinstvu</a:t>
            </a:r>
            <a:r>
              <a:rPr lang="en-US" sz="3200" b="1" dirty="0"/>
              <a:t> </a:t>
            </a:r>
            <a:r>
              <a:rPr lang="en-US" sz="3200" b="1" dirty="0" err="1"/>
              <a:t>najmanje</a:t>
            </a:r>
            <a:r>
              <a:rPr lang="en-US" sz="3200" b="1" dirty="0"/>
              <a:t> </a:t>
            </a:r>
            <a:r>
              <a:rPr lang="en-US" sz="3200" b="1" dirty="0" err="1"/>
              <a:t>jednu</a:t>
            </a:r>
            <a:r>
              <a:rPr lang="en-US" sz="3200" b="1" dirty="0"/>
              <a:t> </a:t>
            </a:r>
            <a:r>
              <a:rPr lang="en-US" sz="3200" b="1" dirty="0" err="1"/>
              <a:t>godinu</a:t>
            </a:r>
            <a:r>
              <a:rPr lang="en-US" sz="3200" b="1" dirty="0"/>
              <a:t> pre </a:t>
            </a:r>
            <a:r>
              <a:rPr lang="en-US" sz="3200" b="1" dirty="0" err="1"/>
              <a:t>smrti</a:t>
            </a:r>
            <a:r>
              <a:rPr lang="en-US" sz="3200" b="1" dirty="0"/>
              <a:t> </a:t>
            </a:r>
            <a:r>
              <a:rPr lang="en-US" sz="3200" b="1" dirty="0" err="1"/>
              <a:t>ostavioca</a:t>
            </a:r>
            <a:r>
              <a:rPr lang="en-US" sz="3200" b="1" dirty="0"/>
              <a:t>, </a:t>
            </a:r>
            <a:r>
              <a:rPr lang="en-US" sz="3200" b="1" dirty="0" err="1"/>
              <a:t>odnosno</a:t>
            </a:r>
            <a:r>
              <a:rPr lang="en-US" sz="3200" b="1" dirty="0"/>
              <a:t> pre </a:t>
            </a:r>
            <a:r>
              <a:rPr lang="en-US" sz="3200" b="1" dirty="0" err="1"/>
              <a:t>prijema</a:t>
            </a:r>
            <a:r>
              <a:rPr lang="en-US" sz="3200" b="1" dirty="0"/>
              <a:t> </a:t>
            </a:r>
            <a:r>
              <a:rPr lang="en-US" sz="3200" b="1" dirty="0" err="1" smtClean="0"/>
              <a:t>poklona</a:t>
            </a:r>
            <a:r>
              <a:rPr 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70365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Utvrđivanje</a:t>
            </a:r>
            <a:r>
              <a:rPr lang="en-US" dirty="0" smtClean="0"/>
              <a:t> </a:t>
            </a:r>
            <a:r>
              <a:rPr lang="en-US" dirty="0" err="1" smtClean="0"/>
              <a:t>poreza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imovinu</a:t>
            </a:r>
            <a:r>
              <a:rPr lang="en-US" sz="2400" b="1" dirty="0"/>
              <a:t> </a:t>
            </a:r>
            <a:r>
              <a:rPr lang="en-US" sz="2400" b="1" dirty="0" err="1"/>
              <a:t>koju</a:t>
            </a:r>
            <a:r>
              <a:rPr lang="en-US" sz="2400" b="1" dirty="0"/>
              <a:t> </a:t>
            </a:r>
            <a:r>
              <a:rPr lang="en-US" sz="2400" b="1" dirty="0" err="1"/>
              <a:t>stekne</a:t>
            </a:r>
            <a:r>
              <a:rPr lang="en-US" sz="2400" b="1" dirty="0"/>
              <a:t>, </a:t>
            </a:r>
            <a:r>
              <a:rPr lang="en-US" sz="2400" b="1" dirty="0" err="1"/>
              <a:t>započne</a:t>
            </a:r>
            <a:r>
              <a:rPr lang="en-US" sz="2400" b="1" dirty="0"/>
              <a:t> </a:t>
            </a:r>
            <a:r>
              <a:rPr lang="en-US" sz="2400" b="1" dirty="0" err="1"/>
              <a:t>ili</a:t>
            </a:r>
            <a:r>
              <a:rPr lang="en-US" sz="2400" b="1" dirty="0"/>
              <a:t> </a:t>
            </a:r>
            <a:r>
              <a:rPr lang="en-US" sz="2400" b="1" dirty="0" err="1"/>
              <a:t>prestane</a:t>
            </a:r>
            <a:r>
              <a:rPr lang="en-US" sz="2400" b="1" dirty="0"/>
              <a:t> da </a:t>
            </a:r>
            <a:r>
              <a:rPr lang="en-US" sz="2400" b="1" dirty="0" err="1"/>
              <a:t>koristi</a:t>
            </a:r>
            <a:r>
              <a:rPr lang="en-US" sz="2400" b="1" dirty="0"/>
              <a:t> u </a:t>
            </a:r>
            <a:r>
              <a:rPr lang="en-US" sz="2400" b="1" dirty="0" err="1"/>
              <a:t>toku</a:t>
            </a:r>
            <a:r>
              <a:rPr lang="en-US" sz="2400" b="1" dirty="0"/>
              <a:t> </a:t>
            </a:r>
            <a:r>
              <a:rPr lang="en-US" sz="2400" b="1" dirty="0" err="1"/>
              <a:t>godine</a:t>
            </a:r>
            <a:r>
              <a:rPr lang="en-US" sz="2400" b="1" dirty="0"/>
              <a:t>, </a:t>
            </a:r>
            <a:r>
              <a:rPr lang="en-US" sz="2400" b="1" dirty="0" err="1"/>
              <a:t>ili</a:t>
            </a:r>
            <a:r>
              <a:rPr lang="en-US" sz="2400" b="1" dirty="0"/>
              <a:t> mu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drugom</a:t>
            </a:r>
            <a:r>
              <a:rPr lang="en-US" sz="2400" b="1" dirty="0"/>
              <a:t> </a:t>
            </a:r>
            <a:r>
              <a:rPr lang="en-US" sz="2400" b="1" dirty="0" err="1"/>
              <a:t>osnovu</a:t>
            </a:r>
            <a:r>
              <a:rPr lang="en-US" sz="2400" b="1" dirty="0"/>
              <a:t> </a:t>
            </a:r>
            <a:r>
              <a:rPr lang="en-US" sz="2400" b="1" dirty="0" err="1"/>
              <a:t>nastane</a:t>
            </a:r>
            <a:r>
              <a:rPr lang="en-US" sz="2400" b="1" dirty="0"/>
              <a:t> </a:t>
            </a:r>
            <a:r>
              <a:rPr lang="en-US" sz="2400" b="1" dirty="0" err="1"/>
              <a:t>ili</a:t>
            </a:r>
            <a:r>
              <a:rPr lang="en-US" sz="2400" b="1" dirty="0"/>
              <a:t> </a:t>
            </a:r>
            <a:r>
              <a:rPr lang="en-US" sz="2400" b="1" dirty="0" err="1"/>
              <a:t>prestane</a:t>
            </a:r>
            <a:r>
              <a:rPr lang="en-US" sz="2400" b="1" dirty="0"/>
              <a:t> </a:t>
            </a:r>
            <a:r>
              <a:rPr lang="en-US" sz="2400" b="1" dirty="0" err="1"/>
              <a:t>poreska</a:t>
            </a:r>
            <a:r>
              <a:rPr lang="en-US" sz="2400" b="1" dirty="0"/>
              <a:t> </a:t>
            </a:r>
            <a:r>
              <a:rPr lang="en-US" sz="2400" b="1" dirty="0" err="1"/>
              <a:t>obaveza</a:t>
            </a:r>
            <a:r>
              <a:rPr lang="en-US" sz="2400" b="1" dirty="0"/>
              <a:t>, </a:t>
            </a:r>
            <a:r>
              <a:rPr lang="en-US" sz="2400" b="1" dirty="0" err="1"/>
              <a:t>obveznik</a:t>
            </a:r>
            <a:r>
              <a:rPr lang="en-US" sz="2400" b="1" dirty="0"/>
              <a:t> </a:t>
            </a:r>
            <a:r>
              <a:rPr lang="en-US" sz="2400" b="1" dirty="0" err="1"/>
              <a:t>poreza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imovinu</a:t>
            </a:r>
            <a:r>
              <a:rPr lang="en-US" sz="2400" b="1" dirty="0"/>
              <a:t> </a:t>
            </a:r>
            <a:r>
              <a:rPr lang="en-US" sz="2400" b="1" dirty="0" err="1"/>
              <a:t>podnosi</a:t>
            </a:r>
            <a:r>
              <a:rPr lang="en-US" sz="2400" b="1" dirty="0"/>
              <a:t> </a:t>
            </a:r>
            <a:r>
              <a:rPr lang="en-US" sz="2400" b="1" dirty="0" err="1"/>
              <a:t>poresku</a:t>
            </a:r>
            <a:r>
              <a:rPr lang="en-US" sz="2400" b="1" dirty="0"/>
              <a:t> </a:t>
            </a:r>
            <a:r>
              <a:rPr lang="en-US" sz="2400" b="1" dirty="0" err="1"/>
              <a:t>prijavu</a:t>
            </a:r>
            <a:r>
              <a:rPr lang="en-US" sz="2400" b="1" dirty="0"/>
              <a:t> u </a:t>
            </a:r>
            <a:r>
              <a:rPr lang="en-US" sz="2400" b="1" dirty="0" err="1"/>
              <a:t>roku</a:t>
            </a:r>
            <a:r>
              <a:rPr lang="en-US" sz="2400" b="1" dirty="0"/>
              <a:t> od 30 dana od dana </a:t>
            </a:r>
            <a:r>
              <a:rPr lang="en-US" sz="2400" b="1" dirty="0" err="1"/>
              <a:t>nastanka</a:t>
            </a:r>
            <a:r>
              <a:rPr lang="en-US" sz="2400" b="1" dirty="0"/>
              <a:t> </a:t>
            </a:r>
            <a:r>
              <a:rPr lang="en-US" sz="2400" b="1" dirty="0" err="1"/>
              <a:t>takve</a:t>
            </a:r>
            <a:r>
              <a:rPr lang="en-US" sz="2400" b="1" dirty="0"/>
              <a:t> </a:t>
            </a:r>
            <a:r>
              <a:rPr lang="en-US" sz="2400" b="1" dirty="0" err="1"/>
              <a:t>promene</a:t>
            </a:r>
            <a:r>
              <a:rPr lang="en-US" sz="2400" b="1" dirty="0"/>
              <a:t>.</a:t>
            </a:r>
          </a:p>
          <a:p>
            <a:r>
              <a:rPr lang="en-US" sz="2400" b="1" dirty="0" err="1" smtClean="0"/>
              <a:t>Obveznik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vodi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poslovne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knjige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dužan</a:t>
            </a:r>
            <a:r>
              <a:rPr lang="en-US" sz="2400" b="1" dirty="0" smtClean="0"/>
              <a:t> je da do 31. </a:t>
            </a:r>
            <a:r>
              <a:rPr lang="en-US" sz="2400" b="1" dirty="0" err="1" smtClean="0"/>
              <a:t>marta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svake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poreske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godine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podnese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poresku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prijavu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utvrđenim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porezom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godinu</a:t>
            </a:r>
            <a:r>
              <a:rPr lang="en-US" sz="2400" b="1" dirty="0" smtClean="0"/>
              <a:t>.</a:t>
            </a:r>
          </a:p>
          <a:p>
            <a:r>
              <a:rPr lang="en-US" sz="2400" b="1" dirty="0" err="1"/>
              <a:t>Obveznik</a:t>
            </a:r>
            <a:r>
              <a:rPr lang="en-US" sz="2400" b="1" dirty="0"/>
              <a:t> </a:t>
            </a:r>
            <a:r>
              <a:rPr lang="en-US" sz="2400" b="1" dirty="0" err="1"/>
              <a:t>poreza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nasleđe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poklon</a:t>
            </a:r>
            <a:r>
              <a:rPr lang="en-US" sz="2400" b="1" dirty="0"/>
              <a:t> </a:t>
            </a:r>
            <a:r>
              <a:rPr lang="en-US" sz="2400" b="1" dirty="0" err="1"/>
              <a:t>dužan</a:t>
            </a:r>
            <a:r>
              <a:rPr lang="en-US" sz="2400" b="1" dirty="0"/>
              <a:t> je da </a:t>
            </a:r>
            <a:r>
              <a:rPr lang="en-US" sz="2400" b="1" dirty="0" err="1"/>
              <a:t>podnese</a:t>
            </a:r>
            <a:r>
              <a:rPr lang="en-US" sz="2400" b="1" dirty="0"/>
              <a:t> </a:t>
            </a:r>
            <a:r>
              <a:rPr lang="en-US" sz="2400" b="1" dirty="0" err="1"/>
              <a:t>poresku</a:t>
            </a:r>
            <a:r>
              <a:rPr lang="en-US" sz="2400" b="1" dirty="0"/>
              <a:t> </a:t>
            </a:r>
            <a:r>
              <a:rPr lang="en-US" sz="2400" b="1" dirty="0" err="1"/>
              <a:t>prijavu</a:t>
            </a:r>
            <a:r>
              <a:rPr lang="en-US" sz="2400" b="1" dirty="0"/>
              <a:t>, </a:t>
            </a:r>
            <a:r>
              <a:rPr lang="en-US" sz="2400" b="1" dirty="0" err="1"/>
              <a:t>sa</a:t>
            </a:r>
            <a:r>
              <a:rPr lang="en-US" sz="2400" b="1" dirty="0"/>
              <a:t> </a:t>
            </a:r>
            <a:r>
              <a:rPr lang="en-US" sz="2400" b="1" dirty="0" err="1"/>
              <a:t>odgovarajućom</a:t>
            </a:r>
            <a:r>
              <a:rPr lang="en-US" sz="2400" b="1" dirty="0"/>
              <a:t> </a:t>
            </a:r>
            <a:r>
              <a:rPr lang="en-US" sz="2400" b="1" dirty="0" err="1"/>
              <a:t>dokumentacijom</a:t>
            </a:r>
            <a:r>
              <a:rPr lang="en-US" sz="2400" b="1" dirty="0"/>
              <a:t> </a:t>
            </a:r>
            <a:r>
              <a:rPr lang="en-US" sz="2400" b="1" dirty="0" err="1"/>
              <a:t>potrebnom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utvrđivanje</a:t>
            </a:r>
            <a:r>
              <a:rPr lang="en-US" sz="2400" b="1" dirty="0"/>
              <a:t> </a:t>
            </a:r>
            <a:r>
              <a:rPr lang="en-US" sz="2400" b="1" dirty="0" err="1"/>
              <a:t>poreza</a:t>
            </a:r>
            <a:r>
              <a:rPr lang="en-US" sz="2400" b="1" dirty="0"/>
              <a:t> u </a:t>
            </a:r>
            <a:r>
              <a:rPr lang="en-US" sz="2400" b="1" dirty="0" err="1"/>
              <a:t>roku</a:t>
            </a:r>
            <a:r>
              <a:rPr lang="en-US" sz="2400" b="1" dirty="0"/>
              <a:t> od 30 dana od dana </a:t>
            </a:r>
            <a:r>
              <a:rPr lang="en-US" sz="2400" b="1" dirty="0" err="1"/>
              <a:t>nastanka</a:t>
            </a:r>
            <a:r>
              <a:rPr lang="en-US" sz="2400" b="1" dirty="0"/>
              <a:t> </a:t>
            </a:r>
            <a:r>
              <a:rPr lang="en-US" sz="2400" b="1" dirty="0" err="1"/>
              <a:t>poreske</a:t>
            </a:r>
            <a:r>
              <a:rPr lang="en-US" sz="2400" b="1" dirty="0"/>
              <a:t> </a:t>
            </a:r>
            <a:r>
              <a:rPr lang="en-US" sz="2400" b="1" dirty="0" err="1" smtClean="0"/>
              <a:t>obaveze</a:t>
            </a:r>
            <a:r>
              <a:rPr lang="en-US" sz="2400" b="1" dirty="0" smtClean="0"/>
              <a:t>.</a:t>
            </a:r>
          </a:p>
          <a:p>
            <a:r>
              <a:rPr lang="en-US" sz="2400" b="1" dirty="0" err="1"/>
              <a:t>Javni</a:t>
            </a:r>
            <a:r>
              <a:rPr lang="en-US" sz="2400" b="1" dirty="0"/>
              <a:t> </a:t>
            </a:r>
            <a:r>
              <a:rPr lang="en-US" sz="2400" b="1" dirty="0" err="1"/>
              <a:t>beležnik</a:t>
            </a:r>
            <a:r>
              <a:rPr lang="en-US" sz="2400" b="1" dirty="0"/>
              <a:t> </a:t>
            </a:r>
            <a:r>
              <a:rPr lang="en-US" sz="2400" b="1" dirty="0" err="1"/>
              <a:t>koji</a:t>
            </a:r>
            <a:r>
              <a:rPr lang="en-US" sz="2400" b="1" dirty="0"/>
              <a:t> je </a:t>
            </a:r>
            <a:r>
              <a:rPr lang="en-US" sz="2400" b="1" dirty="0" err="1"/>
              <a:t>potvrdio</a:t>
            </a:r>
            <a:r>
              <a:rPr lang="en-US" sz="2400" b="1" dirty="0"/>
              <a:t> (</a:t>
            </a:r>
            <a:r>
              <a:rPr lang="en-US" sz="2400" b="1" dirty="0" err="1"/>
              <a:t>solemnizovao</a:t>
            </a:r>
            <a:r>
              <a:rPr lang="en-US" sz="2400" b="1" dirty="0"/>
              <a:t>) </a:t>
            </a:r>
            <a:r>
              <a:rPr lang="en-US" sz="2400" b="1" dirty="0" err="1"/>
              <a:t>ugovor</a:t>
            </a:r>
            <a:r>
              <a:rPr lang="en-US" sz="2400" b="1" dirty="0"/>
              <a:t> o </a:t>
            </a:r>
            <a:r>
              <a:rPr lang="en-US" sz="2400" b="1" dirty="0" err="1"/>
              <a:t>prometu</a:t>
            </a:r>
            <a:r>
              <a:rPr lang="en-US" sz="2400" b="1" dirty="0"/>
              <a:t> </a:t>
            </a:r>
            <a:r>
              <a:rPr lang="en-US" sz="2400" b="1" dirty="0" err="1"/>
              <a:t>nepokretnosti</a:t>
            </a:r>
            <a:r>
              <a:rPr lang="en-US" sz="2400" b="1" dirty="0"/>
              <a:t> </a:t>
            </a:r>
            <a:r>
              <a:rPr lang="en-US" sz="2400" b="1" dirty="0" err="1"/>
              <a:t>dužan</a:t>
            </a:r>
            <a:r>
              <a:rPr lang="en-US" sz="2400" b="1" dirty="0"/>
              <a:t> je da </a:t>
            </a:r>
            <a:r>
              <a:rPr lang="en-US" sz="2400" b="1" dirty="0" err="1"/>
              <a:t>overen</a:t>
            </a:r>
            <a:r>
              <a:rPr lang="en-US" sz="2400" b="1" dirty="0"/>
              <a:t> </a:t>
            </a:r>
            <a:r>
              <a:rPr lang="en-US" sz="2400" b="1" dirty="0" err="1"/>
              <a:t>prepis</a:t>
            </a:r>
            <a:r>
              <a:rPr lang="en-US" sz="2400" b="1" dirty="0"/>
              <a:t> tog </a:t>
            </a:r>
            <a:r>
              <a:rPr lang="en-US" sz="2400" b="1" dirty="0" err="1"/>
              <a:t>ugovora</a:t>
            </a:r>
            <a:r>
              <a:rPr lang="en-US" sz="2400" b="1" dirty="0"/>
              <a:t> </a:t>
            </a:r>
            <a:r>
              <a:rPr lang="en-US" sz="2400" b="1" dirty="0" err="1"/>
              <a:t>dostavi</a:t>
            </a:r>
            <a:r>
              <a:rPr lang="en-US" sz="2400" b="1" dirty="0"/>
              <a:t> </a:t>
            </a:r>
            <a:r>
              <a:rPr lang="en-US" sz="2400" b="1" dirty="0" err="1"/>
              <a:t>organu</a:t>
            </a:r>
            <a:r>
              <a:rPr lang="en-US" sz="2400" b="1" dirty="0"/>
              <a:t> </a:t>
            </a:r>
            <a:r>
              <a:rPr lang="en-US" sz="2400" b="1" dirty="0" err="1"/>
              <a:t>nadležnom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utvrđivanje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naplatu</a:t>
            </a:r>
            <a:r>
              <a:rPr lang="en-US" sz="2400" b="1" dirty="0"/>
              <a:t> </a:t>
            </a:r>
            <a:r>
              <a:rPr lang="en-US" sz="2400" b="1" dirty="0" err="1"/>
              <a:t>javnih</a:t>
            </a:r>
            <a:r>
              <a:rPr lang="en-US" sz="2400" b="1" dirty="0"/>
              <a:t> </a:t>
            </a:r>
            <a:r>
              <a:rPr lang="en-US" sz="2400" b="1" dirty="0" err="1"/>
              <a:t>prihoda</a:t>
            </a:r>
            <a:r>
              <a:rPr lang="en-US" sz="2400" b="1" dirty="0"/>
              <a:t>, u </a:t>
            </a:r>
            <a:r>
              <a:rPr lang="en-US" sz="2400" b="1" dirty="0" err="1"/>
              <a:t>roku</a:t>
            </a:r>
            <a:r>
              <a:rPr lang="en-US" sz="2400" b="1" dirty="0"/>
              <a:t> od </a:t>
            </a:r>
            <a:r>
              <a:rPr lang="en-US" sz="2400" b="1" dirty="0" err="1"/>
              <a:t>deset</a:t>
            </a:r>
            <a:r>
              <a:rPr lang="en-US" sz="2400" b="1" dirty="0"/>
              <a:t> dana od dana </a:t>
            </a:r>
            <a:r>
              <a:rPr lang="en-US" sz="2400" b="1" dirty="0" err="1"/>
              <a:t>zaključenja</a:t>
            </a:r>
            <a:r>
              <a:rPr lang="en-US" sz="2400" b="1" dirty="0"/>
              <a:t> </a:t>
            </a:r>
            <a:r>
              <a:rPr lang="en-US" sz="2400" b="1" dirty="0" err="1" smtClean="0"/>
              <a:t>ugovora</a:t>
            </a:r>
            <a:r>
              <a:rPr lang="en-US" sz="2400" b="1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60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Zakon o poreskom postupku i poreskoj administraciji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b="1" dirty="0" smtClean="0"/>
              <a:t>Tema ove prezentacije su posebni porezi, ali njima okvir daje </a:t>
            </a:r>
            <a:r>
              <a:rPr lang="hr-HR" b="1" dirty="0"/>
              <a:t>Zakon o poreskom postupku i poreskoj </a:t>
            </a:r>
            <a:r>
              <a:rPr lang="hr-HR" b="1" dirty="0" smtClean="0"/>
              <a:t>administraciji (ZPPPA). Njime se uređuju </a:t>
            </a:r>
            <a:r>
              <a:rPr lang="en-US" b="1" dirty="0" smtClean="0"/>
              <a:t>se </a:t>
            </a:r>
            <a:r>
              <a:rPr lang="en-US" b="1" dirty="0" err="1"/>
              <a:t>postupak</a:t>
            </a:r>
            <a:r>
              <a:rPr lang="en-US" b="1" dirty="0"/>
              <a:t> </a:t>
            </a:r>
            <a:r>
              <a:rPr lang="en-US" b="1" dirty="0" err="1"/>
              <a:t>utvrđivanja</a:t>
            </a:r>
            <a:r>
              <a:rPr lang="en-US" b="1" dirty="0"/>
              <a:t>, </a:t>
            </a:r>
            <a:r>
              <a:rPr lang="en-US" b="1" dirty="0" err="1"/>
              <a:t>naplate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kontrole</a:t>
            </a:r>
            <a:r>
              <a:rPr lang="en-US" b="1" dirty="0"/>
              <a:t> </a:t>
            </a:r>
            <a:r>
              <a:rPr lang="en-US" b="1" dirty="0" err="1" smtClean="0"/>
              <a:t>poreza</a:t>
            </a:r>
            <a:r>
              <a:rPr lang="en-US" b="1" dirty="0" smtClean="0"/>
              <a:t>, </a:t>
            </a:r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obaveze</a:t>
            </a:r>
            <a:r>
              <a:rPr lang="en-US" b="1" dirty="0"/>
              <a:t> </a:t>
            </a:r>
            <a:r>
              <a:rPr lang="en-US" b="1" dirty="0" err="1"/>
              <a:t>poreskih</a:t>
            </a:r>
            <a:r>
              <a:rPr lang="en-US" b="1" dirty="0"/>
              <a:t> </a:t>
            </a:r>
            <a:r>
              <a:rPr lang="en-US" b="1" dirty="0" err="1"/>
              <a:t>obveznika</a:t>
            </a:r>
            <a:r>
              <a:rPr lang="en-US" b="1" dirty="0"/>
              <a:t>, </a:t>
            </a:r>
            <a:r>
              <a:rPr lang="en-US" b="1" dirty="0" err="1"/>
              <a:t>registracija</a:t>
            </a:r>
            <a:r>
              <a:rPr lang="en-US" b="1" dirty="0"/>
              <a:t> </a:t>
            </a:r>
            <a:r>
              <a:rPr lang="en-US" b="1" dirty="0" err="1"/>
              <a:t>poreskih</a:t>
            </a:r>
            <a:r>
              <a:rPr lang="en-US" b="1" dirty="0"/>
              <a:t> </a:t>
            </a:r>
            <a:r>
              <a:rPr lang="en-US" b="1" dirty="0" err="1"/>
              <a:t>obveznika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poreska</a:t>
            </a:r>
            <a:r>
              <a:rPr lang="en-US" b="1" dirty="0"/>
              <a:t> </a:t>
            </a:r>
            <a:r>
              <a:rPr lang="en-US" b="1" dirty="0" err="1"/>
              <a:t>krivična</a:t>
            </a:r>
            <a:r>
              <a:rPr lang="en-US" b="1" dirty="0"/>
              <a:t> </a:t>
            </a:r>
            <a:r>
              <a:rPr lang="en-US" b="1" dirty="0" err="1"/>
              <a:t>dela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prekršaji</a:t>
            </a:r>
            <a:r>
              <a:rPr lang="en-US" b="1" dirty="0" smtClean="0"/>
              <a:t>. </a:t>
            </a:r>
            <a:r>
              <a:rPr lang="en-US" b="1" dirty="0" err="1" smtClean="0"/>
              <a:t>Jedno</a:t>
            </a:r>
            <a:r>
              <a:rPr lang="en-US" b="1" dirty="0" smtClean="0"/>
              <a:t> od </a:t>
            </a:r>
            <a:r>
              <a:rPr lang="en-US" b="1" dirty="0" err="1" smtClean="0"/>
              <a:t>osnovnih</a:t>
            </a:r>
            <a:r>
              <a:rPr lang="en-US" b="1" dirty="0" smtClean="0"/>
              <a:t> </a:t>
            </a:r>
            <a:r>
              <a:rPr lang="en-US" b="1" dirty="0" err="1" smtClean="0"/>
              <a:t>načela</a:t>
            </a:r>
            <a:r>
              <a:rPr lang="en-US" b="1" dirty="0" smtClean="0"/>
              <a:t> </a:t>
            </a:r>
            <a:r>
              <a:rPr lang="en-US" b="1" dirty="0" err="1" smtClean="0"/>
              <a:t>ovog</a:t>
            </a:r>
            <a:r>
              <a:rPr lang="en-US" b="1" dirty="0" smtClean="0"/>
              <a:t> </a:t>
            </a:r>
            <a:r>
              <a:rPr lang="en-US" b="1" dirty="0" err="1" smtClean="0"/>
              <a:t>zakona</a:t>
            </a:r>
            <a:r>
              <a:rPr lang="en-US" b="1" dirty="0" smtClean="0"/>
              <a:t> je </a:t>
            </a:r>
            <a:r>
              <a:rPr lang="en-US" b="1" dirty="0" err="1" smtClean="0"/>
              <a:t>načelo</a:t>
            </a:r>
            <a:r>
              <a:rPr lang="en-US" b="1" dirty="0" smtClean="0"/>
              <a:t> </a:t>
            </a:r>
            <a:r>
              <a:rPr lang="en-US" b="1" dirty="0" err="1" smtClean="0"/>
              <a:t>fakticiteta</a:t>
            </a:r>
            <a:r>
              <a:rPr lang="en-US" b="1" dirty="0" smtClean="0"/>
              <a:t>.</a:t>
            </a:r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22239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Izmirivanje</a:t>
            </a:r>
            <a:r>
              <a:rPr lang="en-US" dirty="0" smtClean="0"/>
              <a:t> </a:t>
            </a:r>
            <a:r>
              <a:rPr lang="en-US" dirty="0" err="1" smtClean="0"/>
              <a:t>poreza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600" b="1" dirty="0" err="1"/>
              <a:t>Porez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imovinu</a:t>
            </a:r>
            <a:r>
              <a:rPr lang="en-US" sz="2600" b="1" dirty="0"/>
              <a:t> </a:t>
            </a:r>
            <a:r>
              <a:rPr lang="en-US" sz="2600" b="1" dirty="0" err="1"/>
              <a:t>obvezniku</a:t>
            </a:r>
            <a:r>
              <a:rPr lang="en-US" sz="2600" b="1" dirty="0"/>
              <a:t> </a:t>
            </a:r>
            <a:r>
              <a:rPr lang="en-US" sz="2600" b="1" dirty="0" err="1"/>
              <a:t>koji</a:t>
            </a:r>
            <a:r>
              <a:rPr lang="en-US" sz="2600" b="1" dirty="0"/>
              <a:t> ne </a:t>
            </a:r>
            <a:r>
              <a:rPr lang="en-US" sz="2600" b="1" dirty="0" err="1"/>
              <a:t>vodi</a:t>
            </a:r>
            <a:r>
              <a:rPr lang="en-US" sz="2600" b="1" dirty="0"/>
              <a:t> </a:t>
            </a:r>
            <a:r>
              <a:rPr lang="en-US" sz="2600" b="1" dirty="0" err="1"/>
              <a:t>poslovne</a:t>
            </a:r>
            <a:r>
              <a:rPr lang="en-US" sz="2600" b="1" dirty="0"/>
              <a:t> </a:t>
            </a:r>
            <a:r>
              <a:rPr lang="en-US" sz="2600" b="1" dirty="0" err="1"/>
              <a:t>knjige</a:t>
            </a:r>
            <a:r>
              <a:rPr lang="en-US" sz="2600" b="1" dirty="0"/>
              <a:t> </a:t>
            </a:r>
            <a:r>
              <a:rPr lang="en-US" sz="2600" b="1" dirty="0" err="1"/>
              <a:t>utvrđuje</a:t>
            </a:r>
            <a:r>
              <a:rPr lang="en-US" sz="2600" b="1" dirty="0"/>
              <a:t> se </a:t>
            </a:r>
            <a:r>
              <a:rPr lang="en-US" sz="2600" b="1" dirty="0" err="1"/>
              <a:t>rešenjem</a:t>
            </a:r>
            <a:r>
              <a:rPr lang="en-US" sz="2600" b="1" dirty="0"/>
              <a:t> organa </a:t>
            </a:r>
            <a:r>
              <a:rPr lang="en-US" sz="2600" b="1" dirty="0" err="1"/>
              <a:t>jedinice</a:t>
            </a:r>
            <a:r>
              <a:rPr lang="en-US" sz="2600" b="1" dirty="0"/>
              <a:t> </a:t>
            </a:r>
            <a:r>
              <a:rPr lang="en-US" sz="2600" b="1" dirty="0" err="1"/>
              <a:t>lokalne</a:t>
            </a:r>
            <a:r>
              <a:rPr lang="en-US" sz="2600" b="1" dirty="0"/>
              <a:t> </a:t>
            </a:r>
            <a:r>
              <a:rPr lang="en-US" sz="2600" b="1" dirty="0" err="1"/>
              <a:t>samouprave</a:t>
            </a:r>
            <a:r>
              <a:rPr lang="en-US" sz="2600" b="1" dirty="0"/>
              <a:t>, a </a:t>
            </a:r>
            <a:r>
              <a:rPr lang="en-US" sz="2600" b="1" dirty="0" err="1"/>
              <a:t>plaća</a:t>
            </a:r>
            <a:r>
              <a:rPr lang="en-US" sz="2600" b="1" dirty="0"/>
              <a:t> </a:t>
            </a:r>
            <a:r>
              <a:rPr lang="en-US" sz="2600" b="1" dirty="0" err="1"/>
              <a:t>tromesečno</a:t>
            </a:r>
            <a:r>
              <a:rPr lang="en-US" sz="2600" b="1" dirty="0"/>
              <a:t> - u </a:t>
            </a:r>
            <a:r>
              <a:rPr lang="en-US" sz="2600" b="1" dirty="0" err="1"/>
              <a:t>roku</a:t>
            </a:r>
            <a:r>
              <a:rPr lang="en-US" sz="2600" b="1" dirty="0"/>
              <a:t> od 45 dana od dana </a:t>
            </a:r>
            <a:r>
              <a:rPr lang="en-US" sz="2600" b="1" dirty="0" err="1"/>
              <a:t>početka</a:t>
            </a:r>
            <a:r>
              <a:rPr lang="en-US" sz="2600" b="1" dirty="0"/>
              <a:t> </a:t>
            </a:r>
            <a:r>
              <a:rPr lang="en-US" sz="2600" b="1" dirty="0" err="1" smtClean="0"/>
              <a:t>tromesečja</a:t>
            </a:r>
            <a:r>
              <a:rPr lang="en-US" sz="2600" b="1" dirty="0" smtClean="0"/>
              <a:t>.</a:t>
            </a:r>
            <a:endParaRPr lang="en-US" sz="2600" b="1" dirty="0"/>
          </a:p>
          <a:p>
            <a:r>
              <a:rPr lang="en-US" sz="2600" b="1" dirty="0"/>
              <a:t>Do </a:t>
            </a:r>
            <a:r>
              <a:rPr lang="en-US" sz="2600" b="1" dirty="0" err="1"/>
              <a:t>dospelosti</a:t>
            </a:r>
            <a:r>
              <a:rPr lang="en-US" sz="2600" b="1" dirty="0"/>
              <a:t> </a:t>
            </a:r>
            <a:r>
              <a:rPr lang="en-US" sz="2600" b="1" dirty="0" err="1"/>
              <a:t>poreske</a:t>
            </a:r>
            <a:r>
              <a:rPr lang="en-US" sz="2600" b="1" dirty="0"/>
              <a:t> </a:t>
            </a:r>
            <a:r>
              <a:rPr lang="en-US" sz="2600" b="1" dirty="0" err="1"/>
              <a:t>obaveze</a:t>
            </a:r>
            <a:r>
              <a:rPr lang="en-US" sz="2600" b="1" dirty="0"/>
              <a:t> </a:t>
            </a:r>
            <a:r>
              <a:rPr lang="en-US" sz="2600" b="1" dirty="0" err="1"/>
              <a:t>po</a:t>
            </a:r>
            <a:r>
              <a:rPr lang="en-US" sz="2600" b="1" dirty="0"/>
              <a:t> </a:t>
            </a:r>
            <a:r>
              <a:rPr lang="en-US" sz="2600" b="1" dirty="0" err="1"/>
              <a:t>rešenju</a:t>
            </a:r>
            <a:r>
              <a:rPr lang="en-US" sz="2600" b="1" dirty="0"/>
              <a:t> o </a:t>
            </a:r>
            <a:r>
              <a:rPr lang="en-US" sz="2600" b="1" dirty="0" err="1"/>
              <a:t>utvrđivanju</a:t>
            </a:r>
            <a:r>
              <a:rPr lang="en-US" sz="2600" b="1" dirty="0"/>
              <a:t> </a:t>
            </a:r>
            <a:r>
              <a:rPr lang="en-US" sz="2600" b="1" dirty="0" err="1"/>
              <a:t>poreza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imovinu</a:t>
            </a:r>
            <a:r>
              <a:rPr lang="en-US" sz="2600" b="1" dirty="0"/>
              <a:t> </a:t>
            </a:r>
            <a:r>
              <a:rPr lang="en-US" sz="2600" b="1" dirty="0" err="1"/>
              <a:t>za</a:t>
            </a:r>
            <a:r>
              <a:rPr lang="en-US" sz="2600" b="1" dirty="0"/>
              <a:t> </a:t>
            </a:r>
            <a:r>
              <a:rPr lang="en-US" sz="2600" b="1" dirty="0" err="1"/>
              <a:t>poresku</a:t>
            </a:r>
            <a:r>
              <a:rPr lang="en-US" sz="2600" b="1" dirty="0"/>
              <a:t> </a:t>
            </a:r>
            <a:r>
              <a:rPr lang="en-US" sz="2600" b="1" dirty="0" err="1"/>
              <a:t>godinu</a:t>
            </a:r>
            <a:r>
              <a:rPr lang="en-US" sz="2600" b="1" dirty="0"/>
              <a:t>, </a:t>
            </a:r>
            <a:r>
              <a:rPr lang="en-US" sz="2600" b="1" dirty="0" err="1"/>
              <a:t>obveznik</a:t>
            </a:r>
            <a:r>
              <a:rPr lang="en-US" sz="2600" b="1" dirty="0"/>
              <a:t> </a:t>
            </a:r>
            <a:r>
              <a:rPr lang="en-US" sz="2600" b="1" dirty="0" err="1"/>
              <a:t>iz</a:t>
            </a:r>
            <a:r>
              <a:rPr lang="en-US" sz="2600" b="1" dirty="0"/>
              <a:t> </a:t>
            </a:r>
            <a:r>
              <a:rPr lang="en-US" sz="2600" b="1" dirty="0" err="1"/>
              <a:t>stava</a:t>
            </a:r>
            <a:r>
              <a:rPr lang="en-US" sz="2600" b="1" dirty="0"/>
              <a:t> 1. </a:t>
            </a:r>
            <a:r>
              <a:rPr lang="en-US" sz="2600" b="1" dirty="0" err="1"/>
              <a:t>ovog</a:t>
            </a:r>
            <a:r>
              <a:rPr lang="en-US" sz="2600" b="1" dirty="0"/>
              <a:t> </a:t>
            </a:r>
            <a:r>
              <a:rPr lang="en-US" sz="2600" b="1" dirty="0" err="1"/>
              <a:t>člana</a:t>
            </a:r>
            <a:r>
              <a:rPr lang="en-US" sz="2600" b="1" dirty="0"/>
              <a:t> </a:t>
            </a:r>
            <a:r>
              <a:rPr lang="en-US" sz="2600" b="1" dirty="0" err="1"/>
              <a:t>porez</a:t>
            </a:r>
            <a:r>
              <a:rPr lang="en-US" sz="2600" b="1" dirty="0"/>
              <a:t> </a:t>
            </a:r>
            <a:r>
              <a:rPr lang="en-US" sz="2600" b="1" dirty="0" err="1"/>
              <a:t>plaća</a:t>
            </a:r>
            <a:r>
              <a:rPr lang="en-US" sz="2600" b="1" dirty="0"/>
              <a:t> </a:t>
            </a:r>
            <a:r>
              <a:rPr lang="en-US" sz="2600" b="1" dirty="0" err="1"/>
              <a:t>akontaciono</a:t>
            </a:r>
            <a:r>
              <a:rPr lang="en-US" sz="2600" b="1" dirty="0"/>
              <a:t> - u </a:t>
            </a:r>
            <a:r>
              <a:rPr lang="en-US" sz="2600" b="1" dirty="0" err="1"/>
              <a:t>visini</a:t>
            </a:r>
            <a:r>
              <a:rPr lang="en-US" sz="2600" b="1" dirty="0"/>
              <a:t> </a:t>
            </a:r>
            <a:r>
              <a:rPr lang="en-US" sz="2600" b="1" dirty="0" err="1"/>
              <a:t>obaveze</a:t>
            </a:r>
            <a:r>
              <a:rPr lang="en-US" sz="2600" b="1" dirty="0"/>
              <a:t> </a:t>
            </a:r>
            <a:r>
              <a:rPr lang="en-US" sz="2600" b="1" dirty="0" err="1"/>
              <a:t>za</a:t>
            </a:r>
            <a:r>
              <a:rPr lang="en-US" sz="2600" b="1" dirty="0"/>
              <a:t> </a:t>
            </a:r>
            <a:r>
              <a:rPr lang="en-US" sz="2600" b="1" dirty="0" err="1"/>
              <a:t>poslednje</a:t>
            </a:r>
            <a:r>
              <a:rPr lang="en-US" sz="2600" b="1" dirty="0"/>
              <a:t> </a:t>
            </a:r>
            <a:r>
              <a:rPr lang="en-US" sz="2600" b="1" dirty="0" err="1"/>
              <a:t>tromesečje</a:t>
            </a:r>
            <a:r>
              <a:rPr lang="en-US" sz="2600" b="1" dirty="0"/>
              <a:t> </a:t>
            </a:r>
            <a:r>
              <a:rPr lang="en-US" sz="2600" b="1" dirty="0" err="1"/>
              <a:t>prethodne</a:t>
            </a:r>
            <a:r>
              <a:rPr lang="en-US" sz="2600" b="1" dirty="0"/>
              <a:t> </a:t>
            </a:r>
            <a:r>
              <a:rPr lang="en-US" sz="2600" b="1" dirty="0" err="1"/>
              <a:t>poreske</a:t>
            </a:r>
            <a:r>
              <a:rPr lang="en-US" sz="2600" b="1" dirty="0"/>
              <a:t> </a:t>
            </a:r>
            <a:r>
              <a:rPr lang="en-US" sz="2600" b="1" dirty="0" err="1"/>
              <a:t>godine</a:t>
            </a:r>
            <a:r>
              <a:rPr lang="en-US" sz="2600" b="1" dirty="0"/>
              <a:t>.</a:t>
            </a:r>
          </a:p>
          <a:p>
            <a:r>
              <a:rPr lang="en-US" sz="2600" b="1" dirty="0" err="1"/>
              <a:t>Obveznik</a:t>
            </a:r>
            <a:r>
              <a:rPr lang="en-US" sz="2600" b="1" dirty="0"/>
              <a:t> </a:t>
            </a:r>
            <a:r>
              <a:rPr lang="en-US" sz="2600" b="1" dirty="0" err="1"/>
              <a:t>koji</a:t>
            </a:r>
            <a:r>
              <a:rPr lang="en-US" sz="2600" b="1" dirty="0"/>
              <a:t> </a:t>
            </a:r>
            <a:r>
              <a:rPr lang="en-US" sz="2600" b="1" dirty="0" err="1"/>
              <a:t>vodi</a:t>
            </a:r>
            <a:r>
              <a:rPr lang="en-US" sz="2600" b="1" dirty="0"/>
              <a:t> </a:t>
            </a:r>
            <a:r>
              <a:rPr lang="en-US" sz="2600" b="1" dirty="0" err="1"/>
              <a:t>poslovne</a:t>
            </a:r>
            <a:r>
              <a:rPr lang="en-US" sz="2600" b="1" dirty="0"/>
              <a:t> </a:t>
            </a:r>
            <a:r>
              <a:rPr lang="en-US" sz="2600" b="1" dirty="0" err="1"/>
              <a:t>knjige</a:t>
            </a:r>
            <a:r>
              <a:rPr lang="en-US" sz="2600" b="1" dirty="0"/>
              <a:t> </a:t>
            </a:r>
            <a:r>
              <a:rPr lang="en-US" sz="2600" b="1" dirty="0" err="1"/>
              <a:t>utvrđuje</a:t>
            </a:r>
            <a:r>
              <a:rPr lang="en-US" sz="2600" b="1" dirty="0"/>
              <a:t> </a:t>
            </a:r>
            <a:r>
              <a:rPr lang="en-US" sz="2600" b="1" dirty="0" err="1"/>
              <a:t>porez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imovinu</a:t>
            </a:r>
            <a:r>
              <a:rPr lang="en-US" sz="2600" b="1" dirty="0"/>
              <a:t> (</a:t>
            </a:r>
            <a:r>
              <a:rPr lang="en-US" sz="2600" b="1" dirty="0" err="1"/>
              <a:t>vrši</a:t>
            </a:r>
            <a:r>
              <a:rPr lang="en-US" sz="2600" b="1" dirty="0"/>
              <a:t> </a:t>
            </a:r>
            <a:r>
              <a:rPr lang="en-US" sz="2600" b="1" dirty="0" err="1"/>
              <a:t>samooporezivanje</a:t>
            </a:r>
            <a:r>
              <a:rPr lang="en-US" sz="2600" b="1" dirty="0"/>
              <a:t>) - </a:t>
            </a:r>
            <a:r>
              <a:rPr lang="en-US" sz="2600" b="1" dirty="0" err="1"/>
              <a:t>najkasnije</a:t>
            </a:r>
            <a:r>
              <a:rPr lang="en-US" sz="2600" b="1" dirty="0"/>
              <a:t> do 31. </a:t>
            </a:r>
            <a:r>
              <a:rPr lang="en-US" sz="2600" b="1" dirty="0" err="1"/>
              <a:t>marta</a:t>
            </a:r>
            <a:r>
              <a:rPr lang="en-US" sz="2600" b="1" dirty="0"/>
              <a:t> </a:t>
            </a:r>
            <a:r>
              <a:rPr lang="en-US" sz="2600" b="1" dirty="0" err="1"/>
              <a:t>poreske</a:t>
            </a:r>
            <a:r>
              <a:rPr lang="en-US" sz="2600" b="1" dirty="0"/>
              <a:t> </a:t>
            </a:r>
            <a:r>
              <a:rPr lang="en-US" sz="2600" b="1" dirty="0" err="1" smtClean="0"/>
              <a:t>godine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porez</a:t>
            </a:r>
            <a:r>
              <a:rPr lang="en-US" sz="2600" b="1" dirty="0" smtClean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imovinu</a:t>
            </a:r>
            <a:r>
              <a:rPr lang="en-US" sz="2600" b="1" dirty="0"/>
              <a:t> </a:t>
            </a:r>
            <a:r>
              <a:rPr lang="en-US" sz="2600" b="1" dirty="0" err="1"/>
              <a:t>plaća</a:t>
            </a:r>
            <a:r>
              <a:rPr lang="en-US" sz="2600" b="1" dirty="0"/>
              <a:t> </a:t>
            </a:r>
            <a:r>
              <a:rPr lang="en-US" sz="2600" b="1" dirty="0" err="1"/>
              <a:t>tromesečno</a:t>
            </a:r>
            <a:r>
              <a:rPr lang="en-US" sz="2600" b="1" dirty="0"/>
              <a:t>, u </a:t>
            </a:r>
            <a:r>
              <a:rPr lang="en-US" sz="2600" b="1" dirty="0" err="1"/>
              <a:t>roku</a:t>
            </a:r>
            <a:r>
              <a:rPr lang="en-US" sz="2600" b="1" dirty="0"/>
              <a:t> od 45 dana od dana </a:t>
            </a:r>
            <a:r>
              <a:rPr lang="en-US" sz="2600" b="1" dirty="0" err="1"/>
              <a:t>početka</a:t>
            </a:r>
            <a:r>
              <a:rPr lang="en-US" sz="2600" b="1" dirty="0"/>
              <a:t> </a:t>
            </a:r>
            <a:r>
              <a:rPr lang="en-US" sz="2600" b="1" dirty="0" err="1"/>
              <a:t>tromesečja</a:t>
            </a:r>
            <a:r>
              <a:rPr lang="en-US" sz="2600" b="1" dirty="0"/>
              <a:t>,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propisani</a:t>
            </a:r>
            <a:r>
              <a:rPr lang="en-US" sz="2600" b="1" dirty="0"/>
              <a:t> </a:t>
            </a:r>
            <a:r>
              <a:rPr lang="en-US" sz="2600" b="1" dirty="0" err="1"/>
              <a:t>uplatni</a:t>
            </a:r>
            <a:r>
              <a:rPr lang="en-US" sz="2600" b="1" dirty="0"/>
              <a:t> </a:t>
            </a:r>
            <a:r>
              <a:rPr lang="en-US" sz="2600" b="1" dirty="0" err="1"/>
              <a:t>račun</a:t>
            </a:r>
            <a:r>
              <a:rPr lang="en-US" sz="2600" b="1" dirty="0"/>
              <a:t> </a:t>
            </a:r>
            <a:r>
              <a:rPr lang="en-US" sz="2600" b="1" dirty="0" err="1"/>
              <a:t>javnih</a:t>
            </a:r>
            <a:r>
              <a:rPr lang="en-US" sz="2600" b="1" dirty="0"/>
              <a:t> </a:t>
            </a:r>
            <a:r>
              <a:rPr lang="en-US" sz="2600" b="1" dirty="0" err="1"/>
              <a:t>prihoda</a:t>
            </a:r>
            <a:r>
              <a:rPr lang="en-US" sz="2600" b="1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3672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prihode</a:t>
            </a:r>
            <a:r>
              <a:rPr lang="en-US" dirty="0"/>
              <a:t> od </a:t>
            </a:r>
            <a:r>
              <a:rPr lang="en-US" dirty="0" err="1"/>
              <a:t>nepokretnosti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400" b="1" dirty="0" err="1"/>
              <a:t>P</a:t>
            </a:r>
            <a:r>
              <a:rPr lang="en-US" sz="3400" b="1" dirty="0" err="1" smtClean="0"/>
              <a:t>rihodi</a:t>
            </a:r>
            <a:r>
              <a:rPr lang="en-US" sz="3400" b="1" dirty="0" smtClean="0"/>
              <a:t> </a:t>
            </a:r>
            <a:r>
              <a:rPr lang="en-US" sz="3400" b="1" dirty="0" err="1"/>
              <a:t>koje</a:t>
            </a:r>
            <a:r>
              <a:rPr lang="en-US" sz="3400" b="1" dirty="0"/>
              <a:t> </a:t>
            </a:r>
            <a:r>
              <a:rPr lang="en-US" sz="3400" b="1" dirty="0" err="1"/>
              <a:t>obveznik</a:t>
            </a:r>
            <a:r>
              <a:rPr lang="en-US" sz="3400" b="1" dirty="0"/>
              <a:t> </a:t>
            </a:r>
            <a:r>
              <a:rPr lang="en-US" sz="3400" b="1" dirty="0" err="1"/>
              <a:t>ostvari</a:t>
            </a:r>
            <a:r>
              <a:rPr lang="en-US" sz="3400" b="1" dirty="0"/>
              <a:t> </a:t>
            </a:r>
            <a:r>
              <a:rPr lang="en-US" sz="3400" b="1" dirty="0" err="1"/>
              <a:t>izdavanjem</a:t>
            </a:r>
            <a:r>
              <a:rPr lang="en-US" sz="3400" b="1" dirty="0"/>
              <a:t> u </a:t>
            </a:r>
            <a:r>
              <a:rPr lang="en-US" sz="3400" b="1" dirty="0" err="1"/>
              <a:t>zakup</a:t>
            </a:r>
            <a:r>
              <a:rPr lang="en-US" sz="3400" b="1" dirty="0"/>
              <a:t> </a:t>
            </a:r>
            <a:r>
              <a:rPr lang="en-US" sz="3400" b="1" dirty="0" err="1"/>
              <a:t>ili</a:t>
            </a:r>
            <a:r>
              <a:rPr lang="en-US" sz="3400" b="1" dirty="0"/>
              <a:t> </a:t>
            </a:r>
            <a:r>
              <a:rPr lang="en-US" sz="3400" b="1" dirty="0" err="1"/>
              <a:t>podzakup</a:t>
            </a:r>
            <a:r>
              <a:rPr lang="en-US" sz="3400" b="1" dirty="0"/>
              <a:t> </a:t>
            </a:r>
            <a:r>
              <a:rPr lang="en-US" sz="3400" b="1" dirty="0" err="1"/>
              <a:t>nepokretnosti</a:t>
            </a:r>
            <a:r>
              <a:rPr lang="en-US" sz="3400" b="1" dirty="0"/>
              <a:t> (</a:t>
            </a:r>
            <a:r>
              <a:rPr lang="en-US" sz="3400" b="1" dirty="0" err="1"/>
              <a:t>zemljište</a:t>
            </a:r>
            <a:r>
              <a:rPr lang="en-US" sz="3400" b="1" dirty="0"/>
              <a:t>, </a:t>
            </a:r>
            <a:r>
              <a:rPr lang="en-US" sz="3400" b="1" dirty="0" err="1"/>
              <a:t>stambene</a:t>
            </a:r>
            <a:r>
              <a:rPr lang="en-US" sz="3400" b="1" dirty="0"/>
              <a:t>, </a:t>
            </a:r>
            <a:r>
              <a:rPr lang="en-US" sz="3400" b="1" dirty="0" err="1"/>
              <a:t>poslovne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druge</a:t>
            </a:r>
            <a:r>
              <a:rPr lang="en-US" sz="3400" b="1" dirty="0"/>
              <a:t> </a:t>
            </a:r>
            <a:r>
              <a:rPr lang="en-US" sz="3400" b="1" dirty="0" err="1"/>
              <a:t>zgrade</a:t>
            </a:r>
            <a:r>
              <a:rPr lang="en-US" sz="3400" b="1" dirty="0"/>
              <a:t>, </a:t>
            </a:r>
            <a:r>
              <a:rPr lang="en-US" sz="3400" b="1" dirty="0" err="1"/>
              <a:t>stanovi</a:t>
            </a:r>
            <a:r>
              <a:rPr lang="en-US" sz="3400" b="1" dirty="0"/>
              <a:t>, </a:t>
            </a:r>
            <a:r>
              <a:rPr lang="en-US" sz="3400" b="1" dirty="0" err="1"/>
              <a:t>poslovne</a:t>
            </a:r>
            <a:r>
              <a:rPr lang="en-US" sz="3400" b="1" dirty="0"/>
              <a:t> </a:t>
            </a:r>
            <a:r>
              <a:rPr lang="en-US" sz="3400" b="1" dirty="0" err="1"/>
              <a:t>prostorije</a:t>
            </a:r>
            <a:r>
              <a:rPr lang="en-US" sz="3400" b="1" dirty="0"/>
              <a:t>, </a:t>
            </a:r>
            <a:r>
              <a:rPr lang="en-US" sz="3400" b="1" dirty="0" err="1"/>
              <a:t>garaže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drugi</a:t>
            </a:r>
            <a:r>
              <a:rPr lang="en-US" sz="3400" b="1" dirty="0"/>
              <a:t> (</a:t>
            </a:r>
            <a:r>
              <a:rPr lang="en-US" sz="3400" b="1" dirty="0" err="1"/>
              <a:t>nadzemni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podzemni</a:t>
            </a:r>
            <a:r>
              <a:rPr lang="en-US" sz="3400" b="1" dirty="0"/>
              <a:t>) </a:t>
            </a:r>
            <a:r>
              <a:rPr lang="en-US" sz="3400" b="1" dirty="0" err="1"/>
              <a:t>građevinski</a:t>
            </a:r>
            <a:r>
              <a:rPr lang="en-US" sz="3400" b="1" dirty="0"/>
              <a:t> </a:t>
            </a:r>
            <a:r>
              <a:rPr lang="en-US" sz="3400" b="1" dirty="0" err="1"/>
              <a:t>objekti</a:t>
            </a:r>
            <a:r>
              <a:rPr lang="en-US" sz="3400" b="1" dirty="0"/>
              <a:t>) – </a:t>
            </a:r>
            <a:r>
              <a:rPr lang="en-US" sz="3400" b="1" dirty="0" err="1"/>
              <a:t>ostvarena</a:t>
            </a:r>
            <a:r>
              <a:rPr lang="en-US" sz="3400" b="1" dirty="0"/>
              <a:t> </a:t>
            </a:r>
            <a:r>
              <a:rPr lang="en-US" sz="3400" b="1" dirty="0" err="1"/>
              <a:t>zakupnina</a:t>
            </a:r>
            <a:r>
              <a:rPr lang="en-US" sz="3400" b="1" dirty="0"/>
              <a:t> u </a:t>
            </a:r>
            <a:r>
              <a:rPr lang="en-US" sz="3400" b="1" dirty="0" err="1"/>
              <a:t>koju</a:t>
            </a:r>
            <a:r>
              <a:rPr lang="en-US" sz="3400" b="1" dirty="0"/>
              <a:t> se </a:t>
            </a:r>
            <a:r>
              <a:rPr lang="en-US" sz="3400" b="1" dirty="0" err="1"/>
              <a:t>uračunava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vrednost</a:t>
            </a:r>
            <a:r>
              <a:rPr lang="en-US" sz="3400" b="1" dirty="0"/>
              <a:t> </a:t>
            </a:r>
            <a:r>
              <a:rPr lang="en-US" sz="3400" b="1" dirty="0" err="1"/>
              <a:t>svih</a:t>
            </a:r>
            <a:r>
              <a:rPr lang="en-US" sz="3400" b="1" dirty="0"/>
              <a:t> </a:t>
            </a:r>
            <a:r>
              <a:rPr lang="en-US" sz="3400" b="1" dirty="0" err="1"/>
              <a:t>izvršenih</a:t>
            </a:r>
            <a:r>
              <a:rPr lang="en-US" sz="3400" b="1" dirty="0"/>
              <a:t> </a:t>
            </a:r>
            <a:r>
              <a:rPr lang="en-US" sz="3400" b="1" dirty="0" err="1"/>
              <a:t>obaveza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usluga</a:t>
            </a:r>
            <a:r>
              <a:rPr lang="en-US" sz="3400" b="1" dirty="0"/>
              <a:t>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koje</a:t>
            </a:r>
            <a:r>
              <a:rPr lang="en-US" sz="3400" b="1" dirty="0"/>
              <a:t> se </a:t>
            </a:r>
            <a:r>
              <a:rPr lang="en-US" sz="3400" b="1" dirty="0" err="1"/>
              <a:t>obavezao</a:t>
            </a:r>
            <a:r>
              <a:rPr lang="en-US" sz="3400" b="1" dirty="0"/>
              <a:t> </a:t>
            </a:r>
            <a:r>
              <a:rPr lang="en-US" sz="3400" b="1" dirty="0" err="1"/>
              <a:t>zakupac</a:t>
            </a:r>
            <a:r>
              <a:rPr lang="en-US" sz="3400" b="1" dirty="0"/>
              <a:t>, </a:t>
            </a:r>
            <a:r>
              <a:rPr lang="en-US" sz="3400" b="1" dirty="0" err="1"/>
              <a:t>osim</a:t>
            </a:r>
            <a:r>
              <a:rPr lang="en-US" sz="3400" b="1" dirty="0"/>
              <a:t> </a:t>
            </a:r>
            <a:r>
              <a:rPr lang="en-US" sz="3400" b="1" dirty="0" err="1"/>
              <a:t>obaveza</a:t>
            </a:r>
            <a:r>
              <a:rPr lang="en-US" sz="3400" b="1" dirty="0"/>
              <a:t> </a:t>
            </a:r>
            <a:r>
              <a:rPr lang="en-US" sz="3400" b="1" dirty="0" err="1"/>
              <a:t>plaćanja</a:t>
            </a:r>
            <a:r>
              <a:rPr lang="en-US" sz="3400" b="1" dirty="0"/>
              <a:t> </a:t>
            </a:r>
            <a:r>
              <a:rPr lang="en-US" sz="3400" b="1" dirty="0" err="1"/>
              <a:t>troškova</a:t>
            </a:r>
            <a:r>
              <a:rPr lang="en-US" sz="3400" b="1" dirty="0"/>
              <a:t> </a:t>
            </a:r>
            <a:r>
              <a:rPr lang="en-US" sz="3400" b="1" dirty="0" err="1"/>
              <a:t>nastalih</a:t>
            </a:r>
            <a:r>
              <a:rPr lang="en-US" sz="3400" b="1" dirty="0"/>
              <a:t> </a:t>
            </a:r>
            <a:r>
              <a:rPr lang="en-US" sz="3400" b="1" dirty="0" err="1"/>
              <a:t>tokom</a:t>
            </a:r>
            <a:r>
              <a:rPr lang="en-US" sz="3400" b="1" dirty="0"/>
              <a:t> </a:t>
            </a:r>
            <a:r>
              <a:rPr lang="en-US" sz="3400" b="1" dirty="0" err="1"/>
              <a:t>zakupa</a:t>
            </a:r>
            <a:r>
              <a:rPr lang="en-US" sz="3400" b="1" dirty="0"/>
              <a:t>, a </a:t>
            </a:r>
            <a:r>
              <a:rPr lang="en-US" sz="3400" b="1" dirty="0" err="1"/>
              <a:t>koji</a:t>
            </a:r>
            <a:r>
              <a:rPr lang="en-US" sz="3400" b="1" dirty="0"/>
              <a:t> </a:t>
            </a:r>
            <a:r>
              <a:rPr lang="en-US" sz="3400" b="1" dirty="0" err="1"/>
              <a:t>zavise</a:t>
            </a:r>
            <a:r>
              <a:rPr lang="en-US" sz="3400" b="1" dirty="0"/>
              <a:t> od </a:t>
            </a:r>
            <a:r>
              <a:rPr lang="en-US" sz="3400" b="1" dirty="0" err="1"/>
              <a:t>obima</a:t>
            </a:r>
            <a:r>
              <a:rPr lang="en-US" sz="3400" b="1" dirty="0"/>
              <a:t> </a:t>
            </a:r>
            <a:r>
              <a:rPr lang="en-US" sz="3400" b="1" dirty="0" err="1"/>
              <a:t>potrošnje</a:t>
            </a:r>
            <a:r>
              <a:rPr lang="en-US" sz="3400" b="1" dirty="0"/>
              <a:t> </a:t>
            </a:r>
            <a:r>
              <a:rPr lang="en-US" sz="3400" b="1" dirty="0" err="1"/>
              <a:t>zakupca</a:t>
            </a:r>
            <a:r>
              <a:rPr lang="en-US" sz="3400" b="1" dirty="0"/>
              <a:t> (</a:t>
            </a:r>
            <a:r>
              <a:rPr lang="en-US" sz="3400" b="1" dirty="0" err="1"/>
              <a:t>npr</a:t>
            </a:r>
            <a:r>
              <a:rPr lang="en-US" sz="3400" b="1" dirty="0"/>
              <a:t>. </a:t>
            </a:r>
            <a:r>
              <a:rPr lang="en-US" sz="3400" b="1" dirty="0" err="1"/>
              <a:t>električne</a:t>
            </a:r>
            <a:r>
              <a:rPr lang="en-US" sz="3400" b="1" dirty="0"/>
              <a:t> </a:t>
            </a:r>
            <a:r>
              <a:rPr lang="en-US" sz="3400" b="1" dirty="0" err="1"/>
              <a:t>energije</a:t>
            </a:r>
            <a:r>
              <a:rPr lang="en-US" sz="3400" b="1" dirty="0"/>
              <a:t>, </a:t>
            </a:r>
            <a:r>
              <a:rPr lang="en-US" sz="3400" b="1" dirty="0" err="1"/>
              <a:t>telefona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slično</a:t>
            </a:r>
            <a:r>
              <a:rPr lang="en-US" sz="3400" b="1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9258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Obveznik</a:t>
            </a:r>
            <a:r>
              <a:rPr lang="en-US" dirty="0" smtClean="0"/>
              <a:t> </a:t>
            </a:r>
            <a:r>
              <a:rPr lang="en-US" dirty="0" err="1" smtClean="0"/>
              <a:t>poreza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b="1" dirty="0" err="1"/>
              <a:t>Obveznik</a:t>
            </a:r>
            <a:r>
              <a:rPr lang="en-US" sz="2400" b="1" dirty="0"/>
              <a:t> </a:t>
            </a:r>
            <a:r>
              <a:rPr lang="en-US" sz="2400" b="1" dirty="0" err="1"/>
              <a:t>poreza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prihode</a:t>
            </a:r>
            <a:r>
              <a:rPr lang="en-US" sz="2400" b="1" dirty="0"/>
              <a:t> od </a:t>
            </a:r>
            <a:r>
              <a:rPr lang="en-US" sz="2400" b="1" dirty="0" err="1"/>
              <a:t>nepokretnosti</a:t>
            </a:r>
            <a:r>
              <a:rPr lang="en-US" sz="2400" b="1" dirty="0"/>
              <a:t> je </a:t>
            </a:r>
            <a:r>
              <a:rPr lang="en-US" sz="2400" b="1" dirty="0" err="1"/>
              <a:t>fizičko</a:t>
            </a:r>
            <a:r>
              <a:rPr lang="en-US" sz="2400" b="1" dirty="0"/>
              <a:t> lice </a:t>
            </a:r>
            <a:r>
              <a:rPr lang="en-US" sz="2400" b="1" dirty="0" err="1"/>
              <a:t>koje</a:t>
            </a:r>
            <a:r>
              <a:rPr lang="en-US" sz="2400" b="1" dirty="0"/>
              <a:t> </a:t>
            </a:r>
            <a:r>
              <a:rPr lang="en-US" sz="2400" b="1" dirty="0" err="1"/>
              <a:t>izdavanjem</a:t>
            </a:r>
            <a:r>
              <a:rPr lang="en-US" sz="2400" b="1" dirty="0"/>
              <a:t> u </a:t>
            </a:r>
            <a:r>
              <a:rPr lang="en-US" sz="2400" b="1" dirty="0" err="1"/>
              <a:t>zakup</a:t>
            </a:r>
            <a:r>
              <a:rPr lang="en-US" sz="2400" b="1" dirty="0"/>
              <a:t> </a:t>
            </a:r>
            <a:r>
              <a:rPr lang="en-US" sz="2400" b="1" dirty="0" err="1"/>
              <a:t>ili</a:t>
            </a:r>
            <a:r>
              <a:rPr lang="en-US" sz="2400" b="1" dirty="0"/>
              <a:t> </a:t>
            </a:r>
            <a:r>
              <a:rPr lang="en-US" sz="2400" b="1" dirty="0" err="1"/>
              <a:t>podzakup</a:t>
            </a:r>
            <a:r>
              <a:rPr lang="en-US" sz="2400" b="1" dirty="0"/>
              <a:t> </a:t>
            </a:r>
            <a:r>
              <a:rPr lang="en-US" sz="2400" b="1" dirty="0" err="1"/>
              <a:t>nepokretnosti</a:t>
            </a:r>
            <a:r>
              <a:rPr lang="en-US" sz="2400" b="1" dirty="0"/>
              <a:t> </a:t>
            </a:r>
            <a:r>
              <a:rPr lang="en-US" sz="2400" b="1" dirty="0" err="1"/>
              <a:t>ostvari</a:t>
            </a:r>
            <a:r>
              <a:rPr lang="en-US" sz="2400" b="1" dirty="0"/>
              <a:t> </a:t>
            </a:r>
            <a:r>
              <a:rPr lang="en-US" sz="2400" b="1" dirty="0" err="1"/>
              <a:t>prihode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tom </a:t>
            </a:r>
            <a:r>
              <a:rPr lang="en-US" sz="2400" b="1" dirty="0" err="1"/>
              <a:t>osnovu</a:t>
            </a:r>
            <a:r>
              <a:rPr lang="en-US" sz="2400" b="1" dirty="0"/>
              <a:t>. </a:t>
            </a:r>
            <a:r>
              <a:rPr lang="en-US" sz="2400" b="1" dirty="0" err="1"/>
              <a:t>Izuzetno</a:t>
            </a:r>
            <a:r>
              <a:rPr lang="en-US" sz="2400" b="1" dirty="0"/>
              <a:t>, </a:t>
            </a:r>
            <a:r>
              <a:rPr lang="en-US" sz="2400" b="1" dirty="0" err="1"/>
              <a:t>prihodi</a:t>
            </a:r>
            <a:r>
              <a:rPr lang="en-US" sz="2400" b="1" dirty="0"/>
              <a:t> </a:t>
            </a:r>
            <a:r>
              <a:rPr lang="en-US" sz="2400" b="1" dirty="0" err="1"/>
              <a:t>koje</a:t>
            </a:r>
            <a:r>
              <a:rPr lang="en-US" sz="2400" b="1" dirty="0"/>
              <a:t> od </a:t>
            </a:r>
            <a:r>
              <a:rPr lang="en-US" sz="2400" b="1" dirty="0" err="1"/>
              <a:t>izdavanja</a:t>
            </a:r>
            <a:r>
              <a:rPr lang="en-US" sz="2400" b="1" dirty="0"/>
              <a:t> </a:t>
            </a:r>
            <a:r>
              <a:rPr lang="en-US" sz="2400" b="1" dirty="0" err="1"/>
              <a:t>nepokretnosti</a:t>
            </a:r>
            <a:r>
              <a:rPr lang="en-US" sz="2400" b="1" dirty="0"/>
              <a:t> </a:t>
            </a:r>
            <a:r>
              <a:rPr lang="en-US" sz="2400" b="1" dirty="0" err="1"/>
              <a:t>ostvari</a:t>
            </a:r>
            <a:r>
              <a:rPr lang="en-US" sz="2400" b="1" dirty="0"/>
              <a:t> </a:t>
            </a:r>
            <a:r>
              <a:rPr lang="en-US" sz="2400" b="1" dirty="0" err="1"/>
              <a:t>preduzetnik</a:t>
            </a:r>
            <a:r>
              <a:rPr lang="en-US" sz="2400" b="1" dirty="0"/>
              <a:t> </a:t>
            </a:r>
            <a:r>
              <a:rPr lang="en-US" sz="2400" b="1" dirty="0" err="1"/>
              <a:t>koji</a:t>
            </a:r>
            <a:r>
              <a:rPr lang="en-US" sz="2400" b="1" dirty="0"/>
              <a:t> </a:t>
            </a:r>
            <a:r>
              <a:rPr lang="en-US" sz="2400" b="1" dirty="0" err="1"/>
              <a:t>obavlja</a:t>
            </a:r>
            <a:r>
              <a:rPr lang="en-US" sz="2400" b="1" dirty="0"/>
              <a:t> </a:t>
            </a:r>
            <a:r>
              <a:rPr lang="en-US" sz="2400" b="1" dirty="0" err="1"/>
              <a:t>delatnost</a:t>
            </a:r>
            <a:r>
              <a:rPr lang="en-US" sz="2400" b="1" dirty="0"/>
              <a:t> </a:t>
            </a:r>
            <a:r>
              <a:rPr lang="en-US" sz="2400" b="1" dirty="0" err="1"/>
              <a:t>izdavanja</a:t>
            </a:r>
            <a:r>
              <a:rPr lang="en-US" sz="2400" b="1" dirty="0"/>
              <a:t> </a:t>
            </a:r>
            <a:r>
              <a:rPr lang="en-US" sz="2400" b="1" dirty="0" err="1"/>
              <a:t>nepokretnosti</a:t>
            </a:r>
            <a:r>
              <a:rPr lang="en-US" sz="2400" b="1" dirty="0"/>
              <a:t> </a:t>
            </a:r>
            <a:r>
              <a:rPr lang="en-US" sz="2400" b="1" dirty="0" err="1"/>
              <a:t>oporezuju</a:t>
            </a:r>
            <a:r>
              <a:rPr lang="en-US" sz="2400" b="1" dirty="0"/>
              <a:t> se </a:t>
            </a:r>
            <a:r>
              <a:rPr lang="en-US" sz="2400" b="1" dirty="0" err="1"/>
              <a:t>kao</a:t>
            </a:r>
            <a:r>
              <a:rPr lang="en-US" sz="2400" b="1" dirty="0"/>
              <a:t> </a:t>
            </a:r>
            <a:r>
              <a:rPr lang="en-US" sz="2400" b="1" dirty="0" err="1"/>
              <a:t>prihod</a:t>
            </a:r>
            <a:r>
              <a:rPr lang="en-US" sz="2400" b="1" dirty="0"/>
              <a:t> od </a:t>
            </a:r>
            <a:r>
              <a:rPr lang="en-US" sz="2400" b="1" dirty="0" err="1"/>
              <a:t>samostalne</a:t>
            </a:r>
            <a:r>
              <a:rPr lang="en-US" sz="2400" b="1" dirty="0"/>
              <a:t> </a:t>
            </a:r>
            <a:r>
              <a:rPr lang="en-US" sz="2400" b="1" dirty="0" err="1"/>
              <a:t>delatnosti</a:t>
            </a:r>
            <a:r>
              <a:rPr lang="en-US" sz="2400" b="1" dirty="0"/>
              <a:t>.</a:t>
            </a:r>
          </a:p>
          <a:p>
            <a:r>
              <a:rPr lang="en-US" sz="2400" b="1" dirty="0" err="1"/>
              <a:t>Fizička</a:t>
            </a:r>
            <a:r>
              <a:rPr lang="en-US" sz="2400" b="1" dirty="0"/>
              <a:t> </a:t>
            </a:r>
            <a:r>
              <a:rPr lang="en-US" sz="2400" b="1" dirty="0" err="1"/>
              <a:t>lica</a:t>
            </a:r>
            <a:r>
              <a:rPr lang="en-US" sz="2400" b="1" dirty="0"/>
              <a:t> </a:t>
            </a:r>
            <a:r>
              <a:rPr lang="en-US" sz="2400" b="1" dirty="0" err="1"/>
              <a:t>koja</a:t>
            </a:r>
            <a:r>
              <a:rPr lang="en-US" sz="2400" b="1" dirty="0"/>
              <a:t> </a:t>
            </a: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obveznici</a:t>
            </a:r>
            <a:r>
              <a:rPr lang="en-US" sz="2400" b="1" dirty="0"/>
              <a:t> </a:t>
            </a:r>
            <a:r>
              <a:rPr lang="en-US" sz="2400" b="1" dirty="0" err="1"/>
              <a:t>poreza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dodatu</a:t>
            </a:r>
            <a:r>
              <a:rPr lang="en-US" sz="2400" b="1" dirty="0"/>
              <a:t> </a:t>
            </a:r>
            <a:r>
              <a:rPr lang="en-US" sz="2400" b="1" dirty="0" err="1"/>
              <a:t>vrednost</a:t>
            </a:r>
            <a:r>
              <a:rPr lang="en-US" sz="2400" b="1" dirty="0"/>
              <a:t>, </a:t>
            </a:r>
            <a:r>
              <a:rPr lang="en-US" sz="2400" b="1" dirty="0" err="1"/>
              <a:t>sa</a:t>
            </a:r>
            <a:r>
              <a:rPr lang="en-US" sz="2400" b="1" dirty="0"/>
              <a:t> </a:t>
            </a:r>
            <a:r>
              <a:rPr lang="en-US" sz="2400" b="1" dirty="0" err="1"/>
              <a:t>stanovišta</a:t>
            </a:r>
            <a:r>
              <a:rPr lang="en-US" sz="2400" b="1" dirty="0"/>
              <a:t> </a:t>
            </a:r>
            <a:r>
              <a:rPr lang="en-US" sz="2400" b="1" dirty="0" err="1"/>
              <a:t>oporezivanja</a:t>
            </a:r>
            <a:r>
              <a:rPr lang="en-US" sz="2400" b="1" dirty="0"/>
              <a:t> </a:t>
            </a:r>
            <a:r>
              <a:rPr lang="en-US" sz="2400" b="1" dirty="0" err="1"/>
              <a:t>dohotka</a:t>
            </a:r>
            <a:r>
              <a:rPr lang="en-US" sz="2400" b="1" dirty="0"/>
              <a:t> </a:t>
            </a:r>
            <a:r>
              <a:rPr lang="en-US" sz="2400" b="1" dirty="0" err="1"/>
              <a:t>građana</a:t>
            </a:r>
            <a:r>
              <a:rPr lang="en-US" sz="2400" b="1" dirty="0"/>
              <a:t> </a:t>
            </a:r>
            <a:r>
              <a:rPr lang="en-US" sz="2400" b="1" dirty="0" err="1"/>
              <a:t>smatraju</a:t>
            </a:r>
            <a:r>
              <a:rPr lang="en-US" sz="2400" b="1" dirty="0"/>
              <a:t> se </a:t>
            </a:r>
            <a:r>
              <a:rPr lang="en-US" sz="2400" b="1" dirty="0" err="1"/>
              <a:t>preduzetnicima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obveznici</a:t>
            </a:r>
            <a:r>
              <a:rPr lang="en-US" sz="2400" b="1" dirty="0"/>
              <a:t> </a:t>
            </a: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poreza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dohodak</a:t>
            </a:r>
            <a:r>
              <a:rPr lang="en-US" sz="2400" b="1" dirty="0"/>
              <a:t> </a:t>
            </a:r>
            <a:r>
              <a:rPr lang="en-US" sz="2400" b="1" dirty="0" err="1"/>
              <a:t>građana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prihode</a:t>
            </a:r>
            <a:r>
              <a:rPr lang="en-US" sz="2400" b="1" dirty="0"/>
              <a:t> od </a:t>
            </a:r>
            <a:r>
              <a:rPr lang="en-US" sz="2400" b="1" dirty="0" err="1"/>
              <a:t>samostalne</a:t>
            </a:r>
            <a:r>
              <a:rPr lang="en-US" sz="2400" b="1" dirty="0"/>
              <a:t> </a:t>
            </a:r>
            <a:r>
              <a:rPr lang="en-US" sz="2400" b="1" dirty="0" err="1"/>
              <a:t>delatnosti</a:t>
            </a:r>
            <a:r>
              <a:rPr lang="en-US" sz="2400" b="1" dirty="0"/>
              <a:t>, </a:t>
            </a:r>
            <a:r>
              <a:rPr lang="en-US" sz="2400" b="1" dirty="0" err="1"/>
              <a:t>nezavisno</a:t>
            </a:r>
            <a:r>
              <a:rPr lang="en-US" sz="2400" b="1" dirty="0"/>
              <a:t> od toga da li </a:t>
            </a: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kod</a:t>
            </a:r>
            <a:r>
              <a:rPr lang="en-US" sz="2400" b="1" dirty="0"/>
              <a:t> </a:t>
            </a:r>
            <a:r>
              <a:rPr lang="en-US" sz="2400" b="1" dirty="0" err="1"/>
              <a:t>nadležnog</a:t>
            </a:r>
            <a:r>
              <a:rPr lang="en-US" sz="2400" b="1" dirty="0"/>
              <a:t> organa </a:t>
            </a:r>
            <a:r>
              <a:rPr lang="en-US" sz="2400" b="1" dirty="0" err="1"/>
              <a:t>registrovala</a:t>
            </a:r>
            <a:r>
              <a:rPr lang="en-US" sz="2400" b="1" dirty="0"/>
              <a:t> </a:t>
            </a:r>
            <a:r>
              <a:rPr lang="en-US" sz="2400" b="1" dirty="0" err="1"/>
              <a:t>obavljanje</a:t>
            </a:r>
            <a:r>
              <a:rPr lang="en-US" sz="2400" b="1" dirty="0"/>
              <a:t> </a:t>
            </a:r>
            <a:r>
              <a:rPr lang="en-US" sz="2400" b="1" dirty="0" err="1"/>
              <a:t>delatnosti</a:t>
            </a:r>
            <a:r>
              <a:rPr lang="en-US" sz="2400" b="1" dirty="0"/>
              <a:t> (</a:t>
            </a:r>
            <a:r>
              <a:rPr lang="en-US" sz="2400" b="1" dirty="0" err="1"/>
              <a:t>Mišljenje</a:t>
            </a:r>
            <a:r>
              <a:rPr lang="en-US" sz="2400" b="1" dirty="0"/>
              <a:t> </a:t>
            </a:r>
            <a:r>
              <a:rPr lang="en-US" sz="2400" b="1" dirty="0" err="1"/>
              <a:t>Ministarstva</a:t>
            </a:r>
            <a:r>
              <a:rPr lang="en-US" sz="2400" b="1" dirty="0"/>
              <a:t> </a:t>
            </a:r>
            <a:r>
              <a:rPr lang="en-US" sz="2400" b="1" dirty="0" err="1"/>
              <a:t>finansija</a:t>
            </a:r>
            <a:r>
              <a:rPr lang="en-US" sz="2400" b="1" dirty="0"/>
              <a:t>, br. 413-00-3479/2010-04 od 1.8.2011. </a:t>
            </a:r>
            <a:r>
              <a:rPr lang="en-US" sz="2400" b="1" dirty="0" err="1"/>
              <a:t>godine</a:t>
            </a:r>
            <a:r>
              <a:rPr lang="en-US" sz="2400" b="1" dirty="0"/>
              <a:t>).</a:t>
            </a:r>
          </a:p>
          <a:p>
            <a:r>
              <a:rPr lang="en-US" sz="2400" b="1" dirty="0" err="1" smtClean="0"/>
              <a:t>Ako</a:t>
            </a:r>
            <a:r>
              <a:rPr lang="en-US" sz="2400" b="1" dirty="0" smtClean="0"/>
              <a:t> </a:t>
            </a:r>
            <a:r>
              <a:rPr lang="en-US" sz="2400" b="1" dirty="0"/>
              <a:t>je </a:t>
            </a:r>
            <a:r>
              <a:rPr lang="en-US" sz="2400" b="1" dirty="0" err="1"/>
              <a:t>isplatilac</a:t>
            </a:r>
            <a:r>
              <a:rPr lang="en-US" sz="2400" b="1" dirty="0"/>
              <a:t> </a:t>
            </a:r>
            <a:r>
              <a:rPr lang="en-US" sz="2400" b="1" dirty="0" err="1"/>
              <a:t>prihoda</a:t>
            </a:r>
            <a:r>
              <a:rPr lang="en-US" sz="2400" b="1" dirty="0"/>
              <a:t> </a:t>
            </a:r>
            <a:r>
              <a:rPr lang="en-US" sz="2400" b="1" dirty="0" err="1"/>
              <a:t>pravno</a:t>
            </a:r>
            <a:r>
              <a:rPr lang="en-US" sz="2400" b="1" dirty="0"/>
              <a:t> lice </a:t>
            </a:r>
            <a:r>
              <a:rPr lang="en-US" sz="2400" b="1" dirty="0" err="1"/>
              <a:t>ili</a:t>
            </a:r>
            <a:r>
              <a:rPr lang="en-US" sz="2400" b="1" dirty="0"/>
              <a:t> </a:t>
            </a:r>
            <a:r>
              <a:rPr lang="en-US" sz="2400" b="1" dirty="0" err="1" smtClean="0"/>
              <a:t>preduzetnik</a:t>
            </a:r>
            <a:r>
              <a:rPr lang="en-US" sz="2400" b="1" dirty="0" smtClean="0"/>
              <a:t>, a </a:t>
            </a:r>
            <a:r>
              <a:rPr lang="en-US" sz="2400" b="1" dirty="0" err="1" smtClean="0"/>
              <a:t>fizičko</a:t>
            </a:r>
            <a:r>
              <a:rPr lang="en-US" sz="2400" b="1" dirty="0" smtClean="0"/>
              <a:t> lice </a:t>
            </a:r>
            <a:r>
              <a:rPr lang="en-US" sz="2400" b="1" dirty="0" err="1" smtClean="0"/>
              <a:t>nije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preduzetnik</a:t>
            </a:r>
            <a:r>
              <a:rPr lang="en-US" sz="2400" b="1" dirty="0" smtClean="0"/>
              <a:t>, </a:t>
            </a:r>
            <a:r>
              <a:rPr lang="en-US" sz="2400" b="1" dirty="0" err="1"/>
              <a:t>porezi</a:t>
            </a:r>
            <a:r>
              <a:rPr lang="en-US" sz="2400" b="1" dirty="0"/>
              <a:t> se </a:t>
            </a:r>
            <a:r>
              <a:rPr lang="en-US" sz="2400" b="1" dirty="0" err="1"/>
              <a:t>utvrđuju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plaćaju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odbitku</a:t>
            </a:r>
            <a:r>
              <a:rPr lang="en-US" sz="2400" b="1" dirty="0"/>
              <a:t> od </a:t>
            </a:r>
            <a:r>
              <a:rPr lang="en-US" sz="2400" b="1" dirty="0" err="1"/>
              <a:t>svakog</a:t>
            </a:r>
            <a:r>
              <a:rPr lang="en-US" sz="2400" b="1" dirty="0"/>
              <a:t> </a:t>
            </a:r>
            <a:r>
              <a:rPr lang="en-US" sz="2400" b="1" dirty="0" err="1" smtClean="0"/>
              <a:t>pojedinačno</a:t>
            </a:r>
            <a:endParaRPr lang="en-US" sz="2400" b="1" dirty="0"/>
          </a:p>
          <a:p>
            <a:r>
              <a:rPr lang="en-US" sz="2400" b="1" dirty="0" err="1" smtClean="0"/>
              <a:t>ostvarenog</a:t>
            </a:r>
            <a:r>
              <a:rPr lang="en-US" sz="2400" b="1" dirty="0" smtClean="0"/>
              <a:t> </a:t>
            </a:r>
            <a:r>
              <a:rPr lang="en-US" sz="2400" b="1" dirty="0" err="1"/>
              <a:t>prihoda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45087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Osnovica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500" b="1" dirty="0" err="1"/>
              <a:t>Oporezivi</a:t>
            </a:r>
            <a:r>
              <a:rPr lang="en-US" sz="2500" b="1" dirty="0"/>
              <a:t> </a:t>
            </a:r>
            <a:r>
              <a:rPr lang="en-US" sz="2500" b="1" dirty="0" err="1"/>
              <a:t>prihod</a:t>
            </a:r>
            <a:r>
              <a:rPr lang="en-US" sz="2500" b="1" dirty="0"/>
              <a:t> od </a:t>
            </a:r>
            <a:r>
              <a:rPr lang="en-US" sz="2500" b="1" dirty="0" err="1"/>
              <a:t>nepokretnosti</a:t>
            </a:r>
            <a:r>
              <a:rPr lang="en-US" sz="2500" b="1" dirty="0"/>
              <a:t> </a:t>
            </a:r>
            <a:r>
              <a:rPr lang="en-US" sz="2500" b="1" dirty="0" err="1"/>
              <a:t>čini</a:t>
            </a:r>
            <a:r>
              <a:rPr lang="en-US" sz="2500" b="1" dirty="0"/>
              <a:t> </a:t>
            </a:r>
            <a:r>
              <a:rPr lang="en-US" sz="2500" b="1" dirty="0" err="1"/>
              <a:t>bruto</a:t>
            </a:r>
            <a:r>
              <a:rPr lang="en-US" sz="2500" b="1" dirty="0"/>
              <a:t> </a:t>
            </a:r>
            <a:r>
              <a:rPr lang="en-US" sz="2500" b="1" dirty="0" err="1"/>
              <a:t>prihod</a:t>
            </a:r>
            <a:r>
              <a:rPr lang="en-US" sz="2500" b="1" dirty="0"/>
              <a:t>, </a:t>
            </a:r>
            <a:r>
              <a:rPr lang="en-US" sz="2500" b="1" dirty="0" err="1"/>
              <a:t>umanjen</a:t>
            </a:r>
            <a:r>
              <a:rPr lang="en-US" sz="2500" b="1" dirty="0"/>
              <a:t> </a:t>
            </a:r>
            <a:r>
              <a:rPr lang="en-US" sz="2500" b="1" dirty="0" err="1"/>
              <a:t>za</a:t>
            </a:r>
            <a:r>
              <a:rPr lang="en-US" sz="2500" b="1" dirty="0"/>
              <a:t> </a:t>
            </a:r>
            <a:r>
              <a:rPr lang="en-US" sz="2500" b="1" dirty="0" err="1"/>
              <a:t>normirane</a:t>
            </a:r>
            <a:r>
              <a:rPr lang="en-US" sz="2500" b="1" dirty="0"/>
              <a:t> </a:t>
            </a:r>
            <a:r>
              <a:rPr lang="en-US" sz="2500" b="1" dirty="0" err="1"/>
              <a:t>troškove</a:t>
            </a:r>
            <a:r>
              <a:rPr lang="en-US" sz="2500" b="1" dirty="0"/>
              <a:t> u </a:t>
            </a:r>
            <a:r>
              <a:rPr lang="en-US" sz="2500" b="1" dirty="0" err="1"/>
              <a:t>visini</a:t>
            </a:r>
            <a:r>
              <a:rPr lang="en-US" sz="2500" b="1" dirty="0"/>
              <a:t> od 25%.</a:t>
            </a:r>
          </a:p>
          <a:p>
            <a:r>
              <a:rPr lang="en-US" sz="2500" b="1" dirty="0" err="1"/>
              <a:t>Ukoliko</a:t>
            </a:r>
            <a:r>
              <a:rPr lang="en-US" sz="2500" b="1" dirty="0"/>
              <a:t> se </a:t>
            </a:r>
            <a:r>
              <a:rPr lang="en-US" sz="2500" b="1" dirty="0" err="1"/>
              <a:t>iznajmljuju</a:t>
            </a:r>
            <a:r>
              <a:rPr lang="en-US" sz="2500" b="1" dirty="0"/>
              <a:t> </a:t>
            </a:r>
            <a:r>
              <a:rPr lang="en-US" sz="2500" b="1" dirty="0" err="1"/>
              <a:t>stanovi</a:t>
            </a:r>
            <a:r>
              <a:rPr lang="en-US" sz="2500" b="1" dirty="0"/>
              <a:t>, </a:t>
            </a:r>
            <a:r>
              <a:rPr lang="en-US" sz="2500" b="1" dirty="0" err="1"/>
              <a:t>sobe</a:t>
            </a:r>
            <a:r>
              <a:rPr lang="en-US" sz="2500" b="1" dirty="0"/>
              <a:t> </a:t>
            </a:r>
            <a:r>
              <a:rPr lang="en-US" sz="2500" b="1" dirty="0" err="1"/>
              <a:t>i</a:t>
            </a:r>
            <a:r>
              <a:rPr lang="en-US" sz="2500" b="1" dirty="0"/>
              <a:t> </a:t>
            </a:r>
            <a:r>
              <a:rPr lang="en-US" sz="2500" b="1" dirty="0" err="1"/>
              <a:t>postelja</a:t>
            </a:r>
            <a:r>
              <a:rPr lang="en-US" sz="2500" b="1" dirty="0"/>
              <a:t> </a:t>
            </a:r>
            <a:r>
              <a:rPr lang="en-US" sz="2500" b="1" dirty="0" err="1"/>
              <a:t>putnicima</a:t>
            </a:r>
            <a:r>
              <a:rPr lang="en-US" sz="2500" b="1" dirty="0"/>
              <a:t> </a:t>
            </a:r>
            <a:r>
              <a:rPr lang="en-US" sz="2500" b="1" dirty="0" err="1"/>
              <a:t>i</a:t>
            </a:r>
            <a:r>
              <a:rPr lang="en-US" sz="2500" b="1" dirty="0"/>
              <a:t> </a:t>
            </a:r>
            <a:r>
              <a:rPr lang="en-US" sz="2500" b="1" dirty="0" err="1"/>
              <a:t>turistima</a:t>
            </a:r>
            <a:r>
              <a:rPr lang="en-US" sz="2500" b="1" dirty="0"/>
              <a:t> </a:t>
            </a:r>
            <a:r>
              <a:rPr lang="en-US" sz="2500" b="1" dirty="0" err="1"/>
              <a:t>za</a:t>
            </a:r>
            <a:r>
              <a:rPr lang="en-US" sz="2500" b="1" dirty="0"/>
              <a:t> </a:t>
            </a:r>
            <a:r>
              <a:rPr lang="en-US" sz="2500" b="1" dirty="0" err="1"/>
              <a:t>koje</a:t>
            </a:r>
            <a:r>
              <a:rPr lang="en-US" sz="2500" b="1" dirty="0"/>
              <a:t> je </a:t>
            </a:r>
            <a:r>
              <a:rPr lang="en-US" sz="2500" b="1" dirty="0" err="1"/>
              <a:t>plaćena</a:t>
            </a:r>
            <a:r>
              <a:rPr lang="en-US" sz="2500" b="1" dirty="0"/>
              <a:t> </a:t>
            </a:r>
            <a:r>
              <a:rPr lang="en-US" sz="2500" b="1" dirty="0" err="1"/>
              <a:t>boravišna</a:t>
            </a:r>
            <a:r>
              <a:rPr lang="en-US" sz="2500" b="1" dirty="0"/>
              <a:t> </a:t>
            </a:r>
            <a:r>
              <a:rPr lang="en-US" sz="2500" b="1" dirty="0" err="1"/>
              <a:t>taksa</a:t>
            </a:r>
            <a:r>
              <a:rPr lang="en-US" sz="2500" b="1" dirty="0"/>
              <a:t>, </a:t>
            </a:r>
            <a:r>
              <a:rPr lang="en-US" sz="2500" b="1" dirty="0" err="1"/>
              <a:t>normirani</a:t>
            </a:r>
            <a:r>
              <a:rPr lang="en-US" sz="2500" b="1" dirty="0"/>
              <a:t> </a:t>
            </a:r>
            <a:r>
              <a:rPr lang="en-US" sz="2500" b="1" dirty="0" err="1"/>
              <a:t>troškovi</a:t>
            </a:r>
            <a:r>
              <a:rPr lang="en-US" sz="2500" b="1" dirty="0"/>
              <a:t> se </a:t>
            </a:r>
            <a:r>
              <a:rPr lang="en-US" sz="2500" b="1" dirty="0" err="1"/>
              <a:t>priznaju</a:t>
            </a:r>
            <a:r>
              <a:rPr lang="en-US" sz="2500" b="1" dirty="0"/>
              <a:t> u </a:t>
            </a:r>
            <a:r>
              <a:rPr lang="en-US" sz="2500" b="1" dirty="0" err="1"/>
              <a:t>visini</a:t>
            </a:r>
            <a:r>
              <a:rPr lang="en-US" sz="2500" b="1" dirty="0"/>
              <a:t> od 50% od </a:t>
            </a:r>
            <a:r>
              <a:rPr lang="en-US" sz="2500" b="1" dirty="0" err="1"/>
              <a:t>bruto</a:t>
            </a:r>
            <a:r>
              <a:rPr lang="en-US" sz="2500" b="1" dirty="0"/>
              <a:t> </a:t>
            </a:r>
            <a:r>
              <a:rPr lang="en-US" sz="2500" b="1" dirty="0" err="1"/>
              <a:t>prihoda</a:t>
            </a:r>
            <a:r>
              <a:rPr lang="en-US" sz="2500" b="1" dirty="0"/>
              <a:t>.</a:t>
            </a:r>
          </a:p>
          <a:p>
            <a:r>
              <a:rPr lang="en-US" sz="2500" b="1" dirty="0" err="1"/>
              <a:t>Obvezniku</a:t>
            </a:r>
            <a:r>
              <a:rPr lang="en-US" sz="2500" b="1" dirty="0"/>
              <a:t> </a:t>
            </a:r>
            <a:r>
              <a:rPr lang="en-US" sz="2500" b="1" dirty="0" err="1"/>
              <a:t>poreza</a:t>
            </a:r>
            <a:r>
              <a:rPr lang="en-US" sz="2500" b="1" dirty="0"/>
              <a:t> </a:t>
            </a:r>
            <a:r>
              <a:rPr lang="en-US" sz="2500" b="1" dirty="0" err="1"/>
              <a:t>na</a:t>
            </a:r>
            <a:r>
              <a:rPr lang="en-US" sz="2500" b="1" dirty="0"/>
              <a:t> </a:t>
            </a:r>
            <a:r>
              <a:rPr lang="en-US" sz="2500" b="1" dirty="0" err="1"/>
              <a:t>prihode</a:t>
            </a:r>
            <a:r>
              <a:rPr lang="en-US" sz="2500" b="1" dirty="0"/>
              <a:t> od </a:t>
            </a:r>
            <a:r>
              <a:rPr lang="en-US" sz="2500" b="1" dirty="0" err="1"/>
              <a:t>nepokretnosti</a:t>
            </a:r>
            <a:r>
              <a:rPr lang="en-US" sz="2500" b="1" dirty="0"/>
              <a:t>, </a:t>
            </a:r>
            <a:r>
              <a:rPr lang="en-US" sz="2500" b="1" dirty="0" err="1"/>
              <a:t>na</a:t>
            </a:r>
            <a:r>
              <a:rPr lang="en-US" sz="2500" b="1" dirty="0"/>
              <a:t> </a:t>
            </a:r>
            <a:r>
              <a:rPr lang="en-US" sz="2500" b="1" dirty="0" err="1"/>
              <a:t>njegov</a:t>
            </a:r>
            <a:r>
              <a:rPr lang="en-US" sz="2500" b="1" dirty="0"/>
              <a:t> </a:t>
            </a:r>
            <a:r>
              <a:rPr lang="en-US" sz="2500" b="1" dirty="0" err="1"/>
              <a:t>zahtev</a:t>
            </a:r>
            <a:r>
              <a:rPr lang="en-US" sz="2500" b="1" dirty="0"/>
              <a:t>, </a:t>
            </a:r>
            <a:r>
              <a:rPr lang="en-US" sz="2500" b="1" dirty="0" err="1"/>
              <a:t>umesto</a:t>
            </a:r>
            <a:r>
              <a:rPr lang="en-US" sz="2500" b="1" dirty="0"/>
              <a:t> </a:t>
            </a:r>
            <a:r>
              <a:rPr lang="en-US" sz="2500" b="1" dirty="0" err="1"/>
              <a:t>normiranih</a:t>
            </a:r>
            <a:r>
              <a:rPr lang="en-US" sz="2500" b="1" dirty="0"/>
              <a:t> </a:t>
            </a:r>
            <a:r>
              <a:rPr lang="en-US" sz="2500" b="1" dirty="0" err="1"/>
              <a:t>troškova</a:t>
            </a:r>
            <a:r>
              <a:rPr lang="en-US" sz="2500" b="1" dirty="0"/>
              <a:t> </a:t>
            </a:r>
            <a:r>
              <a:rPr lang="en-US" sz="2500" b="1" dirty="0" err="1"/>
              <a:t>priznaće</a:t>
            </a:r>
            <a:r>
              <a:rPr lang="en-US" sz="2500" b="1" dirty="0"/>
              <a:t> se </a:t>
            </a:r>
            <a:r>
              <a:rPr lang="en-US" sz="2500" b="1" dirty="0" err="1"/>
              <a:t>stvarni</a:t>
            </a:r>
            <a:r>
              <a:rPr lang="en-US" sz="2500" b="1" dirty="0"/>
              <a:t> </a:t>
            </a:r>
            <a:r>
              <a:rPr lang="en-US" sz="2500" b="1" dirty="0" err="1"/>
              <a:t>troškovi</a:t>
            </a:r>
            <a:r>
              <a:rPr lang="en-US" sz="2500" b="1" dirty="0"/>
              <a:t> </a:t>
            </a:r>
            <a:r>
              <a:rPr lang="en-US" sz="2500" b="1" dirty="0" err="1"/>
              <a:t>koje</a:t>
            </a:r>
            <a:r>
              <a:rPr lang="en-US" sz="2500" b="1" dirty="0"/>
              <a:t> je </a:t>
            </a:r>
            <a:r>
              <a:rPr lang="en-US" sz="2500" b="1" dirty="0" err="1"/>
              <a:t>imao</a:t>
            </a:r>
            <a:r>
              <a:rPr lang="en-US" sz="2500" b="1" dirty="0"/>
              <a:t> </a:t>
            </a:r>
            <a:r>
              <a:rPr lang="en-US" sz="2500" b="1" dirty="0" err="1"/>
              <a:t>pri</a:t>
            </a:r>
            <a:r>
              <a:rPr lang="en-US" sz="2500" b="1" dirty="0"/>
              <a:t> </a:t>
            </a:r>
            <a:r>
              <a:rPr lang="en-US" sz="2500" b="1" dirty="0" err="1"/>
              <a:t>ostvarivanju</a:t>
            </a:r>
            <a:r>
              <a:rPr lang="en-US" sz="2500" b="1" dirty="0"/>
              <a:t> </a:t>
            </a:r>
            <a:r>
              <a:rPr lang="en-US" sz="2500" b="1" dirty="0" err="1"/>
              <a:t>i</a:t>
            </a:r>
            <a:r>
              <a:rPr lang="en-US" sz="2500" b="1" dirty="0"/>
              <a:t> </a:t>
            </a:r>
            <a:r>
              <a:rPr lang="en-US" sz="2500" b="1" dirty="0" err="1"/>
              <a:t>očuvanju</a:t>
            </a:r>
            <a:r>
              <a:rPr lang="en-US" sz="2500" b="1" dirty="0"/>
              <a:t> </a:t>
            </a:r>
            <a:r>
              <a:rPr lang="en-US" sz="2500" b="1" dirty="0" err="1"/>
              <a:t>prihoda</a:t>
            </a:r>
            <a:r>
              <a:rPr lang="en-US" sz="2500" b="1" dirty="0"/>
              <a:t>, </a:t>
            </a:r>
            <a:r>
              <a:rPr lang="en-US" sz="2500" b="1" dirty="0" err="1"/>
              <a:t>ako</a:t>
            </a:r>
            <a:r>
              <a:rPr lang="en-US" sz="2500" b="1" dirty="0"/>
              <a:t> </a:t>
            </a:r>
            <a:r>
              <a:rPr lang="en-US" sz="2500" b="1" dirty="0" err="1"/>
              <a:t>za</a:t>
            </a:r>
            <a:r>
              <a:rPr lang="en-US" sz="2500" b="1" dirty="0"/>
              <a:t> to </a:t>
            </a:r>
            <a:r>
              <a:rPr lang="en-US" sz="2500" b="1" dirty="0" err="1"/>
              <a:t>podnese</a:t>
            </a:r>
            <a:r>
              <a:rPr lang="en-US" sz="2500" b="1" dirty="0"/>
              <a:t> </a:t>
            </a:r>
            <a:r>
              <a:rPr lang="en-US" sz="2500" b="1" dirty="0" err="1"/>
              <a:t>dokaze</a:t>
            </a:r>
            <a:r>
              <a:rPr lang="en-US" sz="2500" b="1" dirty="0"/>
              <a:t>.</a:t>
            </a:r>
          </a:p>
          <a:p>
            <a:r>
              <a:rPr lang="en-US" sz="2500" b="1" dirty="0" err="1"/>
              <a:t>Oporezivi</a:t>
            </a:r>
            <a:r>
              <a:rPr lang="en-US" sz="2500" b="1" dirty="0"/>
              <a:t> </a:t>
            </a:r>
            <a:r>
              <a:rPr lang="en-US" sz="2500" b="1" dirty="0" err="1"/>
              <a:t>prihod</a:t>
            </a:r>
            <a:r>
              <a:rPr lang="en-US" sz="2500" b="1" dirty="0"/>
              <a:t> od </a:t>
            </a:r>
            <a:r>
              <a:rPr lang="en-US" sz="2500" b="1" dirty="0" err="1"/>
              <a:t>nepokretnosti</a:t>
            </a:r>
            <a:r>
              <a:rPr lang="en-US" sz="2500" b="1" dirty="0"/>
              <a:t> </a:t>
            </a:r>
            <a:r>
              <a:rPr lang="en-US" sz="2500" b="1" dirty="0" err="1"/>
              <a:t>koji</a:t>
            </a:r>
            <a:r>
              <a:rPr lang="en-US" sz="2500" b="1" dirty="0"/>
              <a:t> </a:t>
            </a:r>
            <a:r>
              <a:rPr lang="en-US" sz="2500" b="1" dirty="0" err="1"/>
              <a:t>ostvari</a:t>
            </a:r>
            <a:r>
              <a:rPr lang="en-US" sz="2500" b="1" dirty="0"/>
              <a:t> </a:t>
            </a:r>
            <a:r>
              <a:rPr lang="en-US" sz="2500" b="1" dirty="0" err="1"/>
              <a:t>obveznik</a:t>
            </a:r>
            <a:r>
              <a:rPr lang="en-US" sz="2500" b="1" dirty="0"/>
              <a:t> </a:t>
            </a:r>
            <a:r>
              <a:rPr lang="en-US" sz="2500" b="1" dirty="0" err="1"/>
              <a:t>zakupac</a:t>
            </a:r>
            <a:r>
              <a:rPr lang="en-US" sz="2500" b="1" dirty="0"/>
              <a:t> </a:t>
            </a:r>
            <a:r>
              <a:rPr lang="en-US" sz="2500" b="1" dirty="0" err="1"/>
              <a:t>koji</a:t>
            </a:r>
            <a:r>
              <a:rPr lang="en-US" sz="2500" b="1" dirty="0"/>
              <a:t> </a:t>
            </a:r>
            <a:r>
              <a:rPr lang="en-US" sz="2500" b="1" dirty="0" err="1"/>
              <a:t>nepokretnost</a:t>
            </a:r>
            <a:r>
              <a:rPr lang="en-US" sz="2500" b="1" dirty="0"/>
              <a:t> </a:t>
            </a:r>
            <a:r>
              <a:rPr lang="en-US" sz="2500" b="1" dirty="0" err="1"/>
              <a:t>izdaje</a:t>
            </a:r>
            <a:r>
              <a:rPr lang="en-US" sz="2500" b="1" dirty="0"/>
              <a:t> u </a:t>
            </a:r>
            <a:r>
              <a:rPr lang="en-US" sz="2500" b="1" dirty="0" err="1"/>
              <a:t>podzakup</a:t>
            </a:r>
            <a:r>
              <a:rPr lang="en-US" sz="2500" b="1" dirty="0"/>
              <a:t>, </a:t>
            </a:r>
            <a:r>
              <a:rPr lang="en-US" sz="2500" b="1" dirty="0" err="1"/>
              <a:t>čini</a:t>
            </a:r>
            <a:r>
              <a:rPr lang="en-US" sz="2500" b="1" dirty="0"/>
              <a:t> </a:t>
            </a:r>
            <a:r>
              <a:rPr lang="en-US" sz="2500" b="1" dirty="0" err="1"/>
              <a:t>razlika</a:t>
            </a:r>
            <a:r>
              <a:rPr lang="en-US" sz="2500" b="1" dirty="0"/>
              <a:t> </a:t>
            </a:r>
            <a:r>
              <a:rPr lang="en-US" sz="2500" b="1" dirty="0" err="1"/>
              <a:t>između</a:t>
            </a:r>
            <a:r>
              <a:rPr lang="en-US" sz="2500" b="1" dirty="0"/>
              <a:t> </a:t>
            </a:r>
            <a:r>
              <a:rPr lang="en-US" sz="2500" b="1" dirty="0" err="1"/>
              <a:t>zakupnine</a:t>
            </a:r>
            <a:r>
              <a:rPr lang="en-US" sz="2500" b="1" dirty="0"/>
              <a:t> </a:t>
            </a:r>
            <a:r>
              <a:rPr lang="en-US" sz="2500" b="1" dirty="0" err="1"/>
              <a:t>koju</a:t>
            </a:r>
            <a:r>
              <a:rPr lang="en-US" sz="2500" b="1" dirty="0"/>
              <a:t> </a:t>
            </a:r>
            <a:r>
              <a:rPr lang="en-US" sz="2500" b="1" dirty="0" err="1"/>
              <a:t>ostvaruje</a:t>
            </a:r>
            <a:r>
              <a:rPr lang="en-US" sz="2500" b="1" dirty="0"/>
              <a:t> </a:t>
            </a:r>
            <a:r>
              <a:rPr lang="en-US" sz="2500" b="1" dirty="0" err="1"/>
              <a:t>i</a:t>
            </a:r>
            <a:r>
              <a:rPr lang="en-US" sz="2500" b="1" dirty="0"/>
              <a:t> </a:t>
            </a:r>
            <a:r>
              <a:rPr lang="en-US" sz="2500" b="1" dirty="0" err="1"/>
              <a:t>zakupnine</a:t>
            </a:r>
            <a:r>
              <a:rPr lang="en-US" sz="2500" b="1" dirty="0"/>
              <a:t> </a:t>
            </a:r>
            <a:r>
              <a:rPr lang="en-US" sz="2500" b="1" dirty="0" err="1"/>
              <a:t>koju</a:t>
            </a:r>
            <a:r>
              <a:rPr lang="en-US" sz="2500" b="1" dirty="0"/>
              <a:t> </a:t>
            </a:r>
            <a:r>
              <a:rPr lang="en-US" sz="2500" b="1" dirty="0" err="1"/>
              <a:t>plaća</a:t>
            </a:r>
            <a:r>
              <a:rPr lang="en-US" sz="2500" b="1" dirty="0"/>
              <a:t> </a:t>
            </a:r>
            <a:r>
              <a:rPr lang="en-US" sz="2500" b="1" dirty="0" err="1"/>
              <a:t>zakupodavcu</a:t>
            </a:r>
            <a:r>
              <a:rPr lang="en-US" sz="2500" b="1" dirty="0" smtClean="0"/>
              <a:t>.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xmlns="" val="263119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700" b="1" dirty="0" err="1"/>
              <a:t>Porez</a:t>
            </a:r>
            <a:r>
              <a:rPr lang="en-US" sz="2700" b="1" dirty="0"/>
              <a:t> </a:t>
            </a:r>
            <a:r>
              <a:rPr lang="en-US" sz="2700" b="1" dirty="0" err="1"/>
              <a:t>na</a:t>
            </a:r>
            <a:r>
              <a:rPr lang="en-US" sz="2700" b="1" dirty="0"/>
              <a:t> </a:t>
            </a:r>
            <a:r>
              <a:rPr lang="en-US" sz="2700" b="1" dirty="0" err="1"/>
              <a:t>prihode</a:t>
            </a:r>
            <a:r>
              <a:rPr lang="en-US" sz="2700" b="1" dirty="0"/>
              <a:t> od </a:t>
            </a:r>
            <a:r>
              <a:rPr lang="en-US" sz="2700" b="1" dirty="0" err="1"/>
              <a:t>izdavanja</a:t>
            </a:r>
            <a:r>
              <a:rPr lang="en-US" sz="2700" b="1" dirty="0"/>
              <a:t> </a:t>
            </a:r>
            <a:r>
              <a:rPr lang="en-US" sz="2700" b="1" dirty="0" err="1"/>
              <a:t>nepokretnosti</a:t>
            </a:r>
            <a:r>
              <a:rPr lang="en-US" sz="2700" b="1" dirty="0"/>
              <a:t> </a:t>
            </a:r>
            <a:r>
              <a:rPr lang="en-US" sz="2700" b="1" dirty="0" err="1"/>
              <a:t>utvrđuje</a:t>
            </a:r>
            <a:r>
              <a:rPr lang="en-US" sz="2700" b="1" dirty="0"/>
              <a:t> se </a:t>
            </a:r>
            <a:r>
              <a:rPr lang="en-US" sz="2700" b="1" dirty="0" err="1"/>
              <a:t>i</a:t>
            </a:r>
            <a:r>
              <a:rPr lang="en-US" sz="2700" b="1" dirty="0"/>
              <a:t> </a:t>
            </a:r>
            <a:r>
              <a:rPr lang="en-US" sz="2700" b="1" dirty="0" err="1"/>
              <a:t>plaća</a:t>
            </a:r>
            <a:r>
              <a:rPr lang="en-US" sz="2700" b="1" dirty="0"/>
              <a:t> </a:t>
            </a:r>
            <a:r>
              <a:rPr lang="en-US" sz="2700" b="1" dirty="0" err="1"/>
              <a:t>samooporezivanjem</a:t>
            </a:r>
            <a:r>
              <a:rPr lang="en-US" sz="2700" b="1" dirty="0"/>
              <a:t> </a:t>
            </a:r>
            <a:r>
              <a:rPr lang="en-US" sz="2700" b="1" dirty="0" err="1"/>
              <a:t>po</a:t>
            </a:r>
            <a:r>
              <a:rPr lang="en-US" sz="2700" b="1" dirty="0"/>
              <a:t> </a:t>
            </a:r>
            <a:r>
              <a:rPr lang="en-US" sz="2700" b="1" dirty="0" err="1"/>
              <a:t>stopi</a:t>
            </a:r>
            <a:r>
              <a:rPr lang="en-US" sz="2700" b="1" dirty="0"/>
              <a:t> </a:t>
            </a:r>
            <a:r>
              <a:rPr lang="en-US" sz="2700" b="1" dirty="0" smtClean="0"/>
              <a:t>od </a:t>
            </a:r>
            <a:r>
              <a:rPr lang="en-US" sz="2700" b="1" dirty="0"/>
              <a:t>20</a:t>
            </a:r>
            <a:r>
              <a:rPr lang="en-US" sz="2700" b="1" dirty="0" smtClean="0"/>
              <a:t>%.</a:t>
            </a:r>
          </a:p>
          <a:p>
            <a:r>
              <a:rPr lang="en-US" sz="2700" b="1" dirty="0"/>
              <a:t>Pored toga, </a:t>
            </a:r>
            <a:r>
              <a:rPr lang="en-US" sz="2700" b="1" dirty="0" err="1"/>
              <a:t>oporezivi</a:t>
            </a:r>
            <a:r>
              <a:rPr lang="en-US" sz="2700" b="1" dirty="0"/>
              <a:t> </a:t>
            </a:r>
            <a:r>
              <a:rPr lang="en-US" sz="2700" b="1" dirty="0" err="1"/>
              <a:t>prihodi</a:t>
            </a:r>
            <a:r>
              <a:rPr lang="en-US" sz="2700" b="1" dirty="0"/>
              <a:t> od </a:t>
            </a:r>
            <a:r>
              <a:rPr lang="en-US" sz="2700" b="1" dirty="0" err="1"/>
              <a:t>nepokretnosti</a:t>
            </a:r>
            <a:r>
              <a:rPr lang="en-US" sz="2700" b="1" dirty="0"/>
              <a:t> </a:t>
            </a:r>
            <a:r>
              <a:rPr lang="en-US" sz="2700" b="1" dirty="0" err="1"/>
              <a:t>ubrajaju</a:t>
            </a:r>
            <a:r>
              <a:rPr lang="en-US" sz="2700" b="1" dirty="0"/>
              <a:t> se u </a:t>
            </a:r>
            <a:r>
              <a:rPr lang="en-US" sz="2700" b="1" dirty="0" err="1"/>
              <a:t>osnovicu</a:t>
            </a:r>
            <a:r>
              <a:rPr lang="en-US" sz="2700" b="1" dirty="0"/>
              <a:t> </a:t>
            </a:r>
            <a:r>
              <a:rPr lang="en-US" sz="2700" b="1" dirty="0" err="1"/>
              <a:t>eventualnog</a:t>
            </a:r>
            <a:r>
              <a:rPr lang="en-US" sz="2700" b="1" dirty="0"/>
              <a:t> </a:t>
            </a:r>
            <a:r>
              <a:rPr lang="en-US" sz="2700" b="1" dirty="0" err="1"/>
              <a:t>godišnjeg</a:t>
            </a:r>
            <a:r>
              <a:rPr lang="en-US" sz="2700" b="1" dirty="0"/>
              <a:t> </a:t>
            </a:r>
            <a:r>
              <a:rPr lang="en-US" sz="2700" b="1" dirty="0" err="1"/>
              <a:t>poreza</a:t>
            </a:r>
            <a:r>
              <a:rPr lang="en-US" sz="2700" b="1" dirty="0"/>
              <a:t> </a:t>
            </a:r>
            <a:r>
              <a:rPr lang="en-US" sz="2700" b="1" dirty="0" err="1"/>
              <a:t>na</a:t>
            </a:r>
            <a:r>
              <a:rPr lang="en-US" sz="2700" b="1" dirty="0"/>
              <a:t> </a:t>
            </a:r>
            <a:r>
              <a:rPr lang="en-US" sz="2700" b="1" dirty="0" err="1"/>
              <a:t>dohodak</a:t>
            </a:r>
            <a:r>
              <a:rPr lang="en-US" sz="2700" b="1" dirty="0"/>
              <a:t> </a:t>
            </a:r>
            <a:r>
              <a:rPr lang="en-US" sz="2700" b="1" dirty="0" err="1"/>
              <a:t>građana</a:t>
            </a:r>
            <a:r>
              <a:rPr lang="en-US" sz="2700" b="1" dirty="0"/>
              <a:t>.</a:t>
            </a:r>
          </a:p>
          <a:p>
            <a:r>
              <a:rPr lang="en-US" sz="2700" b="1" dirty="0"/>
              <a:t>Taj </a:t>
            </a:r>
            <a:r>
              <a:rPr lang="en-US" sz="2700" b="1" dirty="0" err="1"/>
              <a:t>porez</a:t>
            </a:r>
            <a:r>
              <a:rPr lang="en-US" sz="2700" b="1" dirty="0"/>
              <a:t> </a:t>
            </a:r>
            <a:r>
              <a:rPr lang="en-US" sz="2700" b="1" dirty="0" err="1"/>
              <a:t>plaćaju</a:t>
            </a:r>
            <a:r>
              <a:rPr lang="en-US" sz="2700" b="1" dirty="0"/>
              <a:t> </a:t>
            </a:r>
            <a:r>
              <a:rPr lang="en-US" sz="2700" b="1" dirty="0" err="1"/>
              <a:t>fizička</a:t>
            </a:r>
            <a:r>
              <a:rPr lang="en-US" sz="2700" b="1" dirty="0"/>
              <a:t> </a:t>
            </a:r>
            <a:r>
              <a:rPr lang="en-US" sz="2700" b="1" dirty="0" err="1"/>
              <a:t>lica</a:t>
            </a:r>
            <a:r>
              <a:rPr lang="en-US" sz="2700" b="1" dirty="0"/>
              <a:t> </a:t>
            </a:r>
            <a:r>
              <a:rPr lang="en-US" sz="2700" b="1" dirty="0" err="1"/>
              <a:t>koja</a:t>
            </a:r>
            <a:r>
              <a:rPr lang="en-US" sz="2700" b="1" dirty="0"/>
              <a:t> </a:t>
            </a:r>
            <a:r>
              <a:rPr lang="en-US" sz="2700" b="1" dirty="0" err="1"/>
              <a:t>su</a:t>
            </a:r>
            <a:r>
              <a:rPr lang="en-US" sz="2700" b="1" dirty="0"/>
              <a:t> u </a:t>
            </a:r>
            <a:r>
              <a:rPr lang="en-US" sz="2700" b="1" dirty="0" err="1"/>
              <a:t>kalendarskoj</a:t>
            </a:r>
            <a:r>
              <a:rPr lang="en-US" sz="2700" b="1" dirty="0"/>
              <a:t> </a:t>
            </a:r>
            <a:r>
              <a:rPr lang="en-US" sz="2700" b="1" dirty="0" err="1"/>
              <a:t>godini</a:t>
            </a:r>
            <a:r>
              <a:rPr lang="en-US" sz="2700" b="1" dirty="0"/>
              <a:t> </a:t>
            </a:r>
            <a:r>
              <a:rPr lang="en-US" sz="2700" b="1" dirty="0" err="1"/>
              <a:t>ostvarila</a:t>
            </a:r>
            <a:r>
              <a:rPr lang="en-US" sz="2700" b="1" dirty="0"/>
              <a:t> </a:t>
            </a:r>
            <a:r>
              <a:rPr lang="en-US" sz="2700" b="1" dirty="0" err="1"/>
              <a:t>dohodak</a:t>
            </a:r>
            <a:r>
              <a:rPr lang="en-US" sz="2700" b="1" dirty="0"/>
              <a:t> </a:t>
            </a:r>
            <a:r>
              <a:rPr lang="en-US" sz="2700" b="1" dirty="0" err="1"/>
              <a:t>veći</a:t>
            </a:r>
            <a:r>
              <a:rPr lang="en-US" sz="2700" b="1" dirty="0"/>
              <a:t> od </a:t>
            </a:r>
            <a:r>
              <a:rPr lang="en-US" sz="2700" b="1" dirty="0" err="1"/>
              <a:t>trostrukog</a:t>
            </a:r>
            <a:r>
              <a:rPr lang="en-US" sz="2700" b="1" dirty="0"/>
              <a:t> </a:t>
            </a:r>
            <a:r>
              <a:rPr lang="en-US" sz="2700" b="1" dirty="0" err="1"/>
              <a:t>iznosa</a:t>
            </a:r>
            <a:r>
              <a:rPr lang="en-US" sz="2700" b="1" dirty="0"/>
              <a:t> </a:t>
            </a:r>
            <a:r>
              <a:rPr lang="en-US" sz="2700" b="1" dirty="0" err="1"/>
              <a:t>prosečne</a:t>
            </a:r>
            <a:r>
              <a:rPr lang="en-US" sz="2700" b="1" dirty="0"/>
              <a:t> </a:t>
            </a:r>
            <a:r>
              <a:rPr lang="en-US" sz="2700" b="1" dirty="0" err="1"/>
              <a:t>godišnje</a:t>
            </a:r>
            <a:r>
              <a:rPr lang="en-US" sz="2700" b="1" dirty="0"/>
              <a:t> </a:t>
            </a:r>
            <a:r>
              <a:rPr lang="en-US" sz="2700" b="1" dirty="0" err="1"/>
              <a:t>zarade</a:t>
            </a:r>
            <a:r>
              <a:rPr lang="en-US" sz="2700" b="1" dirty="0"/>
              <a:t> </a:t>
            </a:r>
            <a:r>
              <a:rPr lang="en-US" sz="2700" b="1" dirty="0" err="1"/>
              <a:t>po</a:t>
            </a:r>
            <a:r>
              <a:rPr lang="en-US" sz="2700" b="1" dirty="0"/>
              <a:t> </a:t>
            </a:r>
            <a:r>
              <a:rPr lang="en-US" sz="2700" b="1" dirty="0" err="1"/>
              <a:t>zaposlenom</a:t>
            </a:r>
            <a:r>
              <a:rPr lang="en-US" sz="2700" b="1" dirty="0"/>
              <a:t> </a:t>
            </a:r>
            <a:r>
              <a:rPr lang="en-US" sz="2700" b="1" dirty="0" err="1"/>
              <a:t>isplaćene</a:t>
            </a:r>
            <a:r>
              <a:rPr lang="en-US" sz="2700" b="1" dirty="0"/>
              <a:t> u </a:t>
            </a:r>
            <a:r>
              <a:rPr lang="en-US" sz="2700" b="1" dirty="0" err="1"/>
              <a:t>Republici</a:t>
            </a:r>
            <a:r>
              <a:rPr lang="en-US" sz="2700" b="1" dirty="0"/>
              <a:t> u </a:t>
            </a:r>
            <a:r>
              <a:rPr lang="en-US" sz="2700" b="1" dirty="0" err="1"/>
              <a:t>godini</a:t>
            </a:r>
            <a:r>
              <a:rPr lang="en-US" sz="2700" b="1" dirty="0"/>
              <a:t> </a:t>
            </a:r>
            <a:r>
              <a:rPr lang="en-US" sz="2700" b="1" dirty="0" err="1"/>
              <a:t>za</a:t>
            </a:r>
            <a:r>
              <a:rPr lang="en-US" sz="2700" b="1" dirty="0"/>
              <a:t> </a:t>
            </a:r>
            <a:r>
              <a:rPr lang="en-US" sz="2700" b="1" dirty="0" err="1"/>
              <a:t>koju</a:t>
            </a:r>
            <a:r>
              <a:rPr lang="en-US" sz="2700" b="1" dirty="0"/>
              <a:t> se </a:t>
            </a:r>
            <a:r>
              <a:rPr lang="en-US" sz="2700" b="1" dirty="0" err="1"/>
              <a:t>utvrđuje</a:t>
            </a:r>
            <a:r>
              <a:rPr lang="en-US" sz="2700" b="1" dirty="0"/>
              <a:t> </a:t>
            </a:r>
            <a:r>
              <a:rPr lang="en-US" sz="2700" b="1" dirty="0" err="1"/>
              <a:t>porez</a:t>
            </a:r>
            <a:r>
              <a:rPr lang="en-US" sz="2700" b="1" dirty="0"/>
              <a:t>, </a:t>
            </a:r>
            <a:r>
              <a:rPr lang="en-US" sz="2700" b="1" dirty="0" err="1"/>
              <a:t>prema</a:t>
            </a:r>
            <a:r>
              <a:rPr lang="en-US" sz="2700" b="1" dirty="0"/>
              <a:t> </a:t>
            </a:r>
            <a:r>
              <a:rPr lang="en-US" sz="2700" b="1" dirty="0" err="1"/>
              <a:t>podacima</a:t>
            </a:r>
            <a:r>
              <a:rPr lang="en-US" sz="2700" b="1" dirty="0"/>
              <a:t> </a:t>
            </a:r>
            <a:r>
              <a:rPr lang="en-US" sz="2700" b="1" dirty="0" err="1"/>
              <a:t>republičkog</a:t>
            </a:r>
            <a:r>
              <a:rPr lang="en-US" sz="2700" b="1" dirty="0"/>
              <a:t> organa </a:t>
            </a:r>
            <a:r>
              <a:rPr lang="en-US" sz="2700" b="1" dirty="0" err="1"/>
              <a:t>nadležnog</a:t>
            </a:r>
            <a:r>
              <a:rPr lang="en-US" sz="2700" b="1" dirty="0"/>
              <a:t> </a:t>
            </a:r>
            <a:r>
              <a:rPr lang="en-US" sz="2700" b="1" dirty="0" err="1"/>
              <a:t>za</a:t>
            </a:r>
            <a:r>
              <a:rPr lang="en-US" sz="2700" b="1" dirty="0"/>
              <a:t> </a:t>
            </a:r>
            <a:r>
              <a:rPr lang="en-US" sz="2700" b="1" dirty="0" err="1"/>
              <a:t>poslove</a:t>
            </a:r>
            <a:r>
              <a:rPr lang="en-US" sz="2700" b="1" dirty="0"/>
              <a:t> </a:t>
            </a:r>
            <a:r>
              <a:rPr lang="en-US" sz="2700" b="1" dirty="0" err="1"/>
              <a:t>statistike</a:t>
            </a:r>
            <a:r>
              <a:rPr lang="en-US" sz="2700" b="1" dirty="0"/>
              <a:t>. </a:t>
            </a:r>
            <a:endParaRPr lang="en-US" sz="2700" b="1" dirty="0" smtClean="0"/>
          </a:p>
          <a:p>
            <a:r>
              <a:rPr lang="en-US" sz="2700" b="1" dirty="0" err="1" smtClean="0"/>
              <a:t>Ostali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porezi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koje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razmatra</a:t>
            </a:r>
            <a:r>
              <a:rPr lang="en-US" sz="2700" b="1" dirty="0" smtClean="0"/>
              <a:t> ova </a:t>
            </a:r>
            <a:r>
              <a:rPr lang="en-US" sz="2700" b="1" dirty="0" err="1" smtClean="0"/>
              <a:t>prezentacija</a:t>
            </a:r>
            <a:r>
              <a:rPr lang="en-US" sz="2700" b="1" dirty="0" smtClean="0"/>
              <a:t> ne </a:t>
            </a:r>
            <a:r>
              <a:rPr lang="en-US" sz="2700" b="1" dirty="0" err="1" smtClean="0"/>
              <a:t>učestvuju</a:t>
            </a:r>
            <a:r>
              <a:rPr lang="en-US" sz="2700" b="1" dirty="0" smtClean="0"/>
              <a:t> u </a:t>
            </a:r>
            <a:r>
              <a:rPr lang="en-US" sz="2700" b="1" dirty="0" err="1" smtClean="0"/>
              <a:t>osnovici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za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godišnji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porez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na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dohodak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građana</a:t>
            </a:r>
            <a:r>
              <a:rPr lang="en-US" sz="2700" b="1" dirty="0" smtClean="0"/>
              <a:t>.</a:t>
            </a:r>
            <a:endParaRPr lang="en-US" sz="2700" b="1" dirty="0"/>
          </a:p>
          <a:p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xmlns="" val="1560787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Porez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 smtClean="0"/>
              <a:t>dobitke</a:t>
            </a:r>
            <a:r>
              <a:rPr lang="en-US" dirty="0" smtClean="0"/>
              <a:t> </a:t>
            </a:r>
            <a:r>
              <a:rPr lang="en-US" dirty="0" err="1" smtClean="0"/>
              <a:t>fizičkih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300" b="1" dirty="0" err="1"/>
              <a:t>Kapitalni</a:t>
            </a:r>
            <a:r>
              <a:rPr lang="en-US" sz="2300" b="1" dirty="0"/>
              <a:t> </a:t>
            </a:r>
            <a:r>
              <a:rPr lang="en-US" sz="2300" b="1" dirty="0" err="1"/>
              <a:t>dobitak</a:t>
            </a:r>
            <a:r>
              <a:rPr lang="en-US" sz="2300" b="1" dirty="0"/>
              <a:t>, </a:t>
            </a:r>
            <a:r>
              <a:rPr lang="en-US" sz="2300" b="1" dirty="0" err="1"/>
              <a:t>predstavlja</a:t>
            </a:r>
            <a:r>
              <a:rPr lang="en-US" sz="2300" b="1" dirty="0"/>
              <a:t> </a:t>
            </a:r>
            <a:r>
              <a:rPr lang="en-US" sz="2300" b="1" dirty="0" err="1"/>
              <a:t>razliku</a:t>
            </a:r>
            <a:r>
              <a:rPr lang="en-US" sz="2300" b="1" dirty="0"/>
              <a:t> </a:t>
            </a:r>
            <a:r>
              <a:rPr lang="en-US" sz="2300" b="1" dirty="0" err="1"/>
              <a:t>između</a:t>
            </a:r>
            <a:r>
              <a:rPr lang="en-US" sz="2300" b="1" dirty="0"/>
              <a:t> </a:t>
            </a:r>
            <a:r>
              <a:rPr lang="en-US" sz="2300" b="1" dirty="0" err="1"/>
              <a:t>prodajne</a:t>
            </a:r>
            <a:r>
              <a:rPr lang="en-US" sz="2300" b="1" dirty="0"/>
              <a:t> </a:t>
            </a:r>
            <a:r>
              <a:rPr lang="en-US" sz="2300" b="1" dirty="0" err="1"/>
              <a:t>cene</a:t>
            </a:r>
            <a:r>
              <a:rPr lang="en-US" sz="2300" b="1" dirty="0"/>
              <a:t> </a:t>
            </a:r>
            <a:r>
              <a:rPr lang="en-US" sz="2300" b="1" dirty="0" err="1"/>
              <a:t>stvarnih</a:t>
            </a:r>
            <a:r>
              <a:rPr lang="en-US" sz="2300" b="1" dirty="0"/>
              <a:t> </a:t>
            </a:r>
            <a:r>
              <a:rPr lang="en-US" sz="2300" b="1" dirty="0" err="1"/>
              <a:t>prava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nepokretnostima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njihove</a:t>
            </a:r>
            <a:r>
              <a:rPr lang="en-US" sz="2300" b="1" dirty="0"/>
              <a:t> </a:t>
            </a:r>
            <a:r>
              <a:rPr lang="en-US" sz="2300" b="1" dirty="0" err="1"/>
              <a:t>nabavne</a:t>
            </a:r>
            <a:r>
              <a:rPr lang="en-US" sz="2300" b="1" dirty="0"/>
              <a:t> </a:t>
            </a:r>
            <a:r>
              <a:rPr lang="en-US" sz="2300" b="1" dirty="0" err="1"/>
              <a:t>cene</a:t>
            </a:r>
            <a:r>
              <a:rPr lang="en-US" sz="2300" b="1" dirty="0"/>
              <a:t>. </a:t>
            </a:r>
            <a:r>
              <a:rPr lang="en-US" sz="2300" b="1" dirty="0" err="1"/>
              <a:t>Prodajnom</a:t>
            </a:r>
            <a:r>
              <a:rPr lang="en-US" sz="2300" b="1" dirty="0"/>
              <a:t> </a:t>
            </a:r>
            <a:r>
              <a:rPr lang="en-US" sz="2300" b="1" dirty="0" err="1"/>
              <a:t>cenom</a:t>
            </a:r>
            <a:r>
              <a:rPr lang="en-US" sz="2300" b="1" dirty="0"/>
              <a:t> se </a:t>
            </a:r>
            <a:r>
              <a:rPr lang="en-US" sz="2300" b="1" dirty="0" err="1"/>
              <a:t>smatra</a:t>
            </a:r>
            <a:r>
              <a:rPr lang="en-US" sz="2300" b="1" dirty="0"/>
              <a:t> </a:t>
            </a:r>
            <a:r>
              <a:rPr lang="en-US" sz="2300" b="1" dirty="0" err="1"/>
              <a:t>ugovorena</a:t>
            </a:r>
            <a:r>
              <a:rPr lang="en-US" sz="2300" b="1" dirty="0"/>
              <a:t> </a:t>
            </a:r>
            <a:r>
              <a:rPr lang="en-US" sz="2300" b="1" dirty="0" err="1"/>
              <a:t>cena</a:t>
            </a:r>
            <a:r>
              <a:rPr lang="en-US" sz="2300" b="1" dirty="0"/>
              <a:t>, </a:t>
            </a:r>
            <a:r>
              <a:rPr lang="en-US" sz="2300" b="1" dirty="0" err="1"/>
              <a:t>odnosno</a:t>
            </a:r>
            <a:r>
              <a:rPr lang="en-US" sz="2300" b="1" dirty="0"/>
              <a:t> </a:t>
            </a:r>
            <a:r>
              <a:rPr lang="en-US" sz="2300" b="1" dirty="0" err="1"/>
              <a:t>tržišna</a:t>
            </a:r>
            <a:r>
              <a:rPr lang="en-US" sz="2300" b="1" dirty="0"/>
              <a:t> </a:t>
            </a:r>
            <a:r>
              <a:rPr lang="en-US" sz="2300" b="1" dirty="0" err="1"/>
              <a:t>cena</a:t>
            </a:r>
            <a:r>
              <a:rPr lang="en-US" sz="2300" b="1" dirty="0"/>
              <a:t> </a:t>
            </a:r>
            <a:r>
              <a:rPr lang="en-US" sz="2300" b="1" dirty="0" err="1"/>
              <a:t>koju</a:t>
            </a:r>
            <a:r>
              <a:rPr lang="en-US" sz="2300" b="1" dirty="0"/>
              <a:t> </a:t>
            </a:r>
            <a:r>
              <a:rPr lang="en-US" sz="2300" b="1" dirty="0" err="1"/>
              <a:t>utvrđuje</a:t>
            </a:r>
            <a:r>
              <a:rPr lang="en-US" sz="2300" b="1" dirty="0"/>
              <a:t> </a:t>
            </a:r>
            <a:r>
              <a:rPr lang="en-US" sz="2300" b="1" dirty="0" err="1"/>
              <a:t>nadležni</a:t>
            </a:r>
            <a:r>
              <a:rPr lang="en-US" sz="2300" b="1" dirty="0"/>
              <a:t> </a:t>
            </a:r>
            <a:r>
              <a:rPr lang="en-US" sz="2300" b="1" dirty="0" err="1"/>
              <a:t>poreski</a:t>
            </a:r>
            <a:r>
              <a:rPr lang="en-US" sz="2300" b="1" dirty="0"/>
              <a:t> organ </a:t>
            </a:r>
            <a:r>
              <a:rPr lang="en-US" sz="2300" b="1" dirty="0" err="1"/>
              <a:t>ako</a:t>
            </a:r>
            <a:r>
              <a:rPr lang="en-US" sz="2300" b="1" dirty="0"/>
              <a:t> </a:t>
            </a:r>
            <a:r>
              <a:rPr lang="en-US" sz="2300" b="1" dirty="0" err="1"/>
              <a:t>oceni</a:t>
            </a:r>
            <a:r>
              <a:rPr lang="en-US" sz="2300" b="1" dirty="0"/>
              <a:t> da je </a:t>
            </a:r>
            <a:r>
              <a:rPr lang="en-US" sz="2300" b="1" dirty="0" err="1"/>
              <a:t>ugovorena</a:t>
            </a:r>
            <a:r>
              <a:rPr lang="en-US" sz="2300" b="1" dirty="0"/>
              <a:t> </a:t>
            </a:r>
            <a:r>
              <a:rPr lang="en-US" sz="2300" b="1" dirty="0" err="1"/>
              <a:t>cena</a:t>
            </a:r>
            <a:r>
              <a:rPr lang="en-US" sz="2300" b="1" dirty="0"/>
              <a:t> </a:t>
            </a:r>
            <a:r>
              <a:rPr lang="en-US" sz="2300" b="1" dirty="0" err="1"/>
              <a:t>niža</a:t>
            </a:r>
            <a:r>
              <a:rPr lang="en-US" sz="2300" b="1" dirty="0"/>
              <a:t> od </a:t>
            </a:r>
            <a:r>
              <a:rPr lang="en-US" sz="2300" b="1" dirty="0" err="1"/>
              <a:t>tržišne</a:t>
            </a:r>
            <a:r>
              <a:rPr lang="en-US" sz="2300" b="1" dirty="0"/>
              <a:t> (bez </a:t>
            </a:r>
            <a:r>
              <a:rPr lang="en-US" sz="2300" b="1" dirty="0" err="1"/>
              <a:t>poreza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prenos</a:t>
            </a:r>
            <a:r>
              <a:rPr lang="en-US" sz="2300" b="1" dirty="0"/>
              <a:t> </a:t>
            </a:r>
            <a:r>
              <a:rPr lang="en-US" sz="2300" b="1" dirty="0" err="1"/>
              <a:t>apsolutnih</a:t>
            </a:r>
            <a:r>
              <a:rPr lang="en-US" sz="2300" b="1" dirty="0"/>
              <a:t> </a:t>
            </a:r>
            <a:r>
              <a:rPr lang="en-US" sz="2300" b="1" dirty="0" err="1"/>
              <a:t>prava</a:t>
            </a:r>
            <a:r>
              <a:rPr lang="en-US" sz="2300" b="1" dirty="0"/>
              <a:t>).</a:t>
            </a:r>
          </a:p>
          <a:p>
            <a:r>
              <a:rPr lang="en-US" sz="2300" b="1" dirty="0" err="1"/>
              <a:t>Nabavnom</a:t>
            </a:r>
            <a:r>
              <a:rPr lang="en-US" sz="2300" b="1" dirty="0"/>
              <a:t> </a:t>
            </a:r>
            <a:r>
              <a:rPr lang="en-US" sz="2300" b="1" dirty="0" err="1"/>
              <a:t>cenom</a:t>
            </a:r>
            <a:r>
              <a:rPr lang="en-US" sz="2300" b="1" dirty="0"/>
              <a:t> se </a:t>
            </a:r>
            <a:r>
              <a:rPr lang="en-US" sz="2300" b="1" dirty="0" err="1"/>
              <a:t>smatra</a:t>
            </a:r>
            <a:r>
              <a:rPr lang="en-US" sz="2300" b="1" dirty="0"/>
              <a:t> </a:t>
            </a:r>
            <a:r>
              <a:rPr lang="en-US" sz="2300" b="1" dirty="0" err="1"/>
              <a:t>cena</a:t>
            </a:r>
            <a:r>
              <a:rPr lang="en-US" sz="2300" b="1" dirty="0"/>
              <a:t> </a:t>
            </a:r>
            <a:r>
              <a:rPr lang="en-US" sz="2300" b="1" dirty="0" err="1"/>
              <a:t>po</a:t>
            </a:r>
            <a:r>
              <a:rPr lang="en-US" sz="2300" b="1" dirty="0"/>
              <a:t> </a:t>
            </a:r>
            <a:r>
              <a:rPr lang="en-US" sz="2300" b="1" dirty="0" err="1"/>
              <a:t>kojoj</a:t>
            </a:r>
            <a:r>
              <a:rPr lang="en-US" sz="2300" b="1" dirty="0"/>
              <a:t> je </a:t>
            </a:r>
            <a:r>
              <a:rPr lang="en-US" sz="2300" b="1" dirty="0" err="1"/>
              <a:t>obveznik</a:t>
            </a:r>
            <a:r>
              <a:rPr lang="en-US" sz="2300" b="1" dirty="0"/>
              <a:t> </a:t>
            </a:r>
            <a:r>
              <a:rPr lang="en-US" sz="2300" b="1" dirty="0" err="1"/>
              <a:t>stekao</a:t>
            </a:r>
            <a:r>
              <a:rPr lang="en-US" sz="2300" b="1" dirty="0"/>
              <a:t> </a:t>
            </a:r>
            <a:r>
              <a:rPr lang="en-US" sz="2300" b="1" dirty="0" err="1"/>
              <a:t>pravo</a:t>
            </a:r>
            <a:r>
              <a:rPr lang="en-US" sz="2300" b="1" dirty="0"/>
              <a:t>, </a:t>
            </a:r>
            <a:r>
              <a:rPr lang="en-US" sz="2300" b="1" dirty="0" err="1"/>
              <a:t>revalorizovana</a:t>
            </a:r>
            <a:r>
              <a:rPr lang="en-US" sz="2300" b="1" dirty="0"/>
              <a:t> </a:t>
            </a:r>
            <a:r>
              <a:rPr lang="en-US" sz="2300" b="1" dirty="0" err="1"/>
              <a:t>godišnjim</a:t>
            </a:r>
            <a:r>
              <a:rPr lang="en-US" sz="2300" b="1" dirty="0"/>
              <a:t> </a:t>
            </a:r>
            <a:r>
              <a:rPr lang="en-US" sz="2300" b="1" dirty="0" err="1"/>
              <a:t>indeksom</a:t>
            </a:r>
            <a:r>
              <a:rPr lang="en-US" sz="2300" b="1" dirty="0"/>
              <a:t> </a:t>
            </a:r>
            <a:r>
              <a:rPr lang="en-US" sz="2300" b="1" dirty="0" err="1"/>
              <a:t>potrošačkih</a:t>
            </a:r>
            <a:r>
              <a:rPr lang="en-US" sz="2300" b="1" dirty="0"/>
              <a:t> </a:t>
            </a:r>
            <a:r>
              <a:rPr lang="en-US" sz="2300" b="1" dirty="0" err="1"/>
              <a:t>cena</a:t>
            </a:r>
            <a:r>
              <a:rPr lang="en-US" sz="2300" b="1" dirty="0"/>
              <a:t> od dana </a:t>
            </a:r>
            <a:r>
              <a:rPr lang="en-US" sz="2300" b="1" dirty="0" err="1"/>
              <a:t>sticanja</a:t>
            </a:r>
            <a:r>
              <a:rPr lang="en-US" sz="2300" b="1" dirty="0"/>
              <a:t> do dana </a:t>
            </a:r>
            <a:r>
              <a:rPr lang="en-US" sz="2300" b="1" dirty="0" err="1"/>
              <a:t>prenosa</a:t>
            </a:r>
            <a:r>
              <a:rPr lang="en-US" sz="2300" b="1" dirty="0"/>
              <a:t>, </a:t>
            </a:r>
            <a:r>
              <a:rPr lang="en-US" sz="2300" b="1" dirty="0" err="1"/>
              <a:t>prema</a:t>
            </a:r>
            <a:r>
              <a:rPr lang="en-US" sz="2300" b="1" dirty="0"/>
              <a:t> </a:t>
            </a:r>
            <a:r>
              <a:rPr lang="en-US" sz="2300" b="1" dirty="0" err="1"/>
              <a:t>podacima</a:t>
            </a:r>
            <a:r>
              <a:rPr lang="en-US" sz="2300" b="1" dirty="0"/>
              <a:t> </a:t>
            </a:r>
            <a:r>
              <a:rPr lang="en-US" sz="2300" b="1" dirty="0" err="1"/>
              <a:t>republičkog</a:t>
            </a:r>
            <a:r>
              <a:rPr lang="en-US" sz="2300" b="1" dirty="0"/>
              <a:t> organa </a:t>
            </a:r>
            <a:r>
              <a:rPr lang="en-US" sz="2300" b="1" dirty="0" err="1"/>
              <a:t>nadležnog</a:t>
            </a:r>
            <a:r>
              <a:rPr lang="en-US" sz="2300" b="1" dirty="0"/>
              <a:t> </a:t>
            </a:r>
            <a:r>
              <a:rPr lang="en-US" sz="2300" b="1" dirty="0" err="1"/>
              <a:t>za</a:t>
            </a:r>
            <a:r>
              <a:rPr lang="en-US" sz="2300" b="1" dirty="0"/>
              <a:t> </a:t>
            </a:r>
            <a:r>
              <a:rPr lang="en-US" sz="2300" b="1" dirty="0" err="1"/>
              <a:t>poslove</a:t>
            </a:r>
            <a:r>
              <a:rPr lang="en-US" sz="2300" b="1" dirty="0"/>
              <a:t> </a:t>
            </a:r>
            <a:r>
              <a:rPr lang="en-US" sz="2300" b="1" dirty="0" err="1"/>
              <a:t>statistike</a:t>
            </a:r>
            <a:r>
              <a:rPr lang="en-US" sz="2300" b="1" dirty="0"/>
              <a:t>. </a:t>
            </a:r>
            <a:r>
              <a:rPr lang="en-US" sz="2300" b="1" dirty="0" err="1"/>
              <a:t>Kod</a:t>
            </a:r>
            <a:r>
              <a:rPr lang="en-US" sz="2300" b="1" dirty="0"/>
              <a:t> </a:t>
            </a:r>
            <a:r>
              <a:rPr lang="en-US" sz="2300" b="1" dirty="0" err="1"/>
              <a:t>prenosa</a:t>
            </a:r>
            <a:r>
              <a:rPr lang="en-US" sz="2300" b="1" dirty="0"/>
              <a:t> </a:t>
            </a:r>
            <a:r>
              <a:rPr lang="en-US" sz="2300" b="1" dirty="0" err="1"/>
              <a:t>nepokretnosti</a:t>
            </a:r>
            <a:r>
              <a:rPr lang="en-US" sz="2300" b="1" dirty="0"/>
              <a:t> </a:t>
            </a:r>
            <a:r>
              <a:rPr lang="en-US" sz="2300" b="1" dirty="0" err="1"/>
              <a:t>koju</a:t>
            </a:r>
            <a:r>
              <a:rPr lang="en-US" sz="2300" b="1" dirty="0"/>
              <a:t> je </a:t>
            </a:r>
            <a:r>
              <a:rPr lang="en-US" sz="2300" b="1" dirty="0" err="1"/>
              <a:t>obveznik</a:t>
            </a:r>
            <a:r>
              <a:rPr lang="en-US" sz="2300" b="1" dirty="0"/>
              <a:t> </a:t>
            </a:r>
            <a:r>
              <a:rPr lang="en-US" sz="2300" b="1" dirty="0" err="1"/>
              <a:t>sam</a:t>
            </a:r>
            <a:r>
              <a:rPr lang="en-US" sz="2300" b="1" dirty="0"/>
              <a:t> </a:t>
            </a:r>
            <a:r>
              <a:rPr lang="en-US" sz="2300" b="1" dirty="0" err="1"/>
              <a:t>izgradio</a:t>
            </a:r>
            <a:r>
              <a:rPr lang="en-US" sz="2300" b="1" dirty="0"/>
              <a:t>, </a:t>
            </a:r>
            <a:r>
              <a:rPr lang="en-US" sz="2300" b="1" dirty="0" err="1"/>
              <a:t>nabavnu</a:t>
            </a:r>
            <a:r>
              <a:rPr lang="en-US" sz="2300" b="1" dirty="0"/>
              <a:t> </a:t>
            </a:r>
            <a:r>
              <a:rPr lang="en-US" sz="2300" b="1" dirty="0" err="1"/>
              <a:t>cenu</a:t>
            </a:r>
            <a:r>
              <a:rPr lang="en-US" sz="2300" b="1" dirty="0"/>
              <a:t> </a:t>
            </a:r>
            <a:r>
              <a:rPr lang="en-US" sz="2300" b="1" dirty="0" err="1"/>
              <a:t>čini</a:t>
            </a:r>
            <a:r>
              <a:rPr lang="en-US" sz="2300" b="1" dirty="0"/>
              <a:t> </a:t>
            </a:r>
            <a:r>
              <a:rPr lang="en-US" sz="2300" b="1" dirty="0" err="1"/>
              <a:t>iznos</a:t>
            </a:r>
            <a:r>
              <a:rPr lang="en-US" sz="2300" b="1" dirty="0"/>
              <a:t> </a:t>
            </a:r>
            <a:r>
              <a:rPr lang="en-US" sz="2300" b="1" dirty="0" err="1"/>
              <a:t>troškova</a:t>
            </a:r>
            <a:r>
              <a:rPr lang="en-US" sz="2300" b="1" dirty="0"/>
              <a:t> </a:t>
            </a:r>
            <a:r>
              <a:rPr lang="en-US" sz="2300" b="1" dirty="0" err="1"/>
              <a:t>izgradnje</a:t>
            </a:r>
            <a:r>
              <a:rPr lang="en-US" sz="2300" b="1" dirty="0"/>
              <a:t>, a </a:t>
            </a:r>
            <a:r>
              <a:rPr lang="en-US" sz="2300" b="1" dirty="0" err="1"/>
              <a:t>ako</a:t>
            </a:r>
            <a:r>
              <a:rPr lang="en-US" sz="2300" b="1" dirty="0"/>
              <a:t> </a:t>
            </a:r>
            <a:r>
              <a:rPr lang="en-US" sz="2300" b="1" dirty="0" err="1"/>
              <a:t>obveznik</a:t>
            </a:r>
            <a:r>
              <a:rPr lang="en-US" sz="2300" b="1" dirty="0"/>
              <a:t> ne </a:t>
            </a:r>
            <a:r>
              <a:rPr lang="en-US" sz="2300" b="1" dirty="0" err="1"/>
              <a:t>dokaže</a:t>
            </a:r>
            <a:r>
              <a:rPr lang="en-US" sz="2300" b="1" dirty="0"/>
              <a:t> </a:t>
            </a:r>
            <a:r>
              <a:rPr lang="en-US" sz="2300" b="1" dirty="0" err="1"/>
              <a:t>iznos</a:t>
            </a:r>
            <a:r>
              <a:rPr lang="en-US" sz="2300" b="1" dirty="0"/>
              <a:t> </a:t>
            </a:r>
            <a:r>
              <a:rPr lang="en-US" sz="2300" b="1" dirty="0" err="1"/>
              <a:t>troškova</a:t>
            </a:r>
            <a:r>
              <a:rPr lang="en-US" sz="2300" b="1" dirty="0"/>
              <a:t> </a:t>
            </a:r>
            <a:r>
              <a:rPr lang="en-US" sz="2300" b="1" dirty="0" err="1"/>
              <a:t>izgradnje</a:t>
            </a:r>
            <a:r>
              <a:rPr lang="en-US" sz="2300" b="1" dirty="0"/>
              <a:t>, </a:t>
            </a:r>
            <a:r>
              <a:rPr lang="en-US" sz="2300" b="1" dirty="0" err="1"/>
              <a:t>osnovica</a:t>
            </a:r>
            <a:r>
              <a:rPr lang="en-US" sz="2300" b="1" dirty="0"/>
              <a:t> </a:t>
            </a:r>
            <a:r>
              <a:rPr lang="en-US" sz="2300" b="1" dirty="0" err="1"/>
              <a:t>poreza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imovinu</a:t>
            </a:r>
            <a:r>
              <a:rPr lang="en-US" sz="2300" b="1" dirty="0"/>
              <a:t> u </a:t>
            </a:r>
            <a:r>
              <a:rPr lang="en-US" sz="2300" b="1" dirty="0" err="1"/>
              <a:t>godini</a:t>
            </a:r>
            <a:r>
              <a:rPr lang="en-US" sz="2300" b="1" dirty="0"/>
              <a:t> </a:t>
            </a:r>
            <a:r>
              <a:rPr lang="en-US" sz="2300" b="1" dirty="0" err="1"/>
              <a:t>nastanka</a:t>
            </a:r>
            <a:r>
              <a:rPr lang="en-US" sz="2300" b="1" dirty="0"/>
              <a:t> </a:t>
            </a:r>
            <a:r>
              <a:rPr lang="en-US" sz="2300" b="1" dirty="0" err="1"/>
              <a:t>obaveze</a:t>
            </a:r>
            <a:r>
              <a:rPr lang="en-US" sz="2300" b="1" dirty="0"/>
              <a:t> </a:t>
            </a:r>
            <a:r>
              <a:rPr lang="en-US" sz="2300" b="1" dirty="0" err="1"/>
              <a:t>po</a:t>
            </a:r>
            <a:r>
              <a:rPr lang="en-US" sz="2300" b="1" dirty="0"/>
              <a:t> </a:t>
            </a:r>
            <a:r>
              <a:rPr lang="en-US" sz="2300" b="1" dirty="0" err="1"/>
              <a:t>osnovu</a:t>
            </a:r>
            <a:r>
              <a:rPr lang="en-US" sz="2300" b="1" dirty="0"/>
              <a:t> </a:t>
            </a:r>
            <a:r>
              <a:rPr lang="en-US" sz="2300" b="1" dirty="0" err="1"/>
              <a:t>poreza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imovinu</a:t>
            </a:r>
            <a:r>
              <a:rPr lang="en-US" sz="2300" b="1" dirty="0"/>
              <a:t>. </a:t>
            </a:r>
            <a:r>
              <a:rPr lang="en-US" sz="2300" b="1" dirty="0" err="1"/>
              <a:t>Obveznik</a:t>
            </a:r>
            <a:r>
              <a:rPr lang="en-US" sz="2300" b="1" dirty="0"/>
              <a:t> </a:t>
            </a:r>
            <a:r>
              <a:rPr lang="en-US" sz="2300" b="1" dirty="0" err="1"/>
              <a:t>poreza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kapitalni</a:t>
            </a:r>
            <a:r>
              <a:rPr lang="en-US" sz="2300" b="1" dirty="0"/>
              <a:t> </a:t>
            </a:r>
            <a:r>
              <a:rPr lang="en-US" sz="2300" b="1" dirty="0" err="1"/>
              <a:t>dobitak</a:t>
            </a:r>
            <a:r>
              <a:rPr lang="en-US" sz="2300" b="1" dirty="0"/>
              <a:t> u </a:t>
            </a:r>
            <a:r>
              <a:rPr lang="en-US" sz="2300" b="1" dirty="0" err="1"/>
              <a:t>poreskoj</a:t>
            </a:r>
            <a:r>
              <a:rPr lang="en-US" sz="2300" b="1" dirty="0"/>
              <a:t> </a:t>
            </a:r>
            <a:r>
              <a:rPr lang="en-US" sz="2300" b="1" dirty="0" err="1"/>
              <a:t>prijavi</a:t>
            </a:r>
            <a:r>
              <a:rPr lang="en-US" sz="2300" b="1" dirty="0"/>
              <a:t> </a:t>
            </a:r>
            <a:r>
              <a:rPr lang="en-US" sz="2300" b="1" dirty="0" err="1"/>
              <a:t>iskazuje</a:t>
            </a:r>
            <a:r>
              <a:rPr lang="en-US" sz="2300" b="1" dirty="0"/>
              <a:t> </a:t>
            </a:r>
            <a:r>
              <a:rPr lang="en-US" sz="2300" b="1" dirty="0" err="1"/>
              <a:t>podatke</a:t>
            </a:r>
            <a:r>
              <a:rPr lang="en-US" sz="2300" b="1" dirty="0"/>
              <a:t> o </a:t>
            </a:r>
            <a:r>
              <a:rPr lang="en-US" sz="2300" b="1" dirty="0" err="1"/>
              <a:t>ceni</a:t>
            </a:r>
            <a:r>
              <a:rPr lang="en-US" sz="2300" b="1" dirty="0"/>
              <a:t> </a:t>
            </a:r>
            <a:r>
              <a:rPr lang="en-US" sz="2300" b="1" dirty="0" err="1"/>
              <a:t>ostvarenoj</a:t>
            </a:r>
            <a:r>
              <a:rPr lang="en-US" sz="2300" b="1" dirty="0"/>
              <a:t> </a:t>
            </a:r>
            <a:r>
              <a:rPr lang="en-US" sz="2300" b="1" dirty="0" err="1"/>
              <a:t>prenosom</a:t>
            </a:r>
            <a:r>
              <a:rPr lang="en-US" sz="2300" b="1" dirty="0"/>
              <a:t> </a:t>
            </a:r>
            <a:r>
              <a:rPr lang="en-US" sz="2300" b="1" dirty="0" err="1"/>
              <a:t>prava</a:t>
            </a:r>
            <a:r>
              <a:rPr lang="en-US" sz="2300" b="1" dirty="0"/>
              <a:t>, </a:t>
            </a:r>
            <a:r>
              <a:rPr lang="en-US" sz="2300" b="1" dirty="0" err="1"/>
              <a:t>udela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hartija</a:t>
            </a:r>
            <a:r>
              <a:rPr lang="en-US" sz="2300" b="1" dirty="0"/>
              <a:t> od </a:t>
            </a:r>
            <a:r>
              <a:rPr lang="en-US" sz="2300" b="1" dirty="0" err="1"/>
              <a:t>vrednosti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njihovoj</a:t>
            </a:r>
            <a:r>
              <a:rPr lang="en-US" sz="2300" b="1" dirty="0"/>
              <a:t> </a:t>
            </a:r>
            <a:r>
              <a:rPr lang="en-US" sz="2300" b="1" dirty="0" err="1"/>
              <a:t>nabavnoj</a:t>
            </a:r>
            <a:r>
              <a:rPr lang="en-US" sz="2300" b="1" dirty="0"/>
              <a:t> </a:t>
            </a:r>
            <a:r>
              <a:rPr lang="en-US" sz="2300" b="1" dirty="0" err="1"/>
              <a:t>ceni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pravo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poresko</a:t>
            </a:r>
            <a:r>
              <a:rPr lang="en-US" sz="2300" b="1" dirty="0"/>
              <a:t> </a:t>
            </a:r>
            <a:r>
              <a:rPr lang="en-US" sz="2300" b="1" dirty="0" err="1" smtClean="0"/>
              <a:t>oslobođenje</a:t>
            </a:r>
            <a:r>
              <a:rPr lang="en-US" sz="23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74275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dobitke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napomena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b="1" dirty="0" err="1"/>
              <a:t>Transakcije</a:t>
            </a:r>
            <a:r>
              <a:rPr lang="en-US" sz="3200" b="1" dirty="0"/>
              <a:t> u </a:t>
            </a:r>
            <a:r>
              <a:rPr lang="en-US" sz="3200" b="1" dirty="0" err="1"/>
              <a:t>stranoj</a:t>
            </a:r>
            <a:r>
              <a:rPr lang="en-US" sz="3200" b="1" dirty="0"/>
              <a:t> </a:t>
            </a:r>
            <a:r>
              <a:rPr lang="en-US" sz="3200" b="1" dirty="0" err="1"/>
              <a:t>valuti</a:t>
            </a:r>
            <a:r>
              <a:rPr lang="en-US" sz="3200" b="1" dirty="0"/>
              <a:t> </a:t>
            </a:r>
            <a:r>
              <a:rPr lang="en-US" sz="3200" b="1" dirty="0" err="1"/>
              <a:t>iz</a:t>
            </a:r>
            <a:r>
              <a:rPr lang="en-US" sz="3200" b="1" dirty="0"/>
              <a:t> </a:t>
            </a:r>
            <a:r>
              <a:rPr lang="en-US" sz="3200" b="1" dirty="0" err="1"/>
              <a:t>kojih</a:t>
            </a:r>
            <a:r>
              <a:rPr lang="en-US" sz="3200" b="1" dirty="0"/>
              <a:t> </a:t>
            </a:r>
            <a:r>
              <a:rPr lang="en-US" sz="3200" b="1" dirty="0" err="1"/>
              <a:t>proizlazi</a:t>
            </a:r>
            <a:r>
              <a:rPr lang="en-US" sz="3200" b="1" dirty="0"/>
              <a:t> </a:t>
            </a:r>
            <a:r>
              <a:rPr lang="en-US" sz="3200" b="1" dirty="0" err="1"/>
              <a:t>oporezivanje</a:t>
            </a:r>
            <a:r>
              <a:rPr lang="en-US" sz="3200" b="1" dirty="0"/>
              <a:t> </a:t>
            </a:r>
            <a:r>
              <a:rPr lang="en-US" sz="3200" b="1" dirty="0" err="1"/>
              <a:t>konvertuju</a:t>
            </a:r>
            <a:r>
              <a:rPr lang="en-US" sz="3200" b="1" dirty="0"/>
              <a:t> se u dinar:</a:t>
            </a:r>
          </a:p>
          <a:p>
            <a:r>
              <a:rPr lang="en-US" sz="3200" b="1" dirty="0"/>
              <a:t>1) </a:t>
            </a:r>
            <a:r>
              <a:rPr lang="en-US" sz="3200" b="1" dirty="0" err="1"/>
              <a:t>po</a:t>
            </a:r>
            <a:r>
              <a:rPr lang="en-US" sz="3200" b="1" dirty="0"/>
              <a:t> </a:t>
            </a:r>
            <a:r>
              <a:rPr lang="en-US" sz="3200" b="1" dirty="0" err="1"/>
              <a:t>zvaničnom</a:t>
            </a:r>
            <a:r>
              <a:rPr lang="en-US" sz="3200" b="1" dirty="0"/>
              <a:t> </a:t>
            </a:r>
            <a:r>
              <a:rPr lang="en-US" sz="3200" b="1" dirty="0" err="1"/>
              <a:t>srednjem</a:t>
            </a:r>
            <a:r>
              <a:rPr lang="en-US" sz="3200" b="1" dirty="0"/>
              <a:t> </a:t>
            </a:r>
            <a:r>
              <a:rPr lang="en-US" sz="3200" b="1" dirty="0" err="1"/>
              <a:t>kursu</a:t>
            </a:r>
            <a:r>
              <a:rPr lang="en-US" sz="3200" b="1" dirty="0"/>
              <a:t> </a:t>
            </a:r>
            <a:r>
              <a:rPr lang="en-US" sz="3200" b="1" dirty="0" err="1"/>
              <a:t>Narodne</a:t>
            </a:r>
            <a:r>
              <a:rPr lang="en-US" sz="3200" b="1" dirty="0"/>
              <a:t> </a:t>
            </a:r>
            <a:r>
              <a:rPr lang="en-US" sz="3200" b="1" dirty="0" err="1"/>
              <a:t>banke</a:t>
            </a:r>
            <a:r>
              <a:rPr lang="en-US" sz="3200" b="1" dirty="0"/>
              <a:t> </a:t>
            </a:r>
            <a:r>
              <a:rPr lang="en-US" sz="3200" b="1" dirty="0" err="1"/>
              <a:t>Srbije</a:t>
            </a:r>
            <a:r>
              <a:rPr lang="en-US" sz="3200" b="1" dirty="0"/>
              <a:t>,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kada</a:t>
            </a:r>
            <a:r>
              <a:rPr lang="en-US" sz="3200" b="1" dirty="0"/>
              <a:t> je </a:t>
            </a:r>
            <a:r>
              <a:rPr lang="en-US" sz="3200" b="1" dirty="0" err="1"/>
              <a:t>transakcija</a:t>
            </a:r>
            <a:r>
              <a:rPr lang="en-US" sz="3200" b="1" dirty="0"/>
              <a:t> </a:t>
            </a:r>
            <a:r>
              <a:rPr lang="en-US" sz="3200" b="1" dirty="0" err="1"/>
              <a:t>obavljena</a:t>
            </a:r>
            <a:r>
              <a:rPr lang="en-US" sz="3200" b="1" dirty="0"/>
              <a:t>, </a:t>
            </a:r>
            <a:r>
              <a:rPr lang="en-US" sz="3200" b="1" dirty="0" err="1"/>
              <a:t>osim</a:t>
            </a:r>
            <a:r>
              <a:rPr lang="en-US" sz="3200" b="1" dirty="0"/>
              <a:t> </a:t>
            </a:r>
            <a:r>
              <a:rPr lang="en-US" sz="3200" b="1" dirty="0" err="1"/>
              <a:t>ako</a:t>
            </a:r>
            <a:r>
              <a:rPr lang="en-US" sz="3200" b="1" dirty="0"/>
              <a:t> je </a:t>
            </a:r>
            <a:r>
              <a:rPr lang="en-US" sz="3200" b="1" dirty="0" err="1"/>
              <a:t>poreskim</a:t>
            </a:r>
            <a:r>
              <a:rPr lang="en-US" sz="3200" b="1" dirty="0"/>
              <a:t> </a:t>
            </a:r>
            <a:r>
              <a:rPr lang="en-US" sz="3200" b="1" dirty="0" err="1"/>
              <a:t>zakonom</a:t>
            </a:r>
            <a:r>
              <a:rPr lang="en-US" sz="3200" b="1" dirty="0"/>
              <a:t> </a:t>
            </a:r>
            <a:r>
              <a:rPr lang="en-US" sz="3200" b="1" dirty="0" err="1"/>
              <a:t>drukčije</a:t>
            </a:r>
            <a:r>
              <a:rPr lang="en-US" sz="3200" b="1" dirty="0"/>
              <a:t> </a:t>
            </a:r>
            <a:r>
              <a:rPr lang="en-US" sz="3200" b="1" dirty="0" err="1"/>
              <a:t>uređeno</a:t>
            </a:r>
            <a:r>
              <a:rPr lang="en-US" sz="3200" b="1" dirty="0"/>
              <a:t>;</a:t>
            </a:r>
          </a:p>
          <a:p>
            <a:r>
              <a:rPr lang="en-US" sz="3200" b="1" dirty="0"/>
              <a:t>2) </a:t>
            </a:r>
            <a:r>
              <a:rPr lang="en-US" sz="3200" b="1" dirty="0" err="1"/>
              <a:t>po</a:t>
            </a:r>
            <a:r>
              <a:rPr lang="en-US" sz="3200" b="1" dirty="0"/>
              <a:t> </a:t>
            </a:r>
            <a:r>
              <a:rPr lang="en-US" sz="3200" b="1" dirty="0" err="1"/>
              <a:t>tržišnom</a:t>
            </a:r>
            <a:r>
              <a:rPr lang="en-US" sz="3200" b="1" dirty="0"/>
              <a:t> </a:t>
            </a:r>
            <a:r>
              <a:rPr lang="en-US" sz="3200" b="1" dirty="0" err="1"/>
              <a:t>kursu</a:t>
            </a:r>
            <a:r>
              <a:rPr lang="en-US" sz="3200" b="1" dirty="0"/>
              <a:t> </a:t>
            </a:r>
            <a:r>
              <a:rPr lang="en-US" sz="3200" b="1" dirty="0" err="1"/>
              <a:t>zasnovanom</a:t>
            </a:r>
            <a:r>
              <a:rPr lang="en-US" sz="3200" b="1" dirty="0"/>
              <a:t>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objavljenim</a:t>
            </a:r>
            <a:r>
              <a:rPr lang="en-US" sz="3200" b="1" dirty="0"/>
              <a:t> </a:t>
            </a:r>
            <a:r>
              <a:rPr lang="en-US" sz="3200" b="1" dirty="0" err="1"/>
              <a:t>podacima</a:t>
            </a:r>
            <a:r>
              <a:rPr lang="en-US" sz="3200" b="1" dirty="0"/>
              <a:t> o </a:t>
            </a:r>
            <a:r>
              <a:rPr lang="en-US" sz="3200" b="1" dirty="0" err="1"/>
              <a:t>odnosu</a:t>
            </a:r>
            <a:r>
              <a:rPr lang="en-US" sz="3200" b="1" dirty="0"/>
              <a:t> </a:t>
            </a:r>
            <a:r>
              <a:rPr lang="en-US" sz="3200" b="1" dirty="0" err="1"/>
              <a:t>strane</a:t>
            </a:r>
            <a:r>
              <a:rPr lang="en-US" sz="3200" b="1" dirty="0"/>
              <a:t> </a:t>
            </a:r>
            <a:r>
              <a:rPr lang="en-US" sz="3200" b="1" dirty="0" err="1"/>
              <a:t>valute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američkog</a:t>
            </a:r>
            <a:r>
              <a:rPr lang="en-US" sz="3200" b="1" dirty="0"/>
              <a:t> </a:t>
            </a:r>
            <a:r>
              <a:rPr lang="en-US" sz="3200" b="1" dirty="0" err="1"/>
              <a:t>dolara</a:t>
            </a:r>
            <a:r>
              <a:rPr lang="en-US" sz="3200" b="1" dirty="0"/>
              <a:t>,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kada</a:t>
            </a:r>
            <a:r>
              <a:rPr lang="en-US" sz="3200" b="1" dirty="0"/>
              <a:t> je </a:t>
            </a:r>
            <a:r>
              <a:rPr lang="en-US" sz="3200" b="1" dirty="0" err="1"/>
              <a:t>transakcija</a:t>
            </a:r>
            <a:r>
              <a:rPr lang="en-US" sz="3200" b="1" dirty="0"/>
              <a:t> </a:t>
            </a:r>
            <a:r>
              <a:rPr lang="en-US" sz="3200" b="1" dirty="0" err="1"/>
              <a:t>obavljena</a:t>
            </a:r>
            <a:r>
              <a:rPr lang="en-US" sz="3200" b="1" dirty="0"/>
              <a:t>, </a:t>
            </a:r>
            <a:r>
              <a:rPr lang="en-US" sz="3200" b="1" dirty="0" err="1"/>
              <a:t>ako</a:t>
            </a:r>
            <a:r>
              <a:rPr lang="en-US" sz="3200" b="1" dirty="0"/>
              <a:t> </a:t>
            </a:r>
            <a:r>
              <a:rPr lang="en-US" sz="3200" b="1" dirty="0" err="1"/>
              <a:t>Narodna</a:t>
            </a:r>
            <a:r>
              <a:rPr lang="en-US" sz="3200" b="1" dirty="0"/>
              <a:t> </a:t>
            </a:r>
            <a:r>
              <a:rPr lang="en-US" sz="3200" b="1" dirty="0" err="1"/>
              <a:t>banka</a:t>
            </a:r>
            <a:r>
              <a:rPr lang="en-US" sz="3200" b="1" dirty="0"/>
              <a:t> </a:t>
            </a:r>
            <a:r>
              <a:rPr lang="en-US" sz="3200" b="1" dirty="0" err="1"/>
              <a:t>Srbije</a:t>
            </a:r>
            <a:r>
              <a:rPr lang="en-US" sz="3200" b="1" dirty="0"/>
              <a:t> ne </a:t>
            </a:r>
            <a:r>
              <a:rPr lang="en-US" sz="3200" b="1" dirty="0" err="1"/>
              <a:t>raspolaže</a:t>
            </a:r>
            <a:r>
              <a:rPr lang="en-US" sz="3200" b="1" dirty="0"/>
              <a:t> </a:t>
            </a:r>
            <a:r>
              <a:rPr lang="en-US" sz="3200" b="1" dirty="0" err="1"/>
              <a:t>srednjim</a:t>
            </a:r>
            <a:r>
              <a:rPr lang="en-US" sz="3200" b="1" dirty="0"/>
              <a:t> </a:t>
            </a:r>
            <a:r>
              <a:rPr lang="en-US" sz="3200" b="1" dirty="0" err="1"/>
              <a:t>kursom</a:t>
            </a:r>
            <a:r>
              <a:rPr lang="en-US" sz="3200" b="1" dirty="0"/>
              <a:t> </a:t>
            </a:r>
            <a:r>
              <a:rPr lang="en-US" sz="3200" b="1" dirty="0" err="1"/>
              <a:t>te</a:t>
            </a:r>
            <a:r>
              <a:rPr lang="en-US" sz="3200" b="1" dirty="0"/>
              <a:t> </a:t>
            </a:r>
            <a:r>
              <a:rPr lang="en-US" sz="3200" b="1" dirty="0" err="1"/>
              <a:t>valute</a:t>
            </a:r>
            <a:r>
              <a:rPr lang="en-US" sz="3200" b="1" dirty="0"/>
              <a:t> </a:t>
            </a:r>
            <a:r>
              <a:rPr lang="en-US" sz="3200" b="1" dirty="0" err="1"/>
              <a:t>prema</a:t>
            </a:r>
            <a:r>
              <a:rPr lang="en-US" sz="3200" b="1" dirty="0"/>
              <a:t> </a:t>
            </a:r>
            <a:r>
              <a:rPr lang="en-US" sz="3200" b="1" dirty="0" err="1"/>
              <a:t>dinaru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674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dobitke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izuzeća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err="1" smtClean="0"/>
              <a:t>usklađivanja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200" b="1" dirty="0"/>
              <a:t>1) </a:t>
            </a:r>
            <a:r>
              <a:rPr lang="en-US" sz="2200" b="1" dirty="0" err="1"/>
              <a:t>prava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nepokretnostima</a:t>
            </a:r>
            <a:r>
              <a:rPr lang="en-US" sz="2200" b="1" dirty="0"/>
              <a:t> </a:t>
            </a:r>
            <a:r>
              <a:rPr lang="en-US" sz="2200" b="1" dirty="0" err="1"/>
              <a:t>su</a:t>
            </a:r>
            <a:r>
              <a:rPr lang="en-US" sz="2200" b="1" dirty="0"/>
              <a:t> </a:t>
            </a:r>
            <a:r>
              <a:rPr lang="en-US" sz="2200" b="1" dirty="0" err="1"/>
              <a:t>stečena</a:t>
            </a:r>
            <a:r>
              <a:rPr lang="en-US" sz="2200" b="1" dirty="0"/>
              <a:t> </a:t>
            </a:r>
            <a:r>
              <a:rPr lang="en-US" sz="2200" b="1" dirty="0" err="1"/>
              <a:t>nasleđem</a:t>
            </a:r>
            <a:r>
              <a:rPr lang="en-US" sz="2200" b="1" dirty="0"/>
              <a:t> u </a:t>
            </a:r>
            <a:r>
              <a:rPr lang="en-US" sz="2200" b="1" dirty="0" err="1"/>
              <a:t>prvom</a:t>
            </a:r>
            <a:r>
              <a:rPr lang="en-US" sz="2200" b="1" dirty="0"/>
              <a:t> </a:t>
            </a:r>
            <a:r>
              <a:rPr lang="en-US" sz="2200" b="1" dirty="0" err="1"/>
              <a:t>naslednom</a:t>
            </a:r>
            <a:r>
              <a:rPr lang="en-US" sz="2200" b="1" dirty="0"/>
              <a:t> </a:t>
            </a:r>
            <a:r>
              <a:rPr lang="en-US" sz="2200" b="1" dirty="0" err="1"/>
              <a:t>redu</a:t>
            </a:r>
            <a:r>
              <a:rPr lang="en-US" sz="2200" b="1" dirty="0"/>
              <a:t>;</a:t>
            </a:r>
          </a:p>
          <a:p>
            <a:r>
              <a:rPr lang="en-US" sz="2200" b="1" dirty="0"/>
              <a:t>2) </a:t>
            </a:r>
            <a:r>
              <a:rPr lang="en-US" sz="2200" b="1" dirty="0" err="1"/>
              <a:t>prenos</a:t>
            </a:r>
            <a:r>
              <a:rPr lang="en-US" sz="2200" b="1" dirty="0"/>
              <a:t> </a:t>
            </a:r>
            <a:r>
              <a:rPr lang="en-US" sz="2200" b="1" dirty="0" err="1"/>
              <a:t>prava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nepokretnostima</a:t>
            </a:r>
            <a:r>
              <a:rPr lang="en-US" sz="2200" b="1" dirty="0"/>
              <a:t> </a:t>
            </a:r>
            <a:r>
              <a:rPr lang="en-US" sz="2200" b="1" dirty="0" err="1"/>
              <a:t>vrši</a:t>
            </a:r>
            <a:r>
              <a:rPr lang="en-US" sz="2200" b="1" dirty="0"/>
              <a:t> se </a:t>
            </a:r>
            <a:r>
              <a:rPr lang="en-US" sz="2200" b="1" dirty="0" err="1"/>
              <a:t>između</a:t>
            </a:r>
            <a:r>
              <a:rPr lang="en-US" sz="2200" b="1" dirty="0"/>
              <a:t> </a:t>
            </a:r>
            <a:r>
              <a:rPr lang="en-US" sz="2200" b="1" dirty="0" err="1"/>
              <a:t>bračnih</a:t>
            </a:r>
            <a:r>
              <a:rPr lang="en-US" sz="2200" b="1" dirty="0"/>
              <a:t> </a:t>
            </a:r>
            <a:r>
              <a:rPr lang="en-US" sz="2200" b="1" dirty="0" err="1"/>
              <a:t>drugova</a:t>
            </a:r>
            <a:r>
              <a:rPr lang="en-US" sz="2200" b="1" dirty="0"/>
              <a:t> </a:t>
            </a:r>
            <a:r>
              <a:rPr lang="en-US" sz="2200" b="1" dirty="0" err="1"/>
              <a:t>i</a:t>
            </a:r>
            <a:r>
              <a:rPr lang="en-US" sz="2200" b="1" dirty="0"/>
              <a:t> </a:t>
            </a:r>
            <a:r>
              <a:rPr lang="en-US" sz="2200" b="1" dirty="0" err="1"/>
              <a:t>krvnih</a:t>
            </a:r>
            <a:r>
              <a:rPr lang="en-US" sz="2200" b="1" dirty="0"/>
              <a:t> </a:t>
            </a:r>
            <a:r>
              <a:rPr lang="en-US" sz="2200" b="1" dirty="0" err="1"/>
              <a:t>srodnika</a:t>
            </a:r>
            <a:r>
              <a:rPr lang="en-US" sz="2200" b="1" dirty="0"/>
              <a:t> u </a:t>
            </a:r>
            <a:r>
              <a:rPr lang="en-US" sz="2200" b="1" dirty="0" err="1"/>
              <a:t>pravoj</a:t>
            </a:r>
            <a:r>
              <a:rPr lang="en-US" sz="2200" b="1" dirty="0"/>
              <a:t> </a:t>
            </a:r>
            <a:r>
              <a:rPr lang="en-US" sz="2200" b="1" dirty="0" err="1"/>
              <a:t>liniji</a:t>
            </a:r>
            <a:r>
              <a:rPr lang="en-US" sz="2200" b="1" dirty="0"/>
              <a:t>;</a:t>
            </a:r>
          </a:p>
          <a:p>
            <a:r>
              <a:rPr lang="en-US" sz="2200" b="1" dirty="0"/>
              <a:t>3) </a:t>
            </a:r>
            <a:r>
              <a:rPr lang="en-US" sz="2200" b="1" dirty="0" err="1"/>
              <a:t>prenos</a:t>
            </a:r>
            <a:r>
              <a:rPr lang="en-US" sz="2200" b="1" dirty="0"/>
              <a:t> se </a:t>
            </a:r>
            <a:r>
              <a:rPr lang="en-US" sz="2200" b="1" dirty="0" err="1"/>
              <a:t>vrši</a:t>
            </a:r>
            <a:r>
              <a:rPr lang="en-US" sz="2200" b="1" dirty="0"/>
              <a:t> </a:t>
            </a:r>
            <a:r>
              <a:rPr lang="en-US" sz="2200" b="1" dirty="0" err="1"/>
              <a:t>između</a:t>
            </a:r>
            <a:r>
              <a:rPr lang="en-US" sz="2200" b="1" dirty="0"/>
              <a:t> </a:t>
            </a:r>
            <a:r>
              <a:rPr lang="en-US" sz="2200" b="1" dirty="0" err="1"/>
              <a:t>razvedenih</a:t>
            </a:r>
            <a:r>
              <a:rPr lang="en-US" sz="2200" b="1" dirty="0"/>
              <a:t> </a:t>
            </a:r>
            <a:r>
              <a:rPr lang="en-US" sz="2200" b="1" dirty="0" err="1"/>
              <a:t>bračnih</a:t>
            </a:r>
            <a:r>
              <a:rPr lang="en-US" sz="2200" b="1" dirty="0"/>
              <a:t> </a:t>
            </a:r>
            <a:r>
              <a:rPr lang="en-US" sz="2200" b="1" dirty="0" err="1"/>
              <a:t>drugova</a:t>
            </a:r>
            <a:r>
              <a:rPr lang="en-US" sz="2200" b="1" dirty="0"/>
              <a:t>, a u </a:t>
            </a:r>
            <a:r>
              <a:rPr lang="en-US" sz="2200" b="1" dirty="0" err="1"/>
              <a:t>neposrednoj</a:t>
            </a:r>
            <a:r>
              <a:rPr lang="en-US" sz="2200" b="1" dirty="0"/>
              <a:t> je </a:t>
            </a:r>
            <a:r>
              <a:rPr lang="en-US" sz="2200" b="1" dirty="0" err="1"/>
              <a:t>vezi</a:t>
            </a:r>
            <a:r>
              <a:rPr lang="en-US" sz="2200" b="1" dirty="0"/>
              <a:t> </a:t>
            </a:r>
            <a:r>
              <a:rPr lang="en-US" sz="2200" b="1" dirty="0" err="1"/>
              <a:t>sa</a:t>
            </a:r>
            <a:r>
              <a:rPr lang="en-US" sz="2200" b="1" dirty="0"/>
              <a:t> </a:t>
            </a:r>
            <a:r>
              <a:rPr lang="en-US" sz="2200" b="1" dirty="0" err="1"/>
              <a:t>razvodom</a:t>
            </a:r>
            <a:r>
              <a:rPr lang="en-US" sz="2200" b="1" dirty="0"/>
              <a:t> </a:t>
            </a:r>
            <a:r>
              <a:rPr lang="en-US" sz="2200" b="1" dirty="0" err="1"/>
              <a:t>braka</a:t>
            </a:r>
            <a:r>
              <a:rPr lang="en-US" sz="2200" b="1" dirty="0"/>
              <a:t>;</a:t>
            </a:r>
          </a:p>
          <a:p>
            <a:r>
              <a:rPr lang="en-US" sz="2200" b="1" dirty="0"/>
              <a:t>4) </a:t>
            </a:r>
            <a:r>
              <a:rPr lang="en-US" sz="2200" b="1" dirty="0" err="1"/>
              <a:t>obveznik</a:t>
            </a:r>
            <a:r>
              <a:rPr lang="en-US" sz="2200" b="1" dirty="0"/>
              <a:t> je </a:t>
            </a:r>
            <a:r>
              <a:rPr lang="en-US" sz="2200" b="1" dirty="0" err="1"/>
              <a:t>izvršio</a:t>
            </a:r>
            <a:r>
              <a:rPr lang="en-US" sz="2200" b="1" dirty="0"/>
              <a:t> </a:t>
            </a:r>
            <a:r>
              <a:rPr lang="en-US" sz="2200" b="1" dirty="0" err="1"/>
              <a:t>prenos</a:t>
            </a:r>
            <a:r>
              <a:rPr lang="en-US" sz="2200" b="1" dirty="0"/>
              <a:t> </a:t>
            </a:r>
            <a:r>
              <a:rPr lang="en-US" sz="2200" b="1" dirty="0" err="1"/>
              <a:t>prava</a:t>
            </a:r>
            <a:r>
              <a:rPr lang="en-US" sz="2200" b="1" dirty="0"/>
              <a:t> </a:t>
            </a:r>
            <a:r>
              <a:rPr lang="en-US" sz="2200" b="1" dirty="0" err="1"/>
              <a:t>koja</a:t>
            </a:r>
            <a:r>
              <a:rPr lang="en-US" sz="2200" b="1" dirty="0"/>
              <a:t> je pre </a:t>
            </a:r>
            <a:r>
              <a:rPr lang="en-US" sz="2200" b="1" dirty="0" err="1"/>
              <a:t>prenosa</a:t>
            </a:r>
            <a:r>
              <a:rPr lang="en-US" sz="2200" b="1" dirty="0"/>
              <a:t> </a:t>
            </a:r>
            <a:r>
              <a:rPr lang="en-US" sz="2200" b="1" dirty="0" err="1"/>
              <a:t>imao</a:t>
            </a:r>
            <a:r>
              <a:rPr lang="en-US" sz="2200" b="1" dirty="0"/>
              <a:t> u </a:t>
            </a:r>
            <a:r>
              <a:rPr lang="en-US" sz="2200" b="1" dirty="0" err="1"/>
              <a:t>svom</a:t>
            </a:r>
            <a:r>
              <a:rPr lang="en-US" sz="2200" b="1" dirty="0"/>
              <a:t> </a:t>
            </a:r>
            <a:r>
              <a:rPr lang="en-US" sz="2200" b="1" dirty="0" err="1"/>
              <a:t>vlasništvu</a:t>
            </a:r>
            <a:r>
              <a:rPr lang="en-US" sz="2200" b="1" dirty="0"/>
              <a:t> </a:t>
            </a:r>
            <a:r>
              <a:rPr lang="en-US" sz="2200" b="1" dirty="0" err="1"/>
              <a:t>neprekidno</a:t>
            </a:r>
            <a:r>
              <a:rPr lang="en-US" sz="2200" b="1" dirty="0"/>
              <a:t> </a:t>
            </a:r>
            <a:r>
              <a:rPr lang="en-US" sz="2200" b="1" dirty="0" err="1"/>
              <a:t>najmanje</a:t>
            </a:r>
            <a:r>
              <a:rPr lang="en-US" sz="2200" b="1" dirty="0"/>
              <a:t> </a:t>
            </a:r>
            <a:r>
              <a:rPr lang="en-US" sz="2200" b="1" dirty="0" err="1"/>
              <a:t>deset</a:t>
            </a:r>
            <a:r>
              <a:rPr lang="en-US" sz="2200" b="1" dirty="0"/>
              <a:t> </a:t>
            </a:r>
            <a:r>
              <a:rPr lang="en-US" sz="2200" b="1" dirty="0" err="1"/>
              <a:t>godina</a:t>
            </a:r>
            <a:r>
              <a:rPr lang="en-US" sz="2200" b="1" dirty="0"/>
              <a:t>.</a:t>
            </a:r>
          </a:p>
          <a:p>
            <a:r>
              <a:rPr lang="en-US" sz="2200" b="1" dirty="0" err="1"/>
              <a:t>Ako</a:t>
            </a:r>
            <a:r>
              <a:rPr lang="en-US" sz="2200" b="1" dirty="0"/>
              <a:t> je </a:t>
            </a:r>
            <a:r>
              <a:rPr lang="en-US" sz="2200" b="1" dirty="0" err="1"/>
              <a:t>pravo</a:t>
            </a:r>
            <a:r>
              <a:rPr lang="en-US" sz="2200" b="1" dirty="0"/>
              <a:t> </a:t>
            </a:r>
            <a:r>
              <a:rPr lang="en-US" sz="2200" b="1" dirty="0" err="1"/>
              <a:t>obveznik</a:t>
            </a:r>
            <a:r>
              <a:rPr lang="en-US" sz="2200" b="1" dirty="0"/>
              <a:t> </a:t>
            </a:r>
            <a:r>
              <a:rPr lang="en-US" sz="2200" b="1" dirty="0" err="1"/>
              <a:t>stekao</a:t>
            </a:r>
            <a:r>
              <a:rPr lang="en-US" sz="2200" b="1" dirty="0"/>
              <a:t> </a:t>
            </a:r>
            <a:r>
              <a:rPr lang="en-US" sz="2200" b="1" dirty="0" err="1"/>
              <a:t>poklonom</a:t>
            </a:r>
            <a:r>
              <a:rPr lang="en-US" sz="2200" b="1" dirty="0"/>
              <a:t> </a:t>
            </a:r>
            <a:r>
              <a:rPr lang="en-US" sz="2200" b="1" dirty="0" err="1"/>
              <a:t>ili</a:t>
            </a:r>
            <a:r>
              <a:rPr lang="en-US" sz="2200" b="1" dirty="0"/>
              <a:t> </a:t>
            </a:r>
            <a:r>
              <a:rPr lang="en-US" sz="2200" b="1" dirty="0" err="1"/>
              <a:t>nasleđem</a:t>
            </a:r>
            <a:r>
              <a:rPr lang="en-US" sz="2200" b="1" dirty="0"/>
              <a:t>, </a:t>
            </a:r>
            <a:r>
              <a:rPr lang="en-US" sz="2200" b="1" dirty="0" err="1"/>
              <a:t>nabavnom</a:t>
            </a:r>
            <a:r>
              <a:rPr lang="en-US" sz="2200" b="1" dirty="0"/>
              <a:t> </a:t>
            </a:r>
            <a:r>
              <a:rPr lang="en-US" sz="2200" b="1" dirty="0" err="1"/>
              <a:t>cenom</a:t>
            </a:r>
            <a:r>
              <a:rPr lang="en-US" sz="2200" b="1" dirty="0"/>
              <a:t> </a:t>
            </a:r>
            <a:r>
              <a:rPr lang="en-US" sz="2200" b="1" dirty="0" err="1"/>
              <a:t>smatra</a:t>
            </a:r>
            <a:r>
              <a:rPr lang="en-US" sz="2200" b="1" dirty="0"/>
              <a:t> se </a:t>
            </a:r>
            <a:r>
              <a:rPr lang="en-US" sz="2200" b="1" dirty="0" err="1"/>
              <a:t>cena</a:t>
            </a:r>
            <a:r>
              <a:rPr lang="en-US" sz="2200" b="1" dirty="0"/>
              <a:t> </a:t>
            </a:r>
            <a:r>
              <a:rPr lang="en-US" sz="2200" b="1" dirty="0" err="1"/>
              <a:t>po</a:t>
            </a:r>
            <a:r>
              <a:rPr lang="en-US" sz="2200" b="1" dirty="0"/>
              <a:t> </a:t>
            </a:r>
            <a:r>
              <a:rPr lang="en-US" sz="2200" b="1" dirty="0" err="1"/>
              <a:t>kojoj</a:t>
            </a:r>
            <a:r>
              <a:rPr lang="en-US" sz="2200" b="1" dirty="0"/>
              <a:t> je </a:t>
            </a:r>
            <a:r>
              <a:rPr lang="en-US" sz="2200" b="1" dirty="0" err="1"/>
              <a:t>poklonodavac</a:t>
            </a:r>
            <a:r>
              <a:rPr lang="en-US" sz="2200" b="1" dirty="0"/>
              <a:t>, </a:t>
            </a:r>
            <a:r>
              <a:rPr lang="en-US" sz="2200" b="1" dirty="0" err="1"/>
              <a:t>odnosno</a:t>
            </a:r>
            <a:r>
              <a:rPr lang="en-US" sz="2200" b="1" dirty="0"/>
              <a:t> </a:t>
            </a:r>
            <a:r>
              <a:rPr lang="en-US" sz="2200" b="1" dirty="0" err="1"/>
              <a:t>ostavilac</a:t>
            </a:r>
            <a:r>
              <a:rPr lang="en-US" sz="2200" b="1" dirty="0"/>
              <a:t> </a:t>
            </a:r>
            <a:r>
              <a:rPr lang="en-US" sz="2200" b="1" dirty="0" err="1"/>
              <a:t>stekao</a:t>
            </a:r>
            <a:r>
              <a:rPr lang="en-US" sz="2200" b="1" dirty="0"/>
              <a:t> to </a:t>
            </a:r>
            <a:r>
              <a:rPr lang="en-US" sz="2200" b="1" dirty="0" err="1"/>
              <a:t>pravo</a:t>
            </a:r>
            <a:r>
              <a:rPr lang="en-US" sz="2200" b="1" dirty="0"/>
              <a:t>, </a:t>
            </a:r>
            <a:r>
              <a:rPr lang="en-US" sz="2200" b="1" dirty="0" err="1"/>
              <a:t>udeo</a:t>
            </a:r>
            <a:r>
              <a:rPr lang="en-US" sz="2200" b="1" dirty="0"/>
              <a:t> </a:t>
            </a:r>
            <a:r>
              <a:rPr lang="en-US" sz="2200" b="1" dirty="0" err="1"/>
              <a:t>ili</a:t>
            </a:r>
            <a:r>
              <a:rPr lang="en-US" sz="2200" b="1" dirty="0"/>
              <a:t> </a:t>
            </a:r>
            <a:r>
              <a:rPr lang="en-US" sz="2200" b="1" dirty="0" err="1"/>
              <a:t>hartiju</a:t>
            </a:r>
            <a:r>
              <a:rPr lang="en-US" sz="2200" b="1" dirty="0"/>
              <a:t> od </a:t>
            </a:r>
            <a:r>
              <a:rPr lang="en-US" sz="2200" b="1" dirty="0" err="1"/>
              <a:t>vrednosti</a:t>
            </a:r>
            <a:r>
              <a:rPr lang="en-US" sz="2200" b="1" dirty="0"/>
              <a:t>, a </a:t>
            </a:r>
            <a:r>
              <a:rPr lang="en-US" sz="2200" b="1" dirty="0" err="1"/>
              <a:t>ako</a:t>
            </a:r>
            <a:r>
              <a:rPr lang="en-US" sz="2200" b="1" dirty="0"/>
              <a:t> ne </a:t>
            </a:r>
            <a:r>
              <a:rPr lang="en-US" sz="2200" b="1" dirty="0" err="1"/>
              <a:t>može</a:t>
            </a:r>
            <a:r>
              <a:rPr lang="en-US" sz="2200" b="1" dirty="0"/>
              <a:t> da se </a:t>
            </a:r>
            <a:r>
              <a:rPr lang="en-US" sz="2200" b="1" dirty="0" err="1"/>
              <a:t>utvrdi</a:t>
            </a:r>
            <a:r>
              <a:rPr lang="en-US" sz="2200" b="1" dirty="0"/>
              <a:t> ta </a:t>
            </a:r>
            <a:r>
              <a:rPr lang="en-US" sz="2200" b="1" dirty="0" err="1"/>
              <a:t>cena</a:t>
            </a:r>
            <a:r>
              <a:rPr lang="en-US" sz="2200" b="1" dirty="0"/>
              <a:t> </a:t>
            </a:r>
            <a:r>
              <a:rPr lang="en-US" sz="2200" b="1" dirty="0" err="1"/>
              <a:t>onda</a:t>
            </a:r>
            <a:r>
              <a:rPr lang="en-US" sz="2200" b="1" dirty="0"/>
              <a:t> </a:t>
            </a:r>
            <a:r>
              <a:rPr lang="en-US" sz="2200" b="1" dirty="0" err="1"/>
              <a:t>njihova</a:t>
            </a:r>
            <a:r>
              <a:rPr lang="en-US" sz="2200" b="1" dirty="0"/>
              <a:t> </a:t>
            </a:r>
            <a:r>
              <a:rPr lang="en-US" sz="2200" b="1" dirty="0" err="1"/>
              <a:t>tržišna</a:t>
            </a:r>
            <a:r>
              <a:rPr lang="en-US" sz="2200" b="1" dirty="0"/>
              <a:t> </a:t>
            </a:r>
            <a:r>
              <a:rPr lang="en-US" sz="2200" b="1" dirty="0" err="1"/>
              <a:t>vrednost</a:t>
            </a:r>
            <a:r>
              <a:rPr lang="en-US" sz="2200" b="1" dirty="0"/>
              <a:t> u </a:t>
            </a:r>
            <a:r>
              <a:rPr lang="en-US" sz="2200" b="1" dirty="0" err="1"/>
              <a:t>momentu</a:t>
            </a:r>
            <a:r>
              <a:rPr lang="en-US" sz="2200" b="1" dirty="0"/>
              <a:t> </a:t>
            </a:r>
            <a:r>
              <a:rPr lang="en-US" sz="2200" b="1" dirty="0" err="1"/>
              <a:t>sticanja</a:t>
            </a:r>
            <a:r>
              <a:rPr lang="en-US" sz="2200" b="1" dirty="0"/>
              <a:t> tog </a:t>
            </a:r>
            <a:r>
              <a:rPr lang="en-US" sz="2200" b="1" dirty="0" err="1"/>
              <a:t>prava</a:t>
            </a:r>
            <a:r>
              <a:rPr lang="en-US" sz="2200" b="1" dirty="0"/>
              <a:t>, </a:t>
            </a:r>
            <a:r>
              <a:rPr lang="en-US" sz="2200" b="1" dirty="0" err="1"/>
              <a:t>udela</a:t>
            </a:r>
            <a:r>
              <a:rPr lang="en-US" sz="2200" b="1" dirty="0"/>
              <a:t> </a:t>
            </a:r>
            <a:r>
              <a:rPr lang="en-US" sz="2200" b="1" dirty="0" err="1"/>
              <a:t>ili</a:t>
            </a:r>
            <a:r>
              <a:rPr lang="en-US" sz="2200" b="1" dirty="0"/>
              <a:t> </a:t>
            </a:r>
            <a:r>
              <a:rPr lang="en-US" sz="2200" b="1" dirty="0" err="1"/>
              <a:t>hartije</a:t>
            </a:r>
            <a:r>
              <a:rPr lang="en-US" sz="2200" b="1" dirty="0"/>
              <a:t> od </a:t>
            </a:r>
            <a:r>
              <a:rPr lang="en-US" sz="2200" b="1" dirty="0" err="1"/>
              <a:t>vrednosti</a:t>
            </a:r>
            <a:r>
              <a:rPr lang="en-US" sz="2200" b="1" dirty="0"/>
              <a:t> od </a:t>
            </a:r>
            <a:r>
              <a:rPr lang="en-US" sz="2200" b="1" dirty="0" err="1"/>
              <a:t>strane</a:t>
            </a:r>
            <a:r>
              <a:rPr lang="en-US" sz="2200" b="1" dirty="0"/>
              <a:t> </a:t>
            </a:r>
            <a:r>
              <a:rPr lang="en-US" sz="2200" b="1" dirty="0" err="1"/>
              <a:t>poklonodavca</a:t>
            </a:r>
            <a:r>
              <a:rPr lang="en-US" sz="2200" b="1" dirty="0"/>
              <a:t>, </a:t>
            </a:r>
            <a:r>
              <a:rPr lang="en-US" sz="2200" b="1" dirty="0" err="1"/>
              <a:t>odnosno</a:t>
            </a:r>
            <a:r>
              <a:rPr lang="en-US" sz="2200" b="1" dirty="0"/>
              <a:t> </a:t>
            </a:r>
            <a:r>
              <a:rPr lang="en-US" sz="2200" b="1" dirty="0" err="1"/>
              <a:t>ostavioca</a:t>
            </a:r>
            <a:r>
              <a:rPr lang="en-US" sz="2200" b="1" dirty="0"/>
              <a:t>, </a:t>
            </a:r>
            <a:r>
              <a:rPr lang="en-US" sz="2200" b="1" dirty="0" err="1"/>
              <a:t>utvrđena</a:t>
            </a:r>
            <a:r>
              <a:rPr lang="en-US" sz="2200" b="1" dirty="0"/>
              <a:t> od </a:t>
            </a:r>
            <a:r>
              <a:rPr lang="en-US" sz="2200" b="1" dirty="0" err="1"/>
              <a:t>strane</a:t>
            </a:r>
            <a:r>
              <a:rPr lang="en-US" sz="2200" b="1" dirty="0"/>
              <a:t> </a:t>
            </a:r>
            <a:r>
              <a:rPr lang="en-US" sz="2200" b="1" dirty="0" err="1"/>
              <a:t>nadležnog</a:t>
            </a:r>
            <a:r>
              <a:rPr lang="en-US" sz="2200" b="1" dirty="0"/>
              <a:t> </a:t>
            </a:r>
            <a:r>
              <a:rPr lang="en-US" sz="2200" b="1" dirty="0" err="1"/>
              <a:t>poreskog</a:t>
            </a:r>
            <a:r>
              <a:rPr lang="en-US" sz="2200" b="1" dirty="0"/>
              <a:t> organa.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6456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dobitke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izuzeća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usklađivanja</a:t>
            </a:r>
            <a:r>
              <a:rPr lang="en-US" dirty="0" smtClean="0"/>
              <a:t> - </a:t>
            </a:r>
            <a:r>
              <a:rPr lang="en-US" dirty="0" err="1" smtClean="0"/>
              <a:t>nastavak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 err="1"/>
              <a:t>Ako</a:t>
            </a:r>
            <a:r>
              <a:rPr lang="en-US" sz="2800" b="1" dirty="0"/>
              <a:t> je </a:t>
            </a:r>
            <a:r>
              <a:rPr lang="en-US" sz="2800" b="1" dirty="0" err="1"/>
              <a:t>obveznik</a:t>
            </a:r>
            <a:r>
              <a:rPr lang="en-US" sz="2800" b="1" dirty="0"/>
              <a:t> </a:t>
            </a:r>
            <a:r>
              <a:rPr lang="en-US" sz="2800" b="1" dirty="0" err="1"/>
              <a:t>pravo</a:t>
            </a:r>
            <a:r>
              <a:rPr lang="en-US" sz="2800" b="1" dirty="0"/>
              <a:t>, </a:t>
            </a:r>
            <a:r>
              <a:rPr lang="en-US" sz="2800" b="1" dirty="0" err="1"/>
              <a:t>udeo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hartiju</a:t>
            </a:r>
            <a:r>
              <a:rPr lang="en-US" sz="2800" b="1" dirty="0"/>
              <a:t> od </a:t>
            </a:r>
            <a:r>
              <a:rPr lang="en-US" sz="2800" b="1" dirty="0" err="1"/>
              <a:t>vrednosti</a:t>
            </a:r>
            <a:r>
              <a:rPr lang="en-US" sz="2800" b="1" dirty="0"/>
              <a:t> </a:t>
            </a:r>
            <a:r>
              <a:rPr lang="en-US" sz="2800" b="1" dirty="0" err="1"/>
              <a:t>stekao</a:t>
            </a:r>
            <a:r>
              <a:rPr lang="en-US" sz="2800" b="1" dirty="0"/>
              <a:t> od </a:t>
            </a:r>
            <a:r>
              <a:rPr lang="en-US" sz="2800" b="1" dirty="0" err="1"/>
              <a:t>poklonodavca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</a:t>
            </a:r>
            <a:r>
              <a:rPr lang="en-US" sz="2800" b="1" dirty="0" err="1"/>
              <a:t>ostavioca</a:t>
            </a:r>
            <a:r>
              <a:rPr lang="en-US" sz="2800" b="1" dirty="0"/>
              <a:t> </a:t>
            </a:r>
            <a:r>
              <a:rPr lang="en-US" sz="2800" b="1" dirty="0" err="1"/>
              <a:t>koji</a:t>
            </a:r>
            <a:r>
              <a:rPr lang="en-US" sz="2800" b="1" dirty="0"/>
              <a:t> je to </a:t>
            </a:r>
            <a:r>
              <a:rPr lang="en-US" sz="2800" b="1" dirty="0" err="1"/>
              <a:t>pravo</a:t>
            </a:r>
            <a:r>
              <a:rPr lang="en-US" sz="2800" b="1" dirty="0"/>
              <a:t>, </a:t>
            </a:r>
            <a:r>
              <a:rPr lang="en-US" sz="2800" b="1" dirty="0" err="1"/>
              <a:t>udeo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hartiju</a:t>
            </a:r>
            <a:r>
              <a:rPr lang="en-US" sz="2800" b="1" dirty="0"/>
              <a:t> od </a:t>
            </a:r>
            <a:r>
              <a:rPr lang="en-US" sz="2800" b="1" dirty="0" err="1"/>
              <a:t>vrednosti</a:t>
            </a:r>
            <a:r>
              <a:rPr lang="en-US" sz="2800" b="1" dirty="0"/>
              <a:t> </a:t>
            </a:r>
            <a:r>
              <a:rPr lang="en-US" sz="2800" b="1" dirty="0" err="1"/>
              <a:t>stekao</a:t>
            </a:r>
            <a:r>
              <a:rPr lang="en-US" sz="2800" b="1" dirty="0"/>
              <a:t> pre 24. </a:t>
            </a:r>
            <a:r>
              <a:rPr lang="en-US" sz="2800" b="1" dirty="0" err="1"/>
              <a:t>januara</a:t>
            </a:r>
            <a:r>
              <a:rPr lang="en-US" sz="2800" b="1" dirty="0"/>
              <a:t> 1994. </a:t>
            </a:r>
            <a:r>
              <a:rPr lang="en-US" sz="2800" b="1" dirty="0" err="1"/>
              <a:t>godine</a:t>
            </a:r>
            <a:r>
              <a:rPr lang="en-US" sz="2800" b="1" dirty="0"/>
              <a:t>, </a:t>
            </a:r>
            <a:r>
              <a:rPr lang="en-US" sz="2800" b="1" dirty="0" err="1"/>
              <a:t>nabavnu</a:t>
            </a:r>
            <a:r>
              <a:rPr lang="en-US" sz="2800" b="1" dirty="0"/>
              <a:t> </a:t>
            </a:r>
            <a:r>
              <a:rPr lang="en-US" sz="2800" b="1" dirty="0" err="1"/>
              <a:t>cenu</a:t>
            </a:r>
            <a:r>
              <a:rPr lang="en-US" sz="2800" b="1" dirty="0"/>
              <a:t> </a:t>
            </a:r>
            <a:r>
              <a:rPr lang="en-US" sz="2800" b="1" dirty="0" err="1"/>
              <a:t>utvrdiće</a:t>
            </a:r>
            <a:r>
              <a:rPr lang="en-US" sz="2800" b="1" dirty="0"/>
              <a:t> </a:t>
            </a:r>
            <a:r>
              <a:rPr lang="en-US" sz="2800" b="1" dirty="0" err="1"/>
              <a:t>nadležni</a:t>
            </a:r>
            <a:r>
              <a:rPr lang="en-US" sz="2800" b="1" dirty="0"/>
              <a:t> </a:t>
            </a:r>
            <a:r>
              <a:rPr lang="en-US" sz="2800" b="1" dirty="0" err="1"/>
              <a:t>poreski</a:t>
            </a:r>
            <a:r>
              <a:rPr lang="en-US" sz="2800" b="1" dirty="0"/>
              <a:t> organ </a:t>
            </a:r>
            <a:r>
              <a:rPr lang="en-US" sz="2800" b="1" dirty="0" err="1"/>
              <a:t>prema</a:t>
            </a:r>
            <a:r>
              <a:rPr lang="en-US" sz="2800" b="1" dirty="0"/>
              <a:t> </a:t>
            </a:r>
            <a:r>
              <a:rPr lang="en-US" sz="2800" b="1" dirty="0" err="1"/>
              <a:t>tržišnoj</a:t>
            </a:r>
            <a:r>
              <a:rPr lang="en-US" sz="2800" b="1" dirty="0"/>
              <a:t> </a:t>
            </a:r>
            <a:r>
              <a:rPr lang="en-US" sz="2800" b="1" dirty="0" err="1"/>
              <a:t>vrednosti</a:t>
            </a:r>
            <a:r>
              <a:rPr lang="en-US" sz="2800" b="1" dirty="0"/>
              <a:t> tog </a:t>
            </a:r>
            <a:r>
              <a:rPr lang="en-US" sz="2800" b="1" dirty="0" err="1"/>
              <a:t>prava</a:t>
            </a:r>
            <a:r>
              <a:rPr lang="en-US" sz="2800" b="1" dirty="0"/>
              <a:t>, </a:t>
            </a:r>
            <a:r>
              <a:rPr lang="en-US" sz="2800" b="1" dirty="0" err="1"/>
              <a:t>udela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hartije</a:t>
            </a:r>
            <a:r>
              <a:rPr lang="en-US" sz="2800" b="1" dirty="0"/>
              <a:t> od </a:t>
            </a:r>
            <a:r>
              <a:rPr lang="en-US" sz="2800" b="1" dirty="0" err="1"/>
              <a:t>vrednosti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24. </a:t>
            </a:r>
            <a:r>
              <a:rPr lang="en-US" sz="2800" b="1" dirty="0" err="1"/>
              <a:t>januara</a:t>
            </a:r>
            <a:r>
              <a:rPr lang="en-US" sz="2800" b="1" dirty="0"/>
              <a:t> 1994. </a:t>
            </a:r>
            <a:r>
              <a:rPr lang="en-US" sz="2800" b="1" dirty="0" err="1"/>
              <a:t>godine</a:t>
            </a:r>
            <a:r>
              <a:rPr lang="en-US" sz="2800" b="1" dirty="0"/>
              <a:t>.</a:t>
            </a:r>
          </a:p>
          <a:p>
            <a:r>
              <a:rPr lang="en-US" sz="2800" b="1" dirty="0" err="1"/>
              <a:t>Ako</a:t>
            </a:r>
            <a:r>
              <a:rPr lang="en-US" sz="2800" b="1" dirty="0"/>
              <a:t> je </a:t>
            </a:r>
            <a:r>
              <a:rPr lang="en-US" sz="2800" b="1" dirty="0" err="1"/>
              <a:t>pravo</a:t>
            </a:r>
            <a:r>
              <a:rPr lang="en-US" sz="2800" b="1" dirty="0"/>
              <a:t>, </a:t>
            </a:r>
            <a:r>
              <a:rPr lang="en-US" sz="2800" b="1" dirty="0" err="1"/>
              <a:t>udeo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hartiju</a:t>
            </a:r>
            <a:r>
              <a:rPr lang="en-US" sz="2800" b="1" dirty="0"/>
              <a:t> od </a:t>
            </a:r>
            <a:r>
              <a:rPr lang="en-US" sz="2800" b="1" dirty="0" err="1"/>
              <a:t>vrednosti</a:t>
            </a:r>
            <a:r>
              <a:rPr lang="en-US" sz="2800" b="1" dirty="0"/>
              <a:t> </a:t>
            </a:r>
            <a:r>
              <a:rPr lang="en-US" sz="2800" b="1" dirty="0" err="1"/>
              <a:t>obveznik</a:t>
            </a:r>
            <a:r>
              <a:rPr lang="en-US" sz="2800" b="1" dirty="0"/>
              <a:t> </a:t>
            </a:r>
            <a:r>
              <a:rPr lang="en-US" sz="2800" b="1" dirty="0" err="1"/>
              <a:t>stekao</a:t>
            </a:r>
            <a:r>
              <a:rPr lang="en-US" sz="2800" b="1" dirty="0"/>
              <a:t> </a:t>
            </a:r>
            <a:r>
              <a:rPr lang="en-US" sz="2800" b="1" dirty="0" err="1"/>
              <a:t>ugovorom</a:t>
            </a:r>
            <a:r>
              <a:rPr lang="en-US" sz="2800" b="1" dirty="0"/>
              <a:t> o </a:t>
            </a:r>
            <a:r>
              <a:rPr lang="en-US" sz="2800" b="1" dirty="0" err="1"/>
              <a:t>doživotnom</a:t>
            </a:r>
            <a:r>
              <a:rPr lang="en-US" sz="2800" b="1" dirty="0"/>
              <a:t> </a:t>
            </a:r>
            <a:r>
              <a:rPr lang="en-US" sz="2800" b="1" dirty="0" err="1"/>
              <a:t>izdržavanju</a:t>
            </a:r>
            <a:r>
              <a:rPr lang="en-US" sz="2800" b="1" dirty="0"/>
              <a:t>, </a:t>
            </a:r>
            <a:r>
              <a:rPr lang="en-US" sz="2800" b="1" dirty="0" err="1"/>
              <a:t>nabavnom</a:t>
            </a:r>
            <a:r>
              <a:rPr lang="en-US" sz="2800" b="1" dirty="0"/>
              <a:t> </a:t>
            </a:r>
            <a:r>
              <a:rPr lang="en-US" sz="2800" b="1" dirty="0" err="1"/>
              <a:t>cenom</a:t>
            </a:r>
            <a:r>
              <a:rPr lang="en-US" sz="2800" b="1" dirty="0"/>
              <a:t> </a:t>
            </a:r>
            <a:r>
              <a:rPr lang="en-US" sz="2800" b="1" dirty="0" err="1"/>
              <a:t>smatra</a:t>
            </a:r>
            <a:r>
              <a:rPr lang="en-US" sz="2800" b="1" dirty="0"/>
              <a:t> se </a:t>
            </a:r>
            <a:r>
              <a:rPr lang="en-US" sz="2800" b="1" dirty="0" err="1"/>
              <a:t>tržišna</a:t>
            </a:r>
            <a:r>
              <a:rPr lang="en-US" sz="2800" b="1" dirty="0"/>
              <a:t> </a:t>
            </a:r>
            <a:r>
              <a:rPr lang="en-US" sz="2800" b="1" dirty="0" err="1"/>
              <a:t>cena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, </a:t>
            </a:r>
            <a:r>
              <a:rPr lang="en-US" sz="2800" b="1" dirty="0" err="1"/>
              <a:t>udela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hartije</a:t>
            </a:r>
            <a:r>
              <a:rPr lang="en-US" sz="2800" b="1" dirty="0"/>
              <a:t> od </a:t>
            </a:r>
            <a:r>
              <a:rPr lang="en-US" sz="2800" b="1" dirty="0" err="1"/>
              <a:t>vrednosti</a:t>
            </a:r>
            <a:r>
              <a:rPr lang="en-US" sz="2800" b="1" dirty="0"/>
              <a:t> </a:t>
            </a:r>
            <a:r>
              <a:rPr lang="en-US" sz="2800" b="1" dirty="0" err="1"/>
              <a:t>koja</a:t>
            </a:r>
            <a:r>
              <a:rPr lang="en-US" sz="2800" b="1" dirty="0"/>
              <a:t> je </a:t>
            </a:r>
            <a:r>
              <a:rPr lang="en-US" sz="2800" b="1" dirty="0" err="1"/>
              <a:t>uzeta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mogla</a:t>
            </a:r>
            <a:r>
              <a:rPr lang="en-US" sz="2800" b="1" dirty="0"/>
              <a:t> </a:t>
            </a:r>
            <a:r>
              <a:rPr lang="en-US" sz="2800" b="1" dirty="0" err="1"/>
              <a:t>biti</a:t>
            </a:r>
            <a:r>
              <a:rPr lang="en-US" sz="2800" b="1" dirty="0"/>
              <a:t> </a:t>
            </a:r>
            <a:r>
              <a:rPr lang="en-US" sz="2800" b="1" dirty="0" err="1"/>
              <a:t>uzeta</a:t>
            </a:r>
            <a:r>
              <a:rPr lang="en-US" sz="2800" b="1" dirty="0"/>
              <a:t> </a:t>
            </a:r>
            <a:r>
              <a:rPr lang="en-US" sz="2800" b="1" dirty="0" err="1"/>
              <a:t>kao</a:t>
            </a:r>
            <a:r>
              <a:rPr lang="en-US" sz="2800" b="1" dirty="0"/>
              <a:t> </a:t>
            </a:r>
            <a:r>
              <a:rPr lang="en-US" sz="2800" b="1" dirty="0" err="1"/>
              <a:t>osnovica</a:t>
            </a:r>
            <a:r>
              <a:rPr lang="en-US" sz="2800" b="1" dirty="0"/>
              <a:t> </a:t>
            </a:r>
            <a:r>
              <a:rPr lang="en-US" sz="2800" b="1" dirty="0" err="1"/>
              <a:t>poreza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prenos</a:t>
            </a:r>
            <a:r>
              <a:rPr lang="en-US" sz="2800" b="1" dirty="0"/>
              <a:t> </a:t>
            </a:r>
            <a:r>
              <a:rPr lang="en-US" sz="2800" b="1" dirty="0" err="1"/>
              <a:t>apsolutnih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 u </a:t>
            </a:r>
            <a:r>
              <a:rPr lang="en-US" sz="2800" b="1" dirty="0" err="1"/>
              <a:t>momentu</a:t>
            </a:r>
            <a:r>
              <a:rPr lang="en-US" sz="2800" b="1" dirty="0"/>
              <a:t> </a:t>
            </a:r>
            <a:r>
              <a:rPr lang="en-US" sz="2800" b="1" dirty="0" err="1"/>
              <a:t>njihovog</a:t>
            </a:r>
            <a:r>
              <a:rPr lang="en-US" sz="2800" b="1" dirty="0"/>
              <a:t> </a:t>
            </a:r>
            <a:r>
              <a:rPr lang="en-US" sz="2800" b="1" dirty="0" err="1"/>
              <a:t>sticanja</a:t>
            </a:r>
            <a:r>
              <a:rPr lang="en-US" sz="2800" b="1" dirty="0"/>
              <a:t> od </a:t>
            </a:r>
            <a:r>
              <a:rPr lang="en-US" sz="2800" b="1" dirty="0" err="1"/>
              <a:t>strane</a:t>
            </a:r>
            <a:r>
              <a:rPr lang="en-US" sz="2800" b="1" dirty="0"/>
              <a:t> </a:t>
            </a:r>
            <a:r>
              <a:rPr lang="en-US" sz="2800" b="1" dirty="0" err="1"/>
              <a:t>obveznika</a:t>
            </a:r>
            <a:r>
              <a:rPr lang="en-US" sz="28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766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dobitke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stopa</a:t>
            </a:r>
            <a:r>
              <a:rPr lang="en-US" dirty="0" smtClean="0"/>
              <a:t>, </a:t>
            </a:r>
            <a:r>
              <a:rPr lang="en-US" dirty="0" err="1" smtClean="0"/>
              <a:t>krediti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 err="1"/>
              <a:t>Stopa</a:t>
            </a:r>
            <a:r>
              <a:rPr lang="en-US" sz="2800" b="1" dirty="0"/>
              <a:t> </a:t>
            </a:r>
            <a:r>
              <a:rPr lang="en-US" sz="2800" b="1" dirty="0" err="1"/>
              <a:t>poreza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kapitalni</a:t>
            </a:r>
            <a:r>
              <a:rPr lang="en-US" sz="2800" b="1" dirty="0"/>
              <a:t> </a:t>
            </a:r>
            <a:r>
              <a:rPr lang="en-US" sz="2800" b="1" dirty="0" err="1"/>
              <a:t>dobitak</a:t>
            </a:r>
            <a:r>
              <a:rPr lang="en-US" sz="2800" b="1" dirty="0"/>
              <a:t> </a:t>
            </a:r>
            <a:r>
              <a:rPr lang="en-US" sz="2800" b="1" dirty="0" err="1"/>
              <a:t>iznosi</a:t>
            </a:r>
            <a:r>
              <a:rPr lang="en-US" sz="2800" b="1" dirty="0"/>
              <a:t> 15%.</a:t>
            </a:r>
          </a:p>
          <a:p>
            <a:r>
              <a:rPr lang="en-US" sz="2800" b="1" dirty="0" err="1"/>
              <a:t>Kapitalni</a:t>
            </a:r>
            <a:r>
              <a:rPr lang="en-US" sz="2800" b="1" dirty="0"/>
              <a:t> </a:t>
            </a:r>
            <a:r>
              <a:rPr lang="en-US" sz="2800" b="1" dirty="0" err="1"/>
              <a:t>gubitak</a:t>
            </a:r>
            <a:r>
              <a:rPr lang="en-US" sz="2800" b="1" dirty="0"/>
              <a:t> </a:t>
            </a:r>
            <a:r>
              <a:rPr lang="en-US" sz="2800" b="1" dirty="0" err="1"/>
              <a:t>ostvaren</a:t>
            </a:r>
            <a:r>
              <a:rPr lang="en-US" sz="2800" b="1" dirty="0"/>
              <a:t> </a:t>
            </a:r>
            <a:r>
              <a:rPr lang="en-US" sz="2800" b="1" dirty="0" err="1"/>
              <a:t>prodajom</a:t>
            </a:r>
            <a:r>
              <a:rPr lang="en-US" sz="2800" b="1" dirty="0"/>
              <a:t> </a:t>
            </a:r>
            <a:r>
              <a:rPr lang="en-US" sz="2800" b="1" dirty="0" err="1"/>
              <a:t>jednog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, </a:t>
            </a:r>
            <a:r>
              <a:rPr lang="en-US" sz="2800" b="1" dirty="0" err="1"/>
              <a:t>udela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hartije</a:t>
            </a:r>
            <a:r>
              <a:rPr lang="en-US" sz="2800" b="1" dirty="0"/>
              <a:t> od </a:t>
            </a:r>
            <a:r>
              <a:rPr lang="en-US" sz="2800" b="1" dirty="0" err="1"/>
              <a:t>vrednosti</a:t>
            </a:r>
            <a:r>
              <a:rPr lang="en-US" sz="2800" b="1" dirty="0"/>
              <a:t>, </a:t>
            </a:r>
            <a:r>
              <a:rPr lang="en-US" sz="2800" b="1" dirty="0" err="1"/>
              <a:t>može</a:t>
            </a:r>
            <a:r>
              <a:rPr lang="en-US" sz="2800" b="1" dirty="0"/>
              <a:t> se </a:t>
            </a:r>
            <a:r>
              <a:rPr lang="en-US" sz="2800" b="1" dirty="0" err="1"/>
              <a:t>prebiti</a:t>
            </a:r>
            <a:r>
              <a:rPr lang="en-US" sz="2800" b="1" dirty="0"/>
              <a:t> </a:t>
            </a:r>
            <a:r>
              <a:rPr lang="en-US" sz="2800" b="1" dirty="0" err="1"/>
              <a:t>sa</a:t>
            </a:r>
            <a:r>
              <a:rPr lang="en-US" sz="2800" b="1" dirty="0"/>
              <a:t> </a:t>
            </a:r>
            <a:r>
              <a:rPr lang="en-US" sz="2800" b="1" dirty="0" err="1"/>
              <a:t>kapitalnim</a:t>
            </a:r>
            <a:r>
              <a:rPr lang="en-US" sz="2800" b="1" dirty="0"/>
              <a:t> </a:t>
            </a:r>
            <a:r>
              <a:rPr lang="en-US" sz="2800" b="1" dirty="0" err="1"/>
              <a:t>dobitkom</a:t>
            </a:r>
            <a:r>
              <a:rPr lang="en-US" sz="2800" b="1" dirty="0"/>
              <a:t> </a:t>
            </a:r>
            <a:r>
              <a:rPr lang="en-US" sz="2800" b="1" dirty="0" err="1"/>
              <a:t>ostvarenim</a:t>
            </a:r>
            <a:r>
              <a:rPr lang="en-US" sz="2800" b="1" dirty="0"/>
              <a:t> </a:t>
            </a:r>
            <a:r>
              <a:rPr lang="en-US" sz="2800" b="1" dirty="0" err="1"/>
              <a:t>prodajom</a:t>
            </a:r>
            <a:r>
              <a:rPr lang="en-US" sz="2800" b="1" dirty="0"/>
              <a:t> </a:t>
            </a:r>
            <a:r>
              <a:rPr lang="en-US" sz="2800" b="1" dirty="0" err="1"/>
              <a:t>drugog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, </a:t>
            </a:r>
            <a:r>
              <a:rPr lang="en-US" sz="2800" b="1" dirty="0" err="1"/>
              <a:t>udela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hartije</a:t>
            </a:r>
            <a:r>
              <a:rPr lang="en-US" sz="2800" b="1" dirty="0"/>
              <a:t> od </a:t>
            </a:r>
            <a:r>
              <a:rPr lang="en-US" sz="2800" b="1" dirty="0" err="1"/>
              <a:t>vrednosti</a:t>
            </a:r>
            <a:r>
              <a:rPr lang="en-US" sz="2800" b="1" dirty="0"/>
              <a:t>.</a:t>
            </a:r>
          </a:p>
          <a:p>
            <a:r>
              <a:rPr lang="en-US" sz="2800" b="1" dirty="0" err="1"/>
              <a:t>Prebijanje</a:t>
            </a:r>
            <a:r>
              <a:rPr lang="en-US" sz="2800" b="1" dirty="0"/>
              <a:t> </a:t>
            </a:r>
            <a:r>
              <a:rPr lang="en-US" sz="2800" b="1" dirty="0" err="1"/>
              <a:t>kapitalnog</a:t>
            </a:r>
            <a:r>
              <a:rPr lang="en-US" sz="2800" b="1" dirty="0"/>
              <a:t> </a:t>
            </a:r>
            <a:r>
              <a:rPr lang="en-US" sz="2800" b="1" dirty="0" err="1"/>
              <a:t>gubitka</a:t>
            </a:r>
            <a:r>
              <a:rPr lang="en-US" sz="2800" b="1" dirty="0"/>
              <a:t> </a:t>
            </a:r>
            <a:r>
              <a:rPr lang="en-US" sz="2800" b="1" dirty="0" err="1"/>
              <a:t>sa</a:t>
            </a:r>
            <a:r>
              <a:rPr lang="en-US" sz="2800" b="1" dirty="0"/>
              <a:t> </a:t>
            </a:r>
            <a:r>
              <a:rPr lang="en-US" sz="2800" b="1" dirty="0" err="1"/>
              <a:t>kapitalnim</a:t>
            </a:r>
            <a:r>
              <a:rPr lang="en-US" sz="2800" b="1" dirty="0"/>
              <a:t> </a:t>
            </a:r>
            <a:r>
              <a:rPr lang="en-US" sz="2800" b="1" dirty="0" err="1"/>
              <a:t>dobitkom</a:t>
            </a:r>
            <a:r>
              <a:rPr lang="en-US" sz="2800" b="1" dirty="0"/>
              <a:t> </a:t>
            </a:r>
            <a:r>
              <a:rPr lang="en-US" sz="2800" b="1" dirty="0" err="1"/>
              <a:t>iz</a:t>
            </a:r>
            <a:r>
              <a:rPr lang="en-US" sz="2800" b="1" dirty="0"/>
              <a:t> </a:t>
            </a:r>
            <a:r>
              <a:rPr lang="en-US" sz="2800" b="1" dirty="0" err="1"/>
              <a:t>stava</a:t>
            </a:r>
            <a:r>
              <a:rPr lang="en-US" sz="2800" b="1" dirty="0"/>
              <a:t> 1. </a:t>
            </a:r>
            <a:r>
              <a:rPr lang="en-US" sz="2800" b="1" dirty="0" err="1"/>
              <a:t>ovog</a:t>
            </a:r>
            <a:r>
              <a:rPr lang="en-US" sz="2800" b="1" dirty="0"/>
              <a:t> </a:t>
            </a:r>
            <a:r>
              <a:rPr lang="en-US" sz="2800" b="1" dirty="0" err="1"/>
              <a:t>člana</a:t>
            </a:r>
            <a:r>
              <a:rPr lang="en-US" sz="2800" b="1" dirty="0"/>
              <a:t> </a:t>
            </a:r>
            <a:r>
              <a:rPr lang="en-US" sz="2800" b="1" dirty="0" err="1"/>
              <a:t>može</a:t>
            </a:r>
            <a:r>
              <a:rPr lang="en-US" sz="2800" b="1" dirty="0"/>
              <a:t> se </a:t>
            </a:r>
            <a:r>
              <a:rPr lang="en-US" sz="2800" b="1" dirty="0" err="1"/>
              <a:t>izvršiti</a:t>
            </a:r>
            <a:r>
              <a:rPr lang="en-US" sz="2800" b="1" dirty="0"/>
              <a:t> u </a:t>
            </a:r>
            <a:r>
              <a:rPr lang="en-US" sz="2800" b="1" dirty="0" err="1"/>
              <a:t>slučaju</a:t>
            </a:r>
            <a:r>
              <a:rPr lang="en-US" sz="2800" b="1" dirty="0"/>
              <a:t> </a:t>
            </a:r>
            <a:r>
              <a:rPr lang="en-US" sz="2800" b="1" dirty="0" err="1"/>
              <a:t>kada</a:t>
            </a:r>
            <a:r>
              <a:rPr lang="en-US" sz="2800" b="1" dirty="0"/>
              <a:t> </a:t>
            </a:r>
            <a:r>
              <a:rPr lang="en-US" sz="2800" b="1" dirty="0" err="1"/>
              <a:t>obveznik</a:t>
            </a:r>
            <a:r>
              <a:rPr lang="en-US" sz="2800" b="1" dirty="0"/>
              <a:t> </a:t>
            </a:r>
            <a:r>
              <a:rPr lang="en-US" sz="2800" b="1" dirty="0" err="1"/>
              <a:t>prvo</a:t>
            </a:r>
            <a:r>
              <a:rPr lang="en-US" sz="2800" b="1" dirty="0"/>
              <a:t> </a:t>
            </a:r>
            <a:r>
              <a:rPr lang="en-US" sz="2800" b="1" dirty="0" err="1"/>
              <a:t>ostvari</a:t>
            </a:r>
            <a:r>
              <a:rPr lang="en-US" sz="2800" b="1" dirty="0"/>
              <a:t> </a:t>
            </a:r>
            <a:r>
              <a:rPr lang="en-US" sz="2800" b="1" dirty="0" err="1"/>
              <a:t>kapitalni</a:t>
            </a:r>
            <a:r>
              <a:rPr lang="en-US" sz="2800" b="1" dirty="0"/>
              <a:t> </a:t>
            </a:r>
            <a:r>
              <a:rPr lang="en-US" sz="2800" b="1" dirty="0" err="1"/>
              <a:t>gubitak</a:t>
            </a:r>
            <a:r>
              <a:rPr lang="en-US" sz="2800" b="1" dirty="0"/>
              <a:t>, a </a:t>
            </a:r>
            <a:r>
              <a:rPr lang="en-US" sz="2800" b="1" dirty="0" err="1"/>
              <a:t>kasnije</a:t>
            </a:r>
            <a:r>
              <a:rPr lang="en-US" sz="2800" b="1" dirty="0"/>
              <a:t> </a:t>
            </a:r>
            <a:r>
              <a:rPr lang="en-US" sz="2800" b="1" dirty="0" err="1"/>
              <a:t>ostvari</a:t>
            </a:r>
            <a:r>
              <a:rPr lang="en-US" sz="2800" b="1" dirty="0"/>
              <a:t> </a:t>
            </a:r>
            <a:r>
              <a:rPr lang="en-US" sz="2800" b="1" dirty="0" err="1"/>
              <a:t>kapitalni</a:t>
            </a:r>
            <a:r>
              <a:rPr lang="en-US" sz="2800" b="1" dirty="0"/>
              <a:t> </a:t>
            </a:r>
            <a:r>
              <a:rPr lang="en-US" sz="2800" b="1" dirty="0" err="1"/>
              <a:t>dobitak</a:t>
            </a:r>
            <a:r>
              <a:rPr lang="en-US" sz="2800" b="1" dirty="0"/>
              <a:t>.</a:t>
            </a:r>
          </a:p>
          <a:p>
            <a:r>
              <a:rPr lang="en-US" sz="2800" b="1" dirty="0" err="1"/>
              <a:t>Ako</a:t>
            </a:r>
            <a:r>
              <a:rPr lang="en-US" sz="2800" b="1" dirty="0"/>
              <a:t> se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posle</a:t>
            </a:r>
            <a:r>
              <a:rPr lang="en-US" sz="2800" b="1" dirty="0"/>
              <a:t> </a:t>
            </a:r>
            <a:r>
              <a:rPr lang="en-US" sz="2800" b="1" dirty="0" err="1"/>
              <a:t>prebijanja</a:t>
            </a:r>
            <a:r>
              <a:rPr lang="en-US" sz="2800" b="1" dirty="0"/>
              <a:t> </a:t>
            </a:r>
            <a:r>
              <a:rPr lang="en-US" sz="2800" b="1" dirty="0" err="1"/>
              <a:t>iz</a:t>
            </a:r>
            <a:r>
              <a:rPr lang="en-US" sz="2800" b="1" dirty="0"/>
              <a:t> </a:t>
            </a:r>
            <a:r>
              <a:rPr lang="en-US" sz="2800" b="1" dirty="0" err="1"/>
              <a:t>stava</a:t>
            </a:r>
            <a:r>
              <a:rPr lang="en-US" sz="2800" b="1" dirty="0"/>
              <a:t> 1. </a:t>
            </a:r>
            <a:r>
              <a:rPr lang="en-US" sz="2800" b="1" dirty="0" err="1"/>
              <a:t>ovog</a:t>
            </a:r>
            <a:r>
              <a:rPr lang="en-US" sz="2800" b="1" dirty="0"/>
              <a:t> </a:t>
            </a:r>
            <a:r>
              <a:rPr lang="en-US" sz="2800" b="1" dirty="0" err="1"/>
              <a:t>člana</a:t>
            </a:r>
            <a:r>
              <a:rPr lang="en-US" sz="2800" b="1" dirty="0"/>
              <a:t> </a:t>
            </a:r>
            <a:r>
              <a:rPr lang="en-US" sz="2800" b="1" dirty="0" err="1"/>
              <a:t>iskaže</a:t>
            </a:r>
            <a:r>
              <a:rPr lang="en-US" sz="2800" b="1" dirty="0"/>
              <a:t> </a:t>
            </a:r>
            <a:r>
              <a:rPr lang="en-US" sz="2800" b="1" dirty="0" err="1"/>
              <a:t>kapitalni</a:t>
            </a:r>
            <a:r>
              <a:rPr lang="en-US" sz="2800" b="1" dirty="0"/>
              <a:t> </a:t>
            </a:r>
            <a:r>
              <a:rPr lang="en-US" sz="2800" b="1" dirty="0" err="1"/>
              <a:t>gubitak</a:t>
            </a:r>
            <a:r>
              <a:rPr lang="en-US" sz="2800" b="1" dirty="0"/>
              <a:t>, </a:t>
            </a:r>
            <a:r>
              <a:rPr lang="en-US" sz="2800" b="1" dirty="0" err="1"/>
              <a:t>dopušteno</a:t>
            </a:r>
            <a:r>
              <a:rPr lang="en-US" sz="2800" b="1" dirty="0"/>
              <a:t> je </a:t>
            </a:r>
            <a:r>
              <a:rPr lang="en-US" sz="2800" b="1" dirty="0" err="1"/>
              <a:t>njegovo</a:t>
            </a:r>
            <a:r>
              <a:rPr lang="en-US" sz="2800" b="1" dirty="0"/>
              <a:t> </a:t>
            </a:r>
            <a:r>
              <a:rPr lang="en-US" sz="2800" b="1" dirty="0" err="1"/>
              <a:t>prebijanje</a:t>
            </a:r>
            <a:r>
              <a:rPr lang="en-US" sz="2800" b="1" dirty="0"/>
              <a:t> u </a:t>
            </a:r>
            <a:r>
              <a:rPr lang="en-US" sz="2800" b="1" dirty="0" err="1"/>
              <a:t>narednih</a:t>
            </a:r>
            <a:r>
              <a:rPr lang="en-US" sz="2800" b="1" dirty="0"/>
              <a:t> pet </a:t>
            </a:r>
            <a:r>
              <a:rPr lang="en-US" sz="2800" b="1" dirty="0" err="1"/>
              <a:t>godina</a:t>
            </a:r>
            <a:r>
              <a:rPr lang="en-US" sz="28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795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Načelo</a:t>
            </a:r>
            <a:r>
              <a:rPr lang="en-US" dirty="0" smtClean="0"/>
              <a:t> </a:t>
            </a:r>
            <a:r>
              <a:rPr lang="en-US" dirty="0" err="1" smtClean="0"/>
              <a:t>fakticiteta</a:t>
            </a:r>
            <a:r>
              <a:rPr lang="en-US" dirty="0" smtClean="0"/>
              <a:t> (</a:t>
            </a:r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 smtClean="0"/>
              <a:t>ispred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000" b="1" dirty="0" err="1"/>
              <a:t>Poreske</a:t>
            </a:r>
            <a:r>
              <a:rPr lang="en-US" sz="3000" b="1" dirty="0"/>
              <a:t> </a:t>
            </a:r>
            <a:r>
              <a:rPr lang="en-US" sz="3000" b="1" dirty="0" err="1"/>
              <a:t>činjenice</a:t>
            </a:r>
            <a:r>
              <a:rPr lang="en-US" sz="3000" b="1" dirty="0"/>
              <a:t> </a:t>
            </a:r>
            <a:r>
              <a:rPr lang="en-US" sz="3000" b="1" dirty="0" err="1"/>
              <a:t>utvrđuju</a:t>
            </a:r>
            <a:r>
              <a:rPr lang="en-US" sz="3000" b="1" dirty="0"/>
              <a:t> se </a:t>
            </a:r>
            <a:r>
              <a:rPr lang="en-US" sz="3000" b="1" dirty="0" err="1"/>
              <a:t>prema</a:t>
            </a:r>
            <a:r>
              <a:rPr lang="en-US" sz="3000" b="1" dirty="0"/>
              <a:t> </a:t>
            </a:r>
            <a:r>
              <a:rPr lang="en-US" sz="3000" b="1" dirty="0" err="1"/>
              <a:t>njihovoj</a:t>
            </a:r>
            <a:r>
              <a:rPr lang="en-US" sz="3000" b="1" dirty="0"/>
              <a:t> </a:t>
            </a:r>
            <a:r>
              <a:rPr lang="en-US" sz="3000" b="1" dirty="0" err="1"/>
              <a:t>ekonomskoj</a:t>
            </a:r>
            <a:r>
              <a:rPr lang="en-US" sz="3000" b="1" dirty="0"/>
              <a:t> </a:t>
            </a:r>
            <a:r>
              <a:rPr lang="en-US" sz="3000" b="1" dirty="0" err="1"/>
              <a:t>suštini</a:t>
            </a:r>
            <a:r>
              <a:rPr lang="en-US" sz="3000" b="1" dirty="0"/>
              <a:t>.</a:t>
            </a:r>
          </a:p>
          <a:p>
            <a:r>
              <a:rPr lang="en-US" sz="3000" b="1" dirty="0" err="1"/>
              <a:t>Ako</a:t>
            </a:r>
            <a:r>
              <a:rPr lang="en-US" sz="3000" b="1" dirty="0"/>
              <a:t> se </a:t>
            </a:r>
            <a:r>
              <a:rPr lang="en-US" sz="3000" b="1" dirty="0" err="1"/>
              <a:t>simulovanim</a:t>
            </a:r>
            <a:r>
              <a:rPr lang="en-US" sz="3000" b="1" dirty="0"/>
              <a:t> </a:t>
            </a:r>
            <a:r>
              <a:rPr lang="en-US" sz="3000" b="1" dirty="0" err="1"/>
              <a:t>pravnim</a:t>
            </a:r>
            <a:r>
              <a:rPr lang="en-US" sz="3000" b="1" dirty="0"/>
              <a:t> </a:t>
            </a:r>
            <a:r>
              <a:rPr lang="en-US" sz="3000" b="1" dirty="0" err="1"/>
              <a:t>poslom</a:t>
            </a:r>
            <a:r>
              <a:rPr lang="en-US" sz="3000" b="1" dirty="0"/>
              <a:t> </a:t>
            </a:r>
            <a:r>
              <a:rPr lang="en-US" sz="3000" b="1" dirty="0" err="1"/>
              <a:t>prikriva</a:t>
            </a:r>
            <a:r>
              <a:rPr lang="en-US" sz="3000" b="1" dirty="0"/>
              <a:t> </a:t>
            </a:r>
            <a:r>
              <a:rPr lang="en-US" sz="3000" b="1" dirty="0" err="1"/>
              <a:t>neki</a:t>
            </a:r>
            <a:r>
              <a:rPr lang="en-US" sz="3000" b="1" dirty="0"/>
              <a:t> </a:t>
            </a:r>
            <a:r>
              <a:rPr lang="en-US" sz="3000" b="1" dirty="0" err="1"/>
              <a:t>drugi</a:t>
            </a:r>
            <a:r>
              <a:rPr lang="en-US" sz="3000" b="1" dirty="0"/>
              <a:t> </a:t>
            </a:r>
            <a:r>
              <a:rPr lang="en-US" sz="3000" b="1" dirty="0" err="1"/>
              <a:t>pravni</a:t>
            </a:r>
            <a:r>
              <a:rPr lang="en-US" sz="3000" b="1" dirty="0"/>
              <a:t> </a:t>
            </a:r>
            <a:r>
              <a:rPr lang="en-US" sz="3000" b="1" dirty="0" err="1"/>
              <a:t>posao</a:t>
            </a:r>
            <a:r>
              <a:rPr lang="en-US" sz="3000" b="1" dirty="0"/>
              <a:t>, </a:t>
            </a:r>
            <a:r>
              <a:rPr lang="en-US" sz="3000" b="1" dirty="0" err="1"/>
              <a:t>za</a:t>
            </a:r>
            <a:r>
              <a:rPr lang="en-US" sz="3000" b="1" dirty="0"/>
              <a:t> </a:t>
            </a:r>
            <a:r>
              <a:rPr lang="en-US" sz="3000" b="1" dirty="0" err="1"/>
              <a:t>utvrđivanje</a:t>
            </a:r>
            <a:r>
              <a:rPr lang="en-US" sz="3000" b="1" dirty="0"/>
              <a:t> </a:t>
            </a:r>
            <a:r>
              <a:rPr lang="en-US" sz="3000" b="1" dirty="0" err="1"/>
              <a:t>poreske</a:t>
            </a:r>
            <a:r>
              <a:rPr lang="en-US" sz="3000" b="1" dirty="0"/>
              <a:t> </a:t>
            </a:r>
            <a:r>
              <a:rPr lang="en-US" sz="3000" b="1" dirty="0" err="1"/>
              <a:t>obaveze</a:t>
            </a:r>
            <a:r>
              <a:rPr lang="en-US" sz="3000" b="1" dirty="0"/>
              <a:t> </a:t>
            </a:r>
            <a:r>
              <a:rPr lang="en-US" sz="3000" b="1" dirty="0" err="1"/>
              <a:t>osnovu</a:t>
            </a:r>
            <a:r>
              <a:rPr lang="en-US" sz="3000" b="1" dirty="0"/>
              <a:t> </a:t>
            </a:r>
            <a:r>
              <a:rPr lang="en-US" sz="3000" b="1" dirty="0" err="1"/>
              <a:t>čini</a:t>
            </a:r>
            <a:r>
              <a:rPr lang="en-US" sz="3000" b="1" dirty="0"/>
              <a:t> </a:t>
            </a:r>
            <a:r>
              <a:rPr lang="en-US" sz="3000" b="1" dirty="0" err="1"/>
              <a:t>disimulovani</a:t>
            </a:r>
            <a:r>
              <a:rPr lang="en-US" sz="3000" b="1" dirty="0"/>
              <a:t> </a:t>
            </a:r>
            <a:r>
              <a:rPr lang="en-US" sz="3000" b="1" dirty="0" err="1"/>
              <a:t>pravni</a:t>
            </a:r>
            <a:r>
              <a:rPr lang="en-US" sz="3000" b="1" dirty="0"/>
              <a:t> </a:t>
            </a:r>
            <a:r>
              <a:rPr lang="en-US" sz="3000" b="1" dirty="0" err="1"/>
              <a:t>posao</a:t>
            </a:r>
            <a:r>
              <a:rPr lang="en-US" sz="3000" b="1" dirty="0"/>
              <a:t>.</a:t>
            </a:r>
          </a:p>
          <a:p>
            <a:r>
              <a:rPr lang="en-US" sz="3000" b="1" dirty="0" err="1"/>
              <a:t>Kada</a:t>
            </a:r>
            <a:r>
              <a:rPr lang="en-US" sz="3000" b="1" dirty="0"/>
              <a:t> </a:t>
            </a:r>
            <a:r>
              <a:rPr lang="en-US" sz="3000" b="1" dirty="0" err="1"/>
              <a:t>su</a:t>
            </a:r>
            <a:r>
              <a:rPr lang="en-US" sz="3000" b="1" dirty="0"/>
              <a:t> </a:t>
            </a:r>
            <a:r>
              <a:rPr lang="en-US" sz="3000" b="1" dirty="0" err="1"/>
              <a:t>na</a:t>
            </a:r>
            <a:r>
              <a:rPr lang="en-US" sz="3000" b="1" dirty="0"/>
              <a:t> </a:t>
            </a:r>
            <a:r>
              <a:rPr lang="en-US" sz="3000" b="1" dirty="0" err="1"/>
              <a:t>propisima</a:t>
            </a:r>
            <a:r>
              <a:rPr lang="en-US" sz="3000" b="1" dirty="0"/>
              <a:t> </a:t>
            </a:r>
            <a:r>
              <a:rPr lang="en-US" sz="3000" b="1" dirty="0" err="1"/>
              <a:t>suprotan</a:t>
            </a:r>
            <a:r>
              <a:rPr lang="en-US" sz="3000" b="1" dirty="0"/>
              <a:t> </a:t>
            </a:r>
            <a:r>
              <a:rPr lang="en-US" sz="3000" b="1" dirty="0" err="1"/>
              <a:t>način</a:t>
            </a:r>
            <a:r>
              <a:rPr lang="en-US" sz="3000" b="1" dirty="0"/>
              <a:t> </a:t>
            </a:r>
            <a:r>
              <a:rPr lang="en-US" sz="3000" b="1" dirty="0" err="1"/>
              <a:t>ostvareni</a:t>
            </a:r>
            <a:r>
              <a:rPr lang="en-US" sz="3000" b="1" dirty="0"/>
              <a:t> </a:t>
            </a:r>
            <a:r>
              <a:rPr lang="en-US" sz="3000" b="1" dirty="0" err="1"/>
              <a:t>prihodi</a:t>
            </a:r>
            <a:r>
              <a:rPr lang="en-US" sz="3000" b="1" dirty="0"/>
              <a:t>, </a:t>
            </a:r>
            <a:r>
              <a:rPr lang="en-US" sz="3000" b="1" dirty="0" err="1"/>
              <a:t>odnosno</a:t>
            </a:r>
            <a:r>
              <a:rPr lang="en-US" sz="3000" b="1" dirty="0"/>
              <a:t> </a:t>
            </a:r>
            <a:r>
              <a:rPr lang="en-US" sz="3000" b="1" dirty="0" err="1"/>
              <a:t>stečena</a:t>
            </a:r>
            <a:r>
              <a:rPr lang="en-US" sz="3000" b="1" dirty="0"/>
              <a:t> </a:t>
            </a:r>
            <a:r>
              <a:rPr lang="en-US" sz="3000" b="1" dirty="0" err="1"/>
              <a:t>imovina</a:t>
            </a:r>
            <a:r>
              <a:rPr lang="en-US" sz="3000" b="1" dirty="0"/>
              <a:t>, </a:t>
            </a:r>
            <a:r>
              <a:rPr lang="en-US" sz="3000" b="1" dirty="0" err="1"/>
              <a:t>Poreska</a:t>
            </a:r>
            <a:r>
              <a:rPr lang="en-US" sz="3000" b="1" dirty="0"/>
              <a:t> </a:t>
            </a:r>
            <a:r>
              <a:rPr lang="en-US" sz="3000" b="1" dirty="0" err="1"/>
              <a:t>uprava</a:t>
            </a:r>
            <a:r>
              <a:rPr lang="en-US" sz="3000" b="1" dirty="0"/>
              <a:t> </a:t>
            </a:r>
            <a:r>
              <a:rPr lang="en-US" sz="3000" b="1" dirty="0" err="1"/>
              <a:t>će</a:t>
            </a:r>
            <a:r>
              <a:rPr lang="en-US" sz="3000" b="1" dirty="0"/>
              <a:t> </a:t>
            </a:r>
            <a:r>
              <a:rPr lang="en-US" sz="3000" b="1" dirty="0" err="1"/>
              <a:t>utvrditi</a:t>
            </a:r>
            <a:r>
              <a:rPr lang="en-US" sz="3000" b="1" dirty="0"/>
              <a:t> </a:t>
            </a:r>
            <a:r>
              <a:rPr lang="en-US" sz="3000" b="1" dirty="0" err="1"/>
              <a:t>poresku</a:t>
            </a:r>
            <a:r>
              <a:rPr lang="en-US" sz="3000" b="1" dirty="0"/>
              <a:t> </a:t>
            </a:r>
            <a:r>
              <a:rPr lang="en-US" sz="3000" b="1" dirty="0" err="1"/>
              <a:t>obavezu</a:t>
            </a:r>
            <a:r>
              <a:rPr lang="en-US" sz="3000" b="1" dirty="0"/>
              <a:t> u </a:t>
            </a:r>
            <a:r>
              <a:rPr lang="en-US" sz="3000" b="1" dirty="0" err="1"/>
              <a:t>skladu</a:t>
            </a:r>
            <a:r>
              <a:rPr lang="en-US" sz="3000" b="1" dirty="0"/>
              <a:t> </a:t>
            </a:r>
            <a:r>
              <a:rPr lang="en-US" sz="3000" b="1" dirty="0" err="1"/>
              <a:t>sa</a:t>
            </a:r>
            <a:r>
              <a:rPr lang="en-US" sz="3000" b="1" dirty="0"/>
              <a:t> </a:t>
            </a:r>
            <a:r>
              <a:rPr lang="en-US" sz="3000" b="1" dirty="0" err="1"/>
              <a:t>zakonom</a:t>
            </a:r>
            <a:r>
              <a:rPr lang="en-US" sz="3000" b="1" dirty="0"/>
              <a:t> </a:t>
            </a:r>
            <a:r>
              <a:rPr lang="en-US" sz="3000" b="1" dirty="0" err="1"/>
              <a:t>kojim</a:t>
            </a:r>
            <a:r>
              <a:rPr lang="en-US" sz="3000" b="1" dirty="0"/>
              <a:t> se </a:t>
            </a:r>
            <a:r>
              <a:rPr lang="en-US" sz="3000" b="1" dirty="0" err="1"/>
              <a:t>uređuje</a:t>
            </a:r>
            <a:r>
              <a:rPr lang="en-US" sz="3000" b="1" dirty="0"/>
              <a:t> </a:t>
            </a:r>
            <a:r>
              <a:rPr lang="en-US" sz="3000" b="1" dirty="0" err="1"/>
              <a:t>odgovarajuća</a:t>
            </a:r>
            <a:r>
              <a:rPr lang="en-US" sz="3000" b="1" dirty="0"/>
              <a:t> </a:t>
            </a:r>
            <a:r>
              <a:rPr lang="en-US" sz="3000" b="1" dirty="0" err="1"/>
              <a:t>vrsta</a:t>
            </a:r>
            <a:r>
              <a:rPr lang="en-US" sz="3000" b="1" dirty="0"/>
              <a:t> </a:t>
            </a:r>
            <a:r>
              <a:rPr lang="en-US" sz="3000" b="1" dirty="0" err="1" smtClean="0"/>
              <a:t>poreza</a:t>
            </a:r>
            <a:r>
              <a:rPr lang="en-US" sz="3000" b="1" dirty="0" smtClean="0"/>
              <a:t>.</a:t>
            </a:r>
          </a:p>
          <a:p>
            <a:r>
              <a:rPr lang="en-US" sz="3200" b="1" dirty="0" err="1"/>
              <a:t>Korišćenjem</a:t>
            </a:r>
            <a:r>
              <a:rPr lang="en-US" sz="3200" b="1" dirty="0"/>
              <a:t> </a:t>
            </a:r>
            <a:r>
              <a:rPr lang="en-US" sz="3200" b="1" dirty="0" err="1"/>
              <a:t>ovog</a:t>
            </a:r>
            <a:r>
              <a:rPr lang="en-US" sz="3200" b="1" dirty="0"/>
              <a:t> </a:t>
            </a:r>
            <a:r>
              <a:rPr lang="en-US" sz="3200" b="1" dirty="0" err="1"/>
              <a:t>načela</a:t>
            </a:r>
            <a:r>
              <a:rPr lang="en-US" sz="3200" b="1" dirty="0"/>
              <a:t>, </a:t>
            </a:r>
            <a:r>
              <a:rPr lang="en-US" sz="3200" b="1" dirty="0" err="1"/>
              <a:t>poreska</a:t>
            </a:r>
            <a:r>
              <a:rPr lang="en-US" sz="3200" b="1" dirty="0"/>
              <a:t> </a:t>
            </a:r>
            <a:r>
              <a:rPr lang="en-US" sz="3200" b="1" dirty="0" err="1"/>
              <a:t>uprava</a:t>
            </a:r>
            <a:r>
              <a:rPr lang="en-US" sz="3200" b="1" dirty="0"/>
              <a:t> </a:t>
            </a:r>
            <a:r>
              <a:rPr lang="en-US" sz="3200" b="1" dirty="0" err="1"/>
              <a:t>vrši</a:t>
            </a:r>
            <a:r>
              <a:rPr lang="en-US" sz="3200" b="1" dirty="0"/>
              <a:t> re-</a:t>
            </a:r>
            <a:r>
              <a:rPr lang="en-US" sz="3200" b="1" dirty="0" err="1"/>
              <a:t>kvalifikaciju</a:t>
            </a:r>
            <a:r>
              <a:rPr lang="en-US" sz="3200" b="1" dirty="0"/>
              <a:t> </a:t>
            </a:r>
            <a:r>
              <a:rPr lang="en-US" sz="3200" b="1" dirty="0" err="1"/>
              <a:t>posla</a:t>
            </a:r>
            <a:r>
              <a:rPr lang="en-US" sz="3200" b="1" dirty="0"/>
              <a:t>, </a:t>
            </a:r>
            <a:r>
              <a:rPr lang="en-US" sz="3200" b="1" dirty="0" err="1"/>
              <a:t>menja</a:t>
            </a:r>
            <a:r>
              <a:rPr lang="en-US" sz="3200" b="1" dirty="0"/>
              <a:t> </a:t>
            </a:r>
            <a:r>
              <a:rPr lang="en-US" sz="3200" b="1" dirty="0" err="1"/>
              <a:t>osnovicu</a:t>
            </a:r>
            <a:r>
              <a:rPr lang="en-US" sz="3200" b="1" dirty="0"/>
              <a:t>, </a:t>
            </a:r>
            <a:r>
              <a:rPr lang="mr-IN" sz="3200" b="1" dirty="0" smtClean="0"/>
              <a:t>…</a:t>
            </a:r>
            <a:endParaRPr lang="en-US" sz="3200" b="1" dirty="0"/>
          </a:p>
          <a:p>
            <a:endParaRPr lang="en-US" sz="3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5107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dobitke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 smtClean="0"/>
              <a:t>krediti</a:t>
            </a:r>
            <a:r>
              <a:rPr lang="en-US" dirty="0" smtClean="0"/>
              <a:t> (</a:t>
            </a:r>
            <a:r>
              <a:rPr lang="en-US" dirty="0" err="1" smtClean="0"/>
              <a:t>nastavak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b="1" dirty="0" err="1"/>
              <a:t>Obveznik</a:t>
            </a:r>
            <a:r>
              <a:rPr lang="en-US" sz="3200" b="1" dirty="0"/>
              <a:t>, </a:t>
            </a:r>
            <a:r>
              <a:rPr lang="en-US" sz="3200" b="1" dirty="0" err="1"/>
              <a:t>koji</a:t>
            </a:r>
            <a:r>
              <a:rPr lang="en-US" sz="3200" b="1" dirty="0"/>
              <a:t> </a:t>
            </a:r>
            <a:r>
              <a:rPr lang="en-US" sz="3200" b="1" dirty="0" err="1"/>
              <a:t>sredstva</a:t>
            </a:r>
            <a:r>
              <a:rPr lang="en-US" sz="3200" b="1" dirty="0"/>
              <a:t> </a:t>
            </a:r>
            <a:r>
              <a:rPr lang="en-US" sz="3200" b="1" dirty="0" err="1"/>
              <a:t>ostvarena</a:t>
            </a:r>
            <a:r>
              <a:rPr lang="en-US" sz="3200" b="1" dirty="0"/>
              <a:t> </a:t>
            </a:r>
            <a:r>
              <a:rPr lang="en-US" sz="3200" b="1" dirty="0" err="1"/>
              <a:t>prodajom</a:t>
            </a:r>
            <a:r>
              <a:rPr lang="en-US" sz="3200" b="1" dirty="0"/>
              <a:t> </a:t>
            </a:r>
            <a:r>
              <a:rPr lang="en-US" sz="3200" b="1" dirty="0" err="1"/>
              <a:t>nepokretnosti</a:t>
            </a:r>
            <a:r>
              <a:rPr lang="en-US" sz="3200" b="1" dirty="0"/>
              <a:t> u </a:t>
            </a:r>
            <a:r>
              <a:rPr lang="en-US" sz="3200" b="1" dirty="0" err="1"/>
              <a:t>roku</a:t>
            </a:r>
            <a:r>
              <a:rPr lang="en-US" sz="3200" b="1" dirty="0"/>
              <a:t> od 90 dana od dana </a:t>
            </a:r>
            <a:r>
              <a:rPr lang="en-US" sz="3200" b="1" dirty="0" err="1"/>
              <a:t>prodaje</a:t>
            </a:r>
            <a:r>
              <a:rPr lang="en-US" sz="3200" b="1" dirty="0"/>
              <a:t> </a:t>
            </a:r>
            <a:r>
              <a:rPr lang="en-US" sz="3200" b="1" dirty="0" err="1"/>
              <a:t>uloži</a:t>
            </a:r>
            <a:r>
              <a:rPr lang="en-US" sz="3200" b="1" dirty="0"/>
              <a:t> u </a:t>
            </a:r>
            <a:r>
              <a:rPr lang="en-US" sz="3200" b="1" dirty="0" err="1"/>
              <a:t>rešavanje</a:t>
            </a:r>
            <a:r>
              <a:rPr lang="en-US" sz="3200" b="1" dirty="0"/>
              <a:t> </a:t>
            </a:r>
            <a:r>
              <a:rPr lang="en-US" sz="3200" b="1" dirty="0" err="1"/>
              <a:t>svog</a:t>
            </a:r>
            <a:r>
              <a:rPr lang="en-US" sz="3200" b="1" dirty="0"/>
              <a:t> </a:t>
            </a:r>
            <a:r>
              <a:rPr lang="en-US" sz="3200" b="1" dirty="0" err="1"/>
              <a:t>stambenog</a:t>
            </a:r>
            <a:r>
              <a:rPr lang="en-US" sz="3200" b="1" dirty="0"/>
              <a:t> </a:t>
            </a:r>
            <a:r>
              <a:rPr lang="en-US" sz="3200" b="1" dirty="0" err="1"/>
              <a:t>pitanja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stambenog</a:t>
            </a:r>
            <a:r>
              <a:rPr lang="en-US" sz="3200" b="1" dirty="0"/>
              <a:t> </a:t>
            </a:r>
            <a:r>
              <a:rPr lang="en-US" sz="3200" b="1" dirty="0" err="1"/>
              <a:t>pitanja</a:t>
            </a:r>
            <a:r>
              <a:rPr lang="en-US" sz="3200" b="1" dirty="0"/>
              <a:t> </a:t>
            </a:r>
            <a:r>
              <a:rPr lang="en-US" sz="3200" b="1" dirty="0" err="1"/>
              <a:t>članova</a:t>
            </a:r>
            <a:r>
              <a:rPr lang="en-US" sz="3200" b="1" dirty="0"/>
              <a:t> </a:t>
            </a:r>
            <a:r>
              <a:rPr lang="en-US" sz="3200" b="1" dirty="0" err="1"/>
              <a:t>svoje</a:t>
            </a:r>
            <a:r>
              <a:rPr lang="en-US" sz="3200" b="1" dirty="0"/>
              <a:t> </a:t>
            </a:r>
            <a:r>
              <a:rPr lang="en-US" sz="3200" b="1" dirty="0" err="1"/>
              <a:t>porodice</a:t>
            </a:r>
            <a:r>
              <a:rPr lang="en-US" sz="3200" b="1" dirty="0"/>
              <a:t>, </a:t>
            </a:r>
            <a:r>
              <a:rPr lang="en-US" sz="3200" b="1" dirty="0" err="1"/>
              <a:t>odnosno</a:t>
            </a:r>
            <a:r>
              <a:rPr lang="en-US" sz="3200" b="1" dirty="0"/>
              <a:t> </a:t>
            </a:r>
            <a:r>
              <a:rPr lang="en-US" sz="3200" b="1" dirty="0" err="1"/>
              <a:t>domaćinstva</a:t>
            </a:r>
            <a:r>
              <a:rPr lang="en-US" sz="3200" b="1" dirty="0"/>
              <a:t>, </a:t>
            </a:r>
            <a:r>
              <a:rPr lang="en-US" sz="3200" b="1" dirty="0" err="1"/>
              <a:t>oslobađa</a:t>
            </a:r>
            <a:r>
              <a:rPr lang="en-US" sz="3200" b="1" dirty="0"/>
              <a:t> se </a:t>
            </a:r>
            <a:r>
              <a:rPr lang="en-US" sz="3200" b="1" dirty="0" err="1"/>
              <a:t>poreza</a:t>
            </a:r>
            <a:r>
              <a:rPr lang="en-US" sz="3200" b="1" dirty="0"/>
              <a:t>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ostvareni</a:t>
            </a:r>
            <a:r>
              <a:rPr lang="en-US" sz="3200" b="1" dirty="0"/>
              <a:t> </a:t>
            </a:r>
            <a:r>
              <a:rPr lang="en-US" sz="3200" b="1" dirty="0" err="1"/>
              <a:t>kapitalni</a:t>
            </a:r>
            <a:r>
              <a:rPr lang="en-US" sz="3200" b="1" dirty="0"/>
              <a:t> </a:t>
            </a:r>
            <a:r>
              <a:rPr lang="en-US" sz="3200" b="1" dirty="0" err="1"/>
              <a:t>dobitak</a:t>
            </a:r>
            <a:r>
              <a:rPr lang="en-US" sz="3200" b="1" dirty="0"/>
              <a:t>.</a:t>
            </a:r>
          </a:p>
          <a:p>
            <a:r>
              <a:rPr lang="en-US" sz="3200" b="1" dirty="0" err="1"/>
              <a:t>Obvezniku</a:t>
            </a:r>
            <a:r>
              <a:rPr lang="en-US" sz="3200" b="1" dirty="0"/>
              <a:t> </a:t>
            </a:r>
            <a:r>
              <a:rPr lang="en-US" sz="3200" b="1" dirty="0" err="1"/>
              <a:t>koji</a:t>
            </a:r>
            <a:r>
              <a:rPr lang="en-US" sz="3200" b="1" dirty="0"/>
              <a:t> u </a:t>
            </a:r>
            <a:r>
              <a:rPr lang="en-US" sz="3200" b="1" dirty="0" err="1"/>
              <a:t>roku</a:t>
            </a:r>
            <a:r>
              <a:rPr lang="en-US" sz="3200" b="1" dirty="0"/>
              <a:t> od 12 </a:t>
            </a:r>
            <a:r>
              <a:rPr lang="en-US" sz="3200" b="1" dirty="0" err="1"/>
              <a:t>meseci</a:t>
            </a:r>
            <a:r>
              <a:rPr lang="en-US" sz="3200" b="1" dirty="0"/>
              <a:t> od dana </a:t>
            </a:r>
            <a:r>
              <a:rPr lang="en-US" sz="3200" b="1" dirty="0" err="1"/>
              <a:t>prodaje</a:t>
            </a:r>
            <a:r>
              <a:rPr lang="en-US" sz="3200" b="1" dirty="0"/>
              <a:t> </a:t>
            </a:r>
            <a:r>
              <a:rPr lang="en-US" sz="3200" b="1" dirty="0" err="1"/>
              <a:t>nepokretnosti</a:t>
            </a:r>
            <a:r>
              <a:rPr lang="en-US" sz="3200" b="1" dirty="0"/>
              <a:t>, </a:t>
            </a:r>
            <a:r>
              <a:rPr lang="en-US" sz="3200" b="1" dirty="0" err="1"/>
              <a:t>sredstva</a:t>
            </a:r>
            <a:r>
              <a:rPr lang="en-US" sz="3200" b="1" dirty="0"/>
              <a:t> </a:t>
            </a:r>
            <a:r>
              <a:rPr lang="en-US" sz="3200" b="1" dirty="0" err="1"/>
              <a:t>ostvarena</a:t>
            </a:r>
            <a:r>
              <a:rPr lang="en-US" sz="3200" b="1" dirty="0"/>
              <a:t> </a:t>
            </a:r>
            <a:r>
              <a:rPr lang="en-US" sz="3200" b="1" dirty="0" err="1"/>
              <a:t>prodajom</a:t>
            </a:r>
            <a:r>
              <a:rPr lang="en-US" sz="3200" b="1" dirty="0"/>
              <a:t> </a:t>
            </a:r>
            <a:r>
              <a:rPr lang="en-US" sz="3200" b="1" dirty="0" err="1"/>
              <a:t>nepokretnosti</a:t>
            </a:r>
            <a:r>
              <a:rPr lang="en-US" sz="3200" b="1" dirty="0"/>
              <a:t> </a:t>
            </a:r>
            <a:r>
              <a:rPr lang="en-US" sz="3200" b="1" dirty="0" err="1"/>
              <a:t>uloži</a:t>
            </a:r>
            <a:r>
              <a:rPr lang="en-US" sz="3200" b="1" dirty="0"/>
              <a:t> </a:t>
            </a:r>
            <a:r>
              <a:rPr lang="en-US" sz="3200" b="1" dirty="0" err="1"/>
              <a:t>za</a:t>
            </a:r>
            <a:r>
              <a:rPr lang="en-US" sz="3200" b="1" dirty="0"/>
              <a:t> </a:t>
            </a:r>
            <a:r>
              <a:rPr lang="en-US" sz="3200" b="1" dirty="0" err="1"/>
              <a:t>namene</a:t>
            </a:r>
            <a:r>
              <a:rPr lang="en-US" sz="3200" b="1" dirty="0"/>
              <a:t> </a:t>
            </a:r>
            <a:r>
              <a:rPr lang="en-US" sz="3200" b="1" dirty="0" err="1"/>
              <a:t>iz</a:t>
            </a:r>
            <a:r>
              <a:rPr lang="en-US" sz="3200" b="1" dirty="0"/>
              <a:t> </a:t>
            </a:r>
            <a:r>
              <a:rPr lang="en-US" sz="3200" b="1" dirty="0" err="1"/>
              <a:t>stava</a:t>
            </a:r>
            <a:r>
              <a:rPr lang="en-US" sz="3200" b="1" dirty="0"/>
              <a:t> 1. </a:t>
            </a:r>
            <a:r>
              <a:rPr lang="en-US" sz="3200" b="1" dirty="0" err="1"/>
              <a:t>ovog</a:t>
            </a:r>
            <a:r>
              <a:rPr lang="en-US" sz="3200" b="1" dirty="0"/>
              <a:t> </a:t>
            </a:r>
            <a:r>
              <a:rPr lang="en-US" sz="3200" b="1" dirty="0" err="1"/>
              <a:t>člana</a:t>
            </a:r>
            <a:r>
              <a:rPr lang="en-US" sz="3200" b="1" dirty="0"/>
              <a:t>, </a:t>
            </a:r>
            <a:r>
              <a:rPr lang="en-US" sz="3200" b="1" dirty="0" err="1"/>
              <a:t>izvršiće</a:t>
            </a:r>
            <a:r>
              <a:rPr lang="en-US" sz="3200" b="1" dirty="0"/>
              <a:t> se </a:t>
            </a:r>
            <a:r>
              <a:rPr lang="en-US" sz="3200" b="1" dirty="0" err="1"/>
              <a:t>povraćaj</a:t>
            </a:r>
            <a:r>
              <a:rPr lang="en-US" sz="3200" b="1" dirty="0"/>
              <a:t> </a:t>
            </a:r>
            <a:r>
              <a:rPr lang="en-US" sz="3200" b="1" dirty="0" err="1"/>
              <a:t>plaćenog</a:t>
            </a:r>
            <a:r>
              <a:rPr lang="en-US" sz="3200" b="1" dirty="0"/>
              <a:t> </a:t>
            </a:r>
            <a:r>
              <a:rPr lang="en-US" sz="3200" b="1" dirty="0" err="1"/>
              <a:t>poreza</a:t>
            </a:r>
            <a:r>
              <a:rPr lang="en-US" sz="3200" b="1" dirty="0"/>
              <a:t>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kapitalni</a:t>
            </a:r>
            <a:r>
              <a:rPr lang="en-US" sz="3200" b="1" dirty="0"/>
              <a:t> </a:t>
            </a:r>
            <a:r>
              <a:rPr lang="en-US" sz="3200" b="1" dirty="0" err="1"/>
              <a:t>dobitak</a:t>
            </a:r>
            <a:r>
              <a:rPr lang="en-US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992783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 smtClean="0"/>
              <a:t>dobitke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 err="1" smtClean="0"/>
              <a:t>Izvori</a:t>
            </a:r>
            <a:r>
              <a:rPr lang="en-US" sz="2800" b="1" dirty="0" smtClean="0"/>
              <a:t>:</a:t>
            </a:r>
          </a:p>
          <a:p>
            <a:r>
              <a:rPr lang="en-US" sz="2800" b="1" dirty="0" err="1"/>
              <a:t>Zakon</a:t>
            </a:r>
            <a:r>
              <a:rPr lang="en-US" sz="2800" b="1" dirty="0"/>
              <a:t> o </a:t>
            </a:r>
            <a:r>
              <a:rPr lang="en-US" sz="2800" b="1" dirty="0" err="1"/>
              <a:t>porezu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dobit</a:t>
            </a:r>
            <a:r>
              <a:rPr lang="en-US" sz="2800" b="1" dirty="0"/>
              <a:t> </a:t>
            </a:r>
            <a:r>
              <a:rPr lang="en-US" sz="2800" b="1" dirty="0" err="1"/>
              <a:t>pravnih</a:t>
            </a:r>
            <a:r>
              <a:rPr lang="en-US" sz="2800" b="1" dirty="0"/>
              <a:t> </a:t>
            </a:r>
            <a:r>
              <a:rPr lang="en-US" sz="2800" b="1" dirty="0" err="1"/>
              <a:t>lica</a:t>
            </a:r>
            <a:r>
              <a:rPr lang="en-US" sz="2800" b="1" dirty="0"/>
              <a:t> ("Sl. </a:t>
            </a:r>
            <a:r>
              <a:rPr lang="en-US" sz="2800" b="1" dirty="0" err="1"/>
              <a:t>glasnik</a:t>
            </a:r>
            <a:r>
              <a:rPr lang="en-US" sz="2800" b="1" dirty="0"/>
              <a:t> RS", br. 25/2001, 80/2002, 80/2002 - dr. </a:t>
            </a:r>
            <a:r>
              <a:rPr lang="en-US" sz="2800" b="1" dirty="0" err="1"/>
              <a:t>zakon</a:t>
            </a:r>
            <a:r>
              <a:rPr lang="en-US" sz="2800" b="1" dirty="0"/>
              <a:t>, 43/2003, 84/2004, 18/2010, 101/2011, 119/2012, 47/2013, 108/2013, 68/2014 - dr. </a:t>
            </a:r>
            <a:r>
              <a:rPr lang="en-US" sz="2800" b="1" dirty="0" err="1"/>
              <a:t>zakon</a:t>
            </a:r>
            <a:r>
              <a:rPr lang="en-US" sz="2800" b="1" dirty="0"/>
              <a:t>, 142/2014, 91/2015 - </a:t>
            </a:r>
            <a:r>
              <a:rPr lang="en-US" sz="2800" b="1" dirty="0" err="1"/>
              <a:t>autentično</a:t>
            </a:r>
            <a:r>
              <a:rPr lang="en-US" sz="2800" b="1" dirty="0"/>
              <a:t> </a:t>
            </a:r>
            <a:r>
              <a:rPr lang="en-US" sz="2800" b="1" dirty="0" err="1"/>
              <a:t>tumačenje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112/2015</a:t>
            </a:r>
            <a:r>
              <a:rPr lang="en-US" sz="2800" b="1" dirty="0" smtClean="0"/>
              <a:t>)</a:t>
            </a:r>
            <a:endParaRPr lang="en-US" sz="2800" b="1" dirty="0"/>
          </a:p>
          <a:p>
            <a:r>
              <a:rPr lang="en-US" sz="2800" b="1" dirty="0" err="1"/>
              <a:t>Autentično</a:t>
            </a:r>
            <a:r>
              <a:rPr lang="en-US" sz="2800" b="1" dirty="0"/>
              <a:t> </a:t>
            </a:r>
            <a:r>
              <a:rPr lang="en-US" sz="2800" b="1" dirty="0" err="1"/>
              <a:t>tumačenje</a:t>
            </a:r>
            <a:r>
              <a:rPr lang="en-US" sz="2800" b="1" dirty="0"/>
              <a:t> </a:t>
            </a:r>
            <a:r>
              <a:rPr lang="en-US" sz="2800" b="1" dirty="0" err="1"/>
              <a:t>odredaba</a:t>
            </a:r>
            <a:r>
              <a:rPr lang="en-US" sz="2800" b="1" dirty="0"/>
              <a:t> </a:t>
            </a:r>
            <a:r>
              <a:rPr lang="en-US" sz="2800" b="1" dirty="0" err="1"/>
              <a:t>čl</a:t>
            </a:r>
            <a:r>
              <a:rPr lang="en-US" sz="2800" b="1" dirty="0"/>
              <a:t>. 27, 28, 40. </a:t>
            </a:r>
            <a:r>
              <a:rPr lang="en-US" sz="2800" b="1" dirty="0" err="1"/>
              <a:t>i</a:t>
            </a:r>
            <a:r>
              <a:rPr lang="en-US" sz="2800" b="1" dirty="0"/>
              <a:t> 71. </a:t>
            </a:r>
            <a:r>
              <a:rPr lang="en-US" sz="2800" b="1" dirty="0" err="1"/>
              <a:t>Zakona</a:t>
            </a:r>
            <a:r>
              <a:rPr lang="en-US" sz="2800" b="1" dirty="0"/>
              <a:t> o </a:t>
            </a:r>
            <a:r>
              <a:rPr lang="en-US" sz="2800" b="1" dirty="0" err="1"/>
              <a:t>porezu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dobit</a:t>
            </a:r>
            <a:r>
              <a:rPr lang="en-US" sz="2800" b="1" dirty="0"/>
              <a:t> </a:t>
            </a:r>
            <a:r>
              <a:rPr lang="en-US" sz="2800" b="1" dirty="0" err="1"/>
              <a:t>preduzeća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člana</a:t>
            </a:r>
            <a:r>
              <a:rPr lang="en-US" sz="2800" b="1" dirty="0"/>
              <a:t> 41. </a:t>
            </a:r>
            <a:r>
              <a:rPr lang="en-US" sz="2800" b="1" dirty="0" err="1"/>
              <a:t>stav</a:t>
            </a:r>
            <a:r>
              <a:rPr lang="en-US" sz="2800" b="1" dirty="0"/>
              <a:t> 3. </a:t>
            </a:r>
            <a:r>
              <a:rPr lang="en-US" sz="2800" b="1" dirty="0" err="1"/>
              <a:t>Zakona</a:t>
            </a:r>
            <a:r>
              <a:rPr lang="en-US" sz="2800" b="1" dirty="0"/>
              <a:t> o </a:t>
            </a:r>
            <a:r>
              <a:rPr lang="en-US" sz="2800" b="1" dirty="0" err="1"/>
              <a:t>poreskom</a:t>
            </a:r>
            <a:r>
              <a:rPr lang="en-US" sz="2800" b="1" dirty="0"/>
              <a:t> </a:t>
            </a:r>
            <a:r>
              <a:rPr lang="en-US" sz="2800" b="1" dirty="0" err="1"/>
              <a:t>postupku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poreskoj</a:t>
            </a:r>
            <a:r>
              <a:rPr lang="en-US" sz="2800" b="1" dirty="0"/>
              <a:t> </a:t>
            </a:r>
            <a:r>
              <a:rPr lang="en-US" sz="2800" b="1" dirty="0" err="1"/>
              <a:t>administraciji</a:t>
            </a:r>
            <a:r>
              <a:rPr lang="en-US" sz="2800" b="1" dirty="0"/>
              <a:t> ("Sl. </a:t>
            </a:r>
            <a:r>
              <a:rPr lang="en-US" sz="2800" b="1" dirty="0" err="1"/>
              <a:t>glasnik</a:t>
            </a:r>
            <a:r>
              <a:rPr lang="en-US" sz="2800" b="1" dirty="0"/>
              <a:t> RS", br. 91/2015)</a:t>
            </a:r>
          </a:p>
          <a:p>
            <a:r>
              <a:rPr lang="en-US" sz="2800" b="1" dirty="0" err="1" smtClean="0"/>
              <a:t>Ugovori</a:t>
            </a:r>
            <a:r>
              <a:rPr lang="en-US" sz="2800" b="1" dirty="0" smtClean="0"/>
              <a:t> o </a:t>
            </a:r>
            <a:r>
              <a:rPr lang="en-US" sz="2800" b="1" dirty="0" err="1" smtClean="0"/>
              <a:t>izbegavanju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dvostrukog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oporezivanja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9303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dobitke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načelo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400" b="1" dirty="0" err="1"/>
              <a:t>Kapitalni</a:t>
            </a:r>
            <a:r>
              <a:rPr lang="en-US" sz="3400" b="1" dirty="0"/>
              <a:t> </a:t>
            </a:r>
            <a:r>
              <a:rPr lang="en-US" sz="3400" b="1" dirty="0" err="1"/>
              <a:t>dobitak</a:t>
            </a:r>
            <a:r>
              <a:rPr lang="en-US" sz="3400" b="1" dirty="0"/>
              <a:t> </a:t>
            </a:r>
            <a:r>
              <a:rPr lang="en-US" sz="3400" b="1" dirty="0" err="1"/>
              <a:t>uključuje</a:t>
            </a:r>
            <a:r>
              <a:rPr lang="en-US" sz="3400" b="1" dirty="0"/>
              <a:t> se u </a:t>
            </a:r>
            <a:r>
              <a:rPr lang="en-US" sz="3400" b="1" dirty="0" err="1"/>
              <a:t>oporezivu</a:t>
            </a:r>
            <a:r>
              <a:rPr lang="en-US" sz="3400" b="1" dirty="0"/>
              <a:t> </a:t>
            </a:r>
            <a:r>
              <a:rPr lang="en-US" sz="3400" b="1" dirty="0" err="1"/>
              <a:t>dobit</a:t>
            </a:r>
            <a:r>
              <a:rPr lang="en-US" sz="3400" b="1" dirty="0"/>
              <a:t> </a:t>
            </a:r>
            <a:r>
              <a:rPr lang="en-US" sz="3400" b="1" dirty="0" smtClean="0"/>
              <a:t>(ne </a:t>
            </a:r>
            <a:r>
              <a:rPr lang="en-US" sz="3400" b="1" dirty="0" err="1" smtClean="0"/>
              <a:t>uslovljava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poseban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porez</a:t>
            </a:r>
            <a:r>
              <a:rPr lang="en-US" sz="3400" b="1" dirty="0" smtClean="0"/>
              <a:t>), </a:t>
            </a:r>
            <a:r>
              <a:rPr lang="en-US" sz="3400" b="1" dirty="0" err="1" smtClean="0"/>
              <a:t>osim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za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nerezidente</a:t>
            </a:r>
            <a:r>
              <a:rPr lang="en-US" sz="3400" b="1" dirty="0" smtClean="0"/>
              <a:t>.</a:t>
            </a:r>
            <a:endParaRPr lang="en-US" sz="3400" b="1" dirty="0"/>
          </a:p>
          <a:p>
            <a:r>
              <a:rPr lang="en-US" sz="3400" b="1" dirty="0" err="1"/>
              <a:t>Kapitalni</a:t>
            </a:r>
            <a:r>
              <a:rPr lang="en-US" sz="3400" b="1" dirty="0"/>
              <a:t> </a:t>
            </a:r>
            <a:r>
              <a:rPr lang="en-US" sz="3400" b="1" dirty="0" err="1"/>
              <a:t>gubitak</a:t>
            </a:r>
            <a:r>
              <a:rPr lang="en-US" sz="3400" b="1" dirty="0"/>
              <a:t> </a:t>
            </a:r>
            <a:r>
              <a:rPr lang="en-US" sz="3400" b="1" dirty="0" err="1"/>
              <a:t>ostvaren</a:t>
            </a:r>
            <a:r>
              <a:rPr lang="en-US" sz="3400" b="1" dirty="0"/>
              <a:t> </a:t>
            </a:r>
            <a:r>
              <a:rPr lang="en-US" sz="3400" b="1" dirty="0" err="1"/>
              <a:t>pri</a:t>
            </a:r>
            <a:r>
              <a:rPr lang="en-US" sz="3400" b="1" dirty="0"/>
              <a:t> </a:t>
            </a:r>
            <a:r>
              <a:rPr lang="en-US" sz="3400" b="1" dirty="0" err="1"/>
              <a:t>prodaji</a:t>
            </a:r>
            <a:r>
              <a:rPr lang="en-US" sz="3400" b="1" dirty="0"/>
              <a:t> </a:t>
            </a:r>
            <a:r>
              <a:rPr lang="en-US" sz="3400" b="1" dirty="0" err="1"/>
              <a:t>jednog</a:t>
            </a:r>
            <a:r>
              <a:rPr lang="en-US" sz="3400" b="1" dirty="0"/>
              <a:t> </a:t>
            </a:r>
            <a:r>
              <a:rPr lang="en-US" sz="3400" b="1" dirty="0" err="1"/>
              <a:t>prava</a:t>
            </a:r>
            <a:r>
              <a:rPr lang="en-US" sz="3400" b="1" dirty="0"/>
              <a:t> </a:t>
            </a:r>
            <a:r>
              <a:rPr lang="en-US" sz="3400" b="1" dirty="0" err="1"/>
              <a:t>iz</a:t>
            </a:r>
            <a:r>
              <a:rPr lang="en-US" sz="3400" b="1" dirty="0"/>
              <a:t> </a:t>
            </a:r>
            <a:r>
              <a:rPr lang="en-US" sz="3400" b="1" dirty="0" err="1"/>
              <a:t>imovine</a:t>
            </a:r>
            <a:r>
              <a:rPr lang="en-US" sz="3400" b="1" dirty="0"/>
              <a:t> </a:t>
            </a:r>
            <a:r>
              <a:rPr lang="en-US" sz="3400" b="1" dirty="0" err="1"/>
              <a:t>može</a:t>
            </a:r>
            <a:r>
              <a:rPr lang="en-US" sz="3400" b="1" dirty="0"/>
              <a:t> se </a:t>
            </a:r>
            <a:r>
              <a:rPr lang="en-US" sz="3400" b="1" dirty="0" err="1"/>
              <a:t>prebiti</a:t>
            </a:r>
            <a:r>
              <a:rPr lang="en-US" sz="3400" b="1" dirty="0"/>
              <a:t> </a:t>
            </a:r>
            <a:r>
              <a:rPr lang="en-US" sz="3400" b="1" dirty="0" err="1"/>
              <a:t>sa</a:t>
            </a:r>
            <a:r>
              <a:rPr lang="en-US" sz="3400" b="1" dirty="0"/>
              <a:t> </a:t>
            </a:r>
            <a:r>
              <a:rPr lang="en-US" sz="3400" b="1" dirty="0" err="1"/>
              <a:t>kapitalnim</a:t>
            </a:r>
            <a:r>
              <a:rPr lang="en-US" sz="3400" b="1" dirty="0"/>
              <a:t> </a:t>
            </a:r>
            <a:r>
              <a:rPr lang="en-US" sz="3400" b="1" dirty="0" err="1"/>
              <a:t>dobitkom</a:t>
            </a:r>
            <a:r>
              <a:rPr lang="en-US" sz="3400" b="1" dirty="0"/>
              <a:t> </a:t>
            </a:r>
            <a:r>
              <a:rPr lang="en-US" sz="3400" b="1" dirty="0" err="1"/>
              <a:t>ostvarenim</a:t>
            </a:r>
            <a:r>
              <a:rPr lang="en-US" sz="3400" b="1" dirty="0"/>
              <a:t> </a:t>
            </a:r>
            <a:r>
              <a:rPr lang="en-US" sz="3400" b="1" dirty="0" err="1"/>
              <a:t>pri</a:t>
            </a:r>
            <a:r>
              <a:rPr lang="en-US" sz="3400" b="1" dirty="0"/>
              <a:t> </a:t>
            </a:r>
            <a:r>
              <a:rPr lang="en-US" sz="3400" b="1" dirty="0" err="1"/>
              <a:t>prodaji</a:t>
            </a:r>
            <a:r>
              <a:rPr lang="en-US" sz="3400" b="1" dirty="0"/>
              <a:t> </a:t>
            </a:r>
            <a:r>
              <a:rPr lang="en-US" sz="3400" b="1" dirty="0" err="1"/>
              <a:t>drugog</a:t>
            </a:r>
            <a:r>
              <a:rPr lang="en-US" sz="3400" b="1" dirty="0"/>
              <a:t> </a:t>
            </a:r>
            <a:r>
              <a:rPr lang="en-US" sz="3400" b="1" dirty="0" err="1"/>
              <a:t>prava</a:t>
            </a:r>
            <a:r>
              <a:rPr lang="en-US" sz="3400" b="1" dirty="0"/>
              <a:t> </a:t>
            </a:r>
            <a:r>
              <a:rPr lang="en-US" sz="3400" b="1" dirty="0" err="1"/>
              <a:t>iz</a:t>
            </a:r>
            <a:r>
              <a:rPr lang="en-US" sz="3400" b="1" dirty="0"/>
              <a:t> </a:t>
            </a:r>
            <a:r>
              <a:rPr lang="en-US" sz="3400" b="1" dirty="0" err="1"/>
              <a:t>imovine</a:t>
            </a:r>
            <a:r>
              <a:rPr lang="en-US" sz="3400" b="1" dirty="0"/>
              <a:t> u </a:t>
            </a:r>
            <a:r>
              <a:rPr lang="en-US" sz="3400" b="1" dirty="0" err="1"/>
              <a:t>istoj</a:t>
            </a:r>
            <a:r>
              <a:rPr lang="en-US" sz="3400" b="1" dirty="0"/>
              <a:t> </a:t>
            </a:r>
            <a:r>
              <a:rPr lang="en-US" sz="3400" b="1" dirty="0" err="1"/>
              <a:t>godini</a:t>
            </a:r>
            <a:r>
              <a:rPr lang="en-US" sz="3400" b="1" dirty="0"/>
              <a:t>.</a:t>
            </a:r>
          </a:p>
          <a:p>
            <a:r>
              <a:rPr lang="en-US" sz="3400" b="1" dirty="0" err="1"/>
              <a:t>Ako</a:t>
            </a:r>
            <a:r>
              <a:rPr lang="en-US" sz="3400" b="1" dirty="0"/>
              <a:t> se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posle</a:t>
            </a:r>
            <a:r>
              <a:rPr lang="en-US" sz="3400" b="1" dirty="0"/>
              <a:t> </a:t>
            </a:r>
            <a:r>
              <a:rPr lang="en-US" sz="3400" b="1" dirty="0" smtClean="0"/>
              <a:t>tog </a:t>
            </a:r>
            <a:r>
              <a:rPr lang="en-US" sz="3400" b="1" dirty="0" err="1" smtClean="0"/>
              <a:t>prebijanja</a:t>
            </a:r>
            <a:r>
              <a:rPr lang="en-US" sz="3400" b="1" dirty="0" smtClean="0"/>
              <a:t>, </a:t>
            </a:r>
            <a:r>
              <a:rPr lang="en-US" sz="3400" b="1" dirty="0" err="1"/>
              <a:t>dopušteno</a:t>
            </a:r>
            <a:r>
              <a:rPr lang="en-US" sz="3400" b="1" dirty="0"/>
              <a:t> je </a:t>
            </a:r>
            <a:r>
              <a:rPr lang="en-US" sz="3400" b="1" dirty="0" err="1"/>
              <a:t>njegovo</a:t>
            </a:r>
            <a:r>
              <a:rPr lang="en-US" sz="3400" b="1" dirty="0"/>
              <a:t> </a:t>
            </a:r>
            <a:r>
              <a:rPr lang="en-US" sz="3400" b="1" dirty="0" err="1"/>
              <a:t>prebijanje</a:t>
            </a:r>
            <a:r>
              <a:rPr lang="en-US" sz="3400" b="1" dirty="0"/>
              <a:t>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račun</a:t>
            </a:r>
            <a:r>
              <a:rPr lang="en-US" sz="3400" b="1" dirty="0"/>
              <a:t> </a:t>
            </a:r>
            <a:r>
              <a:rPr lang="en-US" sz="3400" b="1" dirty="0" err="1"/>
              <a:t>budućih</a:t>
            </a:r>
            <a:r>
              <a:rPr lang="en-US" sz="3400" b="1" dirty="0"/>
              <a:t> </a:t>
            </a:r>
            <a:r>
              <a:rPr lang="en-US" sz="3400" b="1" dirty="0" err="1"/>
              <a:t>kapitalnih</a:t>
            </a:r>
            <a:r>
              <a:rPr lang="en-US" sz="3400" b="1" dirty="0"/>
              <a:t> </a:t>
            </a:r>
            <a:r>
              <a:rPr lang="en-US" sz="3400" b="1" dirty="0" err="1"/>
              <a:t>dobitaka</a:t>
            </a:r>
            <a:r>
              <a:rPr lang="en-US" sz="3400" b="1" dirty="0"/>
              <a:t> u </a:t>
            </a:r>
            <a:r>
              <a:rPr lang="en-US" sz="3400" b="1" dirty="0" err="1"/>
              <a:t>narednih</a:t>
            </a:r>
            <a:r>
              <a:rPr lang="en-US" sz="3400" b="1" dirty="0"/>
              <a:t> pet </a:t>
            </a:r>
            <a:r>
              <a:rPr lang="en-US" sz="3400" b="1" dirty="0" err="1"/>
              <a:t>godina</a:t>
            </a:r>
            <a:endParaRPr lang="en-US" sz="3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37534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Prodajna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err="1" smtClean="0"/>
              <a:t>nabavna</a:t>
            </a:r>
            <a:r>
              <a:rPr lang="en-US" dirty="0" smtClean="0"/>
              <a:t> </a:t>
            </a:r>
            <a:r>
              <a:rPr lang="en-US" dirty="0" err="1" smtClean="0"/>
              <a:t>cena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fontAlgn="auto"/>
            <a:r>
              <a:rPr lang="en-US" sz="1900" b="1" dirty="0" err="1"/>
              <a:t>Prodajnom</a:t>
            </a:r>
            <a:r>
              <a:rPr lang="en-US" sz="1900" b="1" dirty="0"/>
              <a:t> </a:t>
            </a:r>
            <a:r>
              <a:rPr lang="en-US" sz="1900" b="1" dirty="0" err="1"/>
              <a:t>cenom</a:t>
            </a:r>
            <a:r>
              <a:rPr lang="en-US" sz="1900" b="1" dirty="0"/>
              <a:t> se </a:t>
            </a:r>
            <a:r>
              <a:rPr lang="en-US" sz="1900" b="1" dirty="0" err="1"/>
              <a:t>smatra</a:t>
            </a:r>
            <a:r>
              <a:rPr lang="en-US" sz="1900" b="1" dirty="0"/>
              <a:t> </a:t>
            </a:r>
            <a:r>
              <a:rPr lang="en-US" sz="1900" b="1" dirty="0" err="1"/>
              <a:t>ugovorena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, </a:t>
            </a:r>
            <a:r>
              <a:rPr lang="en-US" sz="1900" b="1" dirty="0" err="1"/>
              <a:t>odnosno</a:t>
            </a:r>
            <a:r>
              <a:rPr lang="en-US" sz="1900" b="1" dirty="0"/>
              <a:t>, u </a:t>
            </a:r>
            <a:r>
              <a:rPr lang="en-US" sz="1900" b="1" dirty="0" err="1"/>
              <a:t>slučaju</a:t>
            </a:r>
            <a:r>
              <a:rPr lang="en-US" sz="1900" b="1" dirty="0"/>
              <a:t> </a:t>
            </a:r>
            <a:r>
              <a:rPr lang="en-US" sz="1900" b="1" dirty="0" err="1"/>
              <a:t>prodaje</a:t>
            </a:r>
            <a:r>
              <a:rPr lang="en-US" sz="1900" b="1" dirty="0"/>
              <a:t> </a:t>
            </a:r>
            <a:r>
              <a:rPr lang="en-US" sz="1900" b="1" dirty="0" err="1"/>
              <a:t>povezanom</a:t>
            </a:r>
            <a:r>
              <a:rPr lang="en-US" sz="1900" b="1" dirty="0"/>
              <a:t> </a:t>
            </a:r>
            <a:r>
              <a:rPr lang="en-US" sz="1900" b="1" dirty="0" err="1"/>
              <a:t>licu</a:t>
            </a:r>
            <a:r>
              <a:rPr lang="en-US" sz="1900" b="1" dirty="0"/>
              <a:t>, </a:t>
            </a:r>
            <a:r>
              <a:rPr lang="en-US" sz="1900" b="1" dirty="0" err="1"/>
              <a:t>tržišna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ako</a:t>
            </a:r>
            <a:r>
              <a:rPr lang="en-US" sz="1900" b="1" dirty="0"/>
              <a:t> je </a:t>
            </a:r>
            <a:r>
              <a:rPr lang="en-US" sz="1900" b="1" dirty="0" err="1"/>
              <a:t>ugovorena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niža</a:t>
            </a:r>
            <a:r>
              <a:rPr lang="en-US" sz="1900" b="1" dirty="0"/>
              <a:t> od </a:t>
            </a:r>
            <a:r>
              <a:rPr lang="en-US" sz="1900" b="1" dirty="0" err="1"/>
              <a:t>tržišne</a:t>
            </a:r>
            <a:r>
              <a:rPr lang="en-US" sz="1900" b="1" dirty="0"/>
              <a:t> (bez </a:t>
            </a:r>
            <a:r>
              <a:rPr lang="en-US" sz="1900" b="1" dirty="0" err="1"/>
              <a:t>poreza</a:t>
            </a:r>
            <a:r>
              <a:rPr lang="en-US" sz="1900" b="1" dirty="0"/>
              <a:t> </a:t>
            </a:r>
            <a:r>
              <a:rPr lang="en-US" sz="1900" b="1" dirty="0" err="1"/>
              <a:t>na</a:t>
            </a:r>
            <a:r>
              <a:rPr lang="en-US" sz="1900" b="1" dirty="0"/>
              <a:t> </a:t>
            </a:r>
            <a:r>
              <a:rPr lang="en-US" sz="1900" b="1" dirty="0" err="1"/>
              <a:t>prenos</a:t>
            </a:r>
            <a:r>
              <a:rPr lang="en-US" sz="1900" b="1" dirty="0"/>
              <a:t> </a:t>
            </a:r>
            <a:r>
              <a:rPr lang="en-US" sz="1900" b="1" dirty="0" err="1"/>
              <a:t>apsolutnih</a:t>
            </a:r>
            <a:r>
              <a:rPr lang="en-US" sz="1900" b="1" dirty="0"/>
              <a:t> </a:t>
            </a:r>
            <a:r>
              <a:rPr lang="en-US" sz="1900" b="1" dirty="0" err="1"/>
              <a:t>prava</a:t>
            </a:r>
            <a:r>
              <a:rPr lang="en-US" sz="1900" b="1" dirty="0"/>
              <a:t>).</a:t>
            </a:r>
          </a:p>
          <a:p>
            <a:pPr fontAlgn="auto"/>
            <a:r>
              <a:rPr lang="en-US" sz="1900" b="1" dirty="0" err="1"/>
              <a:t>Nabavna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je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po</a:t>
            </a:r>
            <a:r>
              <a:rPr lang="en-US" sz="1900" b="1" dirty="0"/>
              <a:t> </a:t>
            </a:r>
            <a:r>
              <a:rPr lang="en-US" sz="1900" b="1" dirty="0" err="1"/>
              <a:t>kojoj</a:t>
            </a:r>
            <a:r>
              <a:rPr lang="en-US" sz="1900" b="1" dirty="0"/>
              <a:t> je </a:t>
            </a:r>
            <a:r>
              <a:rPr lang="en-US" sz="1900" b="1" dirty="0" err="1"/>
              <a:t>obveznik</a:t>
            </a:r>
            <a:r>
              <a:rPr lang="en-US" sz="1900" b="1" dirty="0"/>
              <a:t> </a:t>
            </a:r>
            <a:r>
              <a:rPr lang="en-US" sz="1900" b="1" dirty="0" err="1"/>
              <a:t>stekao</a:t>
            </a:r>
            <a:r>
              <a:rPr lang="en-US" sz="1900" b="1" dirty="0"/>
              <a:t> </a:t>
            </a:r>
            <a:r>
              <a:rPr lang="en-US" sz="1900" b="1" dirty="0" err="1"/>
              <a:t>imovinu</a:t>
            </a:r>
            <a:r>
              <a:rPr lang="en-US" sz="1900" b="1" dirty="0"/>
              <a:t>, </a:t>
            </a:r>
            <a:r>
              <a:rPr lang="en-US" sz="1900" b="1" dirty="0" err="1"/>
              <a:t>umanjena</a:t>
            </a:r>
            <a:r>
              <a:rPr lang="en-US" sz="1900" b="1" dirty="0"/>
              <a:t> </a:t>
            </a:r>
            <a:r>
              <a:rPr lang="en-US" sz="1900" b="1" dirty="0" err="1"/>
              <a:t>po</a:t>
            </a:r>
            <a:r>
              <a:rPr lang="en-US" sz="1900" b="1" dirty="0"/>
              <a:t> </a:t>
            </a:r>
            <a:r>
              <a:rPr lang="en-US" sz="1900" b="1" dirty="0" err="1"/>
              <a:t>osnovu</a:t>
            </a:r>
            <a:r>
              <a:rPr lang="en-US" sz="1900" b="1" dirty="0"/>
              <a:t> </a:t>
            </a:r>
            <a:r>
              <a:rPr lang="en-US" sz="1900" b="1" dirty="0" err="1"/>
              <a:t>amortizacije</a:t>
            </a:r>
            <a:r>
              <a:rPr lang="en-US" sz="1900" b="1" dirty="0"/>
              <a:t> </a:t>
            </a:r>
            <a:r>
              <a:rPr lang="en-US" sz="1900" b="1" dirty="0" err="1"/>
              <a:t>utvrđene</a:t>
            </a:r>
            <a:r>
              <a:rPr lang="en-US" sz="1900" b="1" dirty="0"/>
              <a:t> u </a:t>
            </a:r>
            <a:r>
              <a:rPr lang="en-US" sz="1900" b="1" dirty="0" err="1"/>
              <a:t>skladu</a:t>
            </a:r>
            <a:r>
              <a:rPr lang="en-US" sz="1900" b="1" dirty="0"/>
              <a:t> </a:t>
            </a:r>
            <a:r>
              <a:rPr lang="en-US" sz="1900" b="1" dirty="0" err="1"/>
              <a:t>sa</a:t>
            </a:r>
            <a:r>
              <a:rPr lang="en-US" sz="1900" b="1" dirty="0"/>
              <a:t> </a:t>
            </a:r>
            <a:r>
              <a:rPr lang="en-US" sz="1900" b="1" dirty="0" err="1"/>
              <a:t>ovim</a:t>
            </a:r>
            <a:r>
              <a:rPr lang="en-US" sz="1900" b="1" dirty="0"/>
              <a:t> </a:t>
            </a:r>
            <a:r>
              <a:rPr lang="en-US" sz="1900" b="1" dirty="0" err="1"/>
              <a:t>zakonom</a:t>
            </a:r>
            <a:r>
              <a:rPr lang="en-US" sz="1900" b="1" dirty="0"/>
              <a:t>. </a:t>
            </a:r>
            <a:r>
              <a:rPr lang="en-US" sz="1900" b="1" dirty="0" err="1"/>
              <a:t>Nabavna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koriguje</a:t>
            </a:r>
            <a:r>
              <a:rPr lang="en-US" sz="1900" b="1" dirty="0"/>
              <a:t> se </a:t>
            </a:r>
            <a:r>
              <a:rPr lang="en-US" sz="1900" b="1" dirty="0" err="1"/>
              <a:t>na</a:t>
            </a:r>
            <a:r>
              <a:rPr lang="en-US" sz="1900" b="1" dirty="0"/>
              <a:t> </a:t>
            </a:r>
            <a:r>
              <a:rPr lang="en-US" sz="1900" b="1" dirty="0" err="1"/>
              <a:t>procenjenu</a:t>
            </a:r>
            <a:r>
              <a:rPr lang="en-US" sz="1900" b="1" dirty="0"/>
              <a:t>, </a:t>
            </a:r>
            <a:r>
              <a:rPr lang="en-US" sz="1900" b="1" dirty="0" err="1"/>
              <a:t>odnosno</a:t>
            </a:r>
            <a:r>
              <a:rPr lang="en-US" sz="1900" b="1" dirty="0"/>
              <a:t> </a:t>
            </a:r>
            <a:r>
              <a:rPr lang="en-US" sz="1900" b="1" dirty="0" err="1"/>
              <a:t>fer</a:t>
            </a:r>
            <a:r>
              <a:rPr lang="en-US" sz="1900" b="1" dirty="0"/>
              <a:t> </a:t>
            </a:r>
            <a:r>
              <a:rPr lang="en-US" sz="1900" b="1" dirty="0" err="1"/>
              <a:t>vrednost</a:t>
            </a:r>
            <a:r>
              <a:rPr lang="en-US" sz="1900" b="1" dirty="0"/>
              <a:t>, </a:t>
            </a:r>
            <a:r>
              <a:rPr lang="en-US" sz="1900" b="1" dirty="0" err="1"/>
              <a:t>utvrđenu</a:t>
            </a:r>
            <a:r>
              <a:rPr lang="en-US" sz="1900" b="1" dirty="0"/>
              <a:t> u </a:t>
            </a:r>
            <a:r>
              <a:rPr lang="en-US" sz="1900" b="1" dirty="0" err="1"/>
              <a:t>skladu</a:t>
            </a:r>
            <a:r>
              <a:rPr lang="en-US" sz="1900" b="1" dirty="0"/>
              <a:t> </a:t>
            </a:r>
            <a:r>
              <a:rPr lang="en-US" sz="1900" b="1" dirty="0" err="1"/>
              <a:t>sa</a:t>
            </a:r>
            <a:r>
              <a:rPr lang="en-US" sz="1900" b="1" dirty="0"/>
              <a:t> MRS, </a:t>
            </a:r>
            <a:r>
              <a:rPr lang="en-US" sz="1900" b="1" dirty="0" err="1"/>
              <a:t>odnosno</a:t>
            </a:r>
            <a:r>
              <a:rPr lang="en-US" sz="1900" b="1" dirty="0"/>
              <a:t> MSFI, </a:t>
            </a:r>
            <a:r>
              <a:rPr lang="en-US" sz="1900" b="1" dirty="0" err="1"/>
              <a:t>odnosno</a:t>
            </a:r>
            <a:r>
              <a:rPr lang="en-US" sz="1900" b="1" dirty="0"/>
              <a:t> MSFI </a:t>
            </a:r>
            <a:r>
              <a:rPr lang="en-US" sz="1900" b="1" dirty="0" err="1"/>
              <a:t>za</a:t>
            </a:r>
            <a:r>
              <a:rPr lang="en-US" sz="1900" b="1" dirty="0"/>
              <a:t> MSP </a:t>
            </a:r>
            <a:r>
              <a:rPr lang="en-US" sz="1900" b="1" dirty="0" err="1"/>
              <a:t>i</a:t>
            </a:r>
            <a:r>
              <a:rPr lang="en-US" sz="1900" b="1" dirty="0"/>
              <a:t> </a:t>
            </a:r>
            <a:r>
              <a:rPr lang="en-US" sz="1900" b="1" dirty="0" err="1"/>
              <a:t>usvojenim</a:t>
            </a:r>
            <a:r>
              <a:rPr lang="en-US" sz="1900" b="1" dirty="0"/>
              <a:t> </a:t>
            </a:r>
            <a:r>
              <a:rPr lang="en-US" sz="1900" b="1" dirty="0" err="1"/>
              <a:t>računovodstvenim</a:t>
            </a:r>
            <a:r>
              <a:rPr lang="en-US" sz="1900" b="1" dirty="0"/>
              <a:t> </a:t>
            </a:r>
            <a:r>
              <a:rPr lang="en-US" sz="1900" b="1" dirty="0" err="1"/>
              <a:t>politikama</a:t>
            </a:r>
            <a:r>
              <a:rPr lang="en-US" sz="1900" b="1" dirty="0"/>
              <a:t>, </a:t>
            </a:r>
            <a:r>
              <a:rPr lang="en-US" sz="1900" b="1" dirty="0" err="1"/>
              <a:t>ukoliko</a:t>
            </a:r>
            <a:r>
              <a:rPr lang="en-US" sz="1900" b="1" dirty="0"/>
              <a:t> je </a:t>
            </a:r>
            <a:r>
              <a:rPr lang="en-US" sz="1900" b="1" dirty="0" err="1"/>
              <a:t>promena</a:t>
            </a:r>
            <a:r>
              <a:rPr lang="en-US" sz="1900" b="1" dirty="0"/>
              <a:t> </a:t>
            </a:r>
            <a:r>
              <a:rPr lang="en-US" sz="1900" b="1" dirty="0" err="1"/>
              <a:t>na</a:t>
            </a:r>
            <a:r>
              <a:rPr lang="en-US" sz="1900" b="1" dirty="0"/>
              <a:t> </a:t>
            </a:r>
            <a:r>
              <a:rPr lang="en-US" sz="1900" b="1" dirty="0" err="1"/>
              <a:t>fer</a:t>
            </a:r>
            <a:r>
              <a:rPr lang="en-US" sz="1900" b="1" dirty="0"/>
              <a:t> </a:t>
            </a:r>
            <a:r>
              <a:rPr lang="en-US" sz="1900" b="1" dirty="0" err="1"/>
              <a:t>vrednost</a:t>
            </a:r>
            <a:r>
              <a:rPr lang="en-US" sz="1900" b="1" dirty="0"/>
              <a:t> </a:t>
            </a:r>
            <a:r>
              <a:rPr lang="en-US" sz="1900" b="1" dirty="0" err="1"/>
              <a:t>iskazivana</a:t>
            </a:r>
            <a:r>
              <a:rPr lang="en-US" sz="1900" b="1" dirty="0"/>
              <a:t> u </a:t>
            </a:r>
            <a:r>
              <a:rPr lang="en-US" sz="1900" b="1" dirty="0" err="1"/>
              <a:t>celini</a:t>
            </a:r>
            <a:r>
              <a:rPr lang="en-US" sz="1900" b="1" dirty="0"/>
              <a:t> </a:t>
            </a:r>
            <a:r>
              <a:rPr lang="en-US" sz="1900" b="1" dirty="0" err="1"/>
              <a:t>kao</a:t>
            </a:r>
            <a:r>
              <a:rPr lang="en-US" sz="1900" b="1" dirty="0"/>
              <a:t> </a:t>
            </a:r>
            <a:r>
              <a:rPr lang="en-US" sz="1900" b="1" dirty="0" err="1"/>
              <a:t>prihod</a:t>
            </a:r>
            <a:r>
              <a:rPr lang="en-US" sz="1900" b="1" dirty="0"/>
              <a:t> </a:t>
            </a:r>
            <a:r>
              <a:rPr lang="en-US" sz="1900" b="1" dirty="0" err="1"/>
              <a:t>perioda</a:t>
            </a:r>
            <a:r>
              <a:rPr lang="en-US" sz="1900" b="1" dirty="0"/>
              <a:t> u </a:t>
            </a:r>
            <a:r>
              <a:rPr lang="en-US" sz="1900" b="1" dirty="0" err="1"/>
              <a:t>kome</a:t>
            </a:r>
            <a:r>
              <a:rPr lang="en-US" sz="1900" b="1" dirty="0"/>
              <a:t> je </a:t>
            </a:r>
            <a:r>
              <a:rPr lang="en-US" sz="1900" b="1" dirty="0" err="1"/>
              <a:t>vršena</a:t>
            </a:r>
            <a:r>
              <a:rPr lang="en-US" sz="1900" b="1" dirty="0"/>
              <a:t>.</a:t>
            </a:r>
          </a:p>
          <a:p>
            <a:pPr fontAlgn="auto"/>
            <a:r>
              <a:rPr lang="en-US" sz="1900" b="1" dirty="0" err="1"/>
              <a:t>Ako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po</a:t>
            </a:r>
            <a:r>
              <a:rPr lang="en-US" sz="1900" b="1" dirty="0"/>
              <a:t> </a:t>
            </a:r>
            <a:r>
              <a:rPr lang="en-US" sz="1900" b="1" dirty="0" err="1"/>
              <a:t>kojoj</a:t>
            </a:r>
            <a:r>
              <a:rPr lang="en-US" sz="1900" b="1" dirty="0"/>
              <a:t> je </a:t>
            </a:r>
            <a:r>
              <a:rPr lang="en-US" sz="1900" b="1" dirty="0" err="1"/>
              <a:t>imovina</a:t>
            </a:r>
            <a:r>
              <a:rPr lang="en-US" sz="1900" b="1" dirty="0"/>
              <a:t> </a:t>
            </a:r>
            <a:r>
              <a:rPr lang="en-US" sz="1900" b="1" dirty="0" err="1"/>
              <a:t>nabavljena</a:t>
            </a:r>
            <a:r>
              <a:rPr lang="en-US" sz="1900" b="1" dirty="0"/>
              <a:t> </a:t>
            </a:r>
            <a:r>
              <a:rPr lang="en-US" sz="1900" b="1" dirty="0" err="1"/>
              <a:t>nije</a:t>
            </a:r>
            <a:r>
              <a:rPr lang="en-US" sz="1900" b="1" dirty="0"/>
              <a:t> </a:t>
            </a:r>
            <a:r>
              <a:rPr lang="en-US" sz="1900" b="1" dirty="0" err="1"/>
              <a:t>iskazana</a:t>
            </a:r>
            <a:r>
              <a:rPr lang="en-US" sz="1900" b="1" dirty="0"/>
              <a:t> u </a:t>
            </a:r>
            <a:r>
              <a:rPr lang="en-US" sz="1900" b="1" dirty="0" err="1"/>
              <a:t>poslovnim</a:t>
            </a:r>
            <a:r>
              <a:rPr lang="en-US" sz="1900" b="1" dirty="0"/>
              <a:t> </a:t>
            </a:r>
            <a:r>
              <a:rPr lang="en-US" sz="1900" b="1" dirty="0" err="1"/>
              <a:t>knjigama</a:t>
            </a:r>
            <a:r>
              <a:rPr lang="en-US" sz="1900" b="1" dirty="0"/>
              <a:t> </a:t>
            </a:r>
            <a:r>
              <a:rPr lang="en-US" sz="1900" b="1" dirty="0" err="1"/>
              <a:t>obveznika</a:t>
            </a:r>
            <a:r>
              <a:rPr lang="en-US" sz="1900" b="1" dirty="0"/>
              <a:t>, </a:t>
            </a:r>
            <a:r>
              <a:rPr lang="en-US" sz="1900" b="1" dirty="0" err="1"/>
              <a:t>nabavna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za</a:t>
            </a:r>
            <a:r>
              <a:rPr lang="en-US" sz="1900" b="1" dirty="0"/>
              <a:t> </a:t>
            </a:r>
            <a:r>
              <a:rPr lang="en-US" sz="1900" b="1" dirty="0" err="1"/>
              <a:t>svrhu</a:t>
            </a:r>
            <a:r>
              <a:rPr lang="en-US" sz="1900" b="1" dirty="0"/>
              <a:t> </a:t>
            </a:r>
            <a:r>
              <a:rPr lang="en-US" sz="1900" b="1" dirty="0" err="1"/>
              <a:t>određivanja</a:t>
            </a:r>
            <a:r>
              <a:rPr lang="en-US" sz="1900" b="1" dirty="0"/>
              <a:t> </a:t>
            </a:r>
            <a:r>
              <a:rPr lang="en-US" sz="1900" b="1" dirty="0" err="1"/>
              <a:t>kapitalnog</a:t>
            </a:r>
            <a:r>
              <a:rPr lang="en-US" sz="1900" b="1" dirty="0"/>
              <a:t> </a:t>
            </a:r>
            <a:r>
              <a:rPr lang="en-US" sz="1900" b="1" dirty="0" err="1"/>
              <a:t>dobitka</a:t>
            </a:r>
            <a:r>
              <a:rPr lang="en-US" sz="1900" b="1" dirty="0"/>
              <a:t> </a:t>
            </a:r>
            <a:r>
              <a:rPr lang="en-US" sz="1900" b="1" dirty="0" err="1"/>
              <a:t>jeste</a:t>
            </a:r>
            <a:r>
              <a:rPr lang="en-US" sz="1900" b="1" dirty="0"/>
              <a:t> </a:t>
            </a:r>
            <a:r>
              <a:rPr lang="en-US" sz="1900" b="1" dirty="0" err="1"/>
              <a:t>tržišna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na</a:t>
            </a:r>
            <a:r>
              <a:rPr lang="en-US" sz="1900" b="1" dirty="0"/>
              <a:t> </a:t>
            </a:r>
            <a:r>
              <a:rPr lang="en-US" sz="1900" b="1" dirty="0" err="1"/>
              <a:t>dan</a:t>
            </a:r>
            <a:r>
              <a:rPr lang="en-US" sz="1900" b="1" dirty="0"/>
              <a:t> </a:t>
            </a:r>
            <a:r>
              <a:rPr lang="en-US" sz="1900" b="1" dirty="0" err="1"/>
              <a:t>nabavke</a:t>
            </a:r>
            <a:r>
              <a:rPr lang="en-US" sz="1900" b="1" dirty="0"/>
              <a:t>, </a:t>
            </a:r>
            <a:r>
              <a:rPr lang="en-US" sz="1900" b="1" dirty="0" err="1"/>
              <a:t>koju</a:t>
            </a:r>
            <a:r>
              <a:rPr lang="en-US" sz="1900" b="1" dirty="0"/>
              <a:t> </a:t>
            </a:r>
            <a:r>
              <a:rPr lang="en-US" sz="1900" b="1" dirty="0" err="1"/>
              <a:t>utvrdi</a:t>
            </a:r>
            <a:r>
              <a:rPr lang="en-US" sz="1900" b="1" dirty="0"/>
              <a:t> </a:t>
            </a:r>
            <a:r>
              <a:rPr lang="en-US" sz="1900" b="1" dirty="0" err="1"/>
              <a:t>nadležni</a:t>
            </a:r>
            <a:r>
              <a:rPr lang="en-US" sz="1900" b="1" dirty="0"/>
              <a:t> </a:t>
            </a:r>
            <a:r>
              <a:rPr lang="en-US" sz="1900" b="1" dirty="0" err="1"/>
              <a:t>poreski</a:t>
            </a:r>
            <a:r>
              <a:rPr lang="en-US" sz="1900" b="1" dirty="0"/>
              <a:t> organ.</a:t>
            </a:r>
          </a:p>
          <a:p>
            <a:pPr fontAlgn="auto"/>
            <a:r>
              <a:rPr lang="en-US" sz="1900" b="1" dirty="0" err="1"/>
              <a:t>Kod</a:t>
            </a:r>
            <a:r>
              <a:rPr lang="en-US" sz="1900" b="1" dirty="0"/>
              <a:t> </a:t>
            </a:r>
            <a:r>
              <a:rPr lang="en-US" sz="1900" b="1" dirty="0" err="1"/>
              <a:t>prodaje</a:t>
            </a:r>
            <a:r>
              <a:rPr lang="en-US" sz="1900" b="1" dirty="0"/>
              <a:t> </a:t>
            </a:r>
            <a:r>
              <a:rPr lang="en-US" sz="1900" b="1" dirty="0" err="1"/>
              <a:t>nepokretnosti</a:t>
            </a:r>
            <a:r>
              <a:rPr lang="en-US" sz="1900" b="1" dirty="0"/>
              <a:t> u </a:t>
            </a:r>
            <a:r>
              <a:rPr lang="en-US" sz="1900" b="1" dirty="0" err="1"/>
              <a:t>izgradnji</a:t>
            </a:r>
            <a:r>
              <a:rPr lang="en-US" sz="1900" b="1" dirty="0"/>
              <a:t>, </a:t>
            </a:r>
            <a:r>
              <a:rPr lang="en-US" sz="1900" b="1" dirty="0" err="1"/>
              <a:t>nabavnu</a:t>
            </a:r>
            <a:r>
              <a:rPr lang="en-US" sz="1900" b="1" dirty="0"/>
              <a:t> </a:t>
            </a:r>
            <a:r>
              <a:rPr lang="en-US" sz="1900" b="1" dirty="0" err="1"/>
              <a:t>cenu</a:t>
            </a:r>
            <a:r>
              <a:rPr lang="en-US" sz="1900" b="1" dirty="0"/>
              <a:t> </a:t>
            </a:r>
            <a:r>
              <a:rPr lang="en-US" sz="1900" b="1" dirty="0" err="1"/>
              <a:t>čini</a:t>
            </a:r>
            <a:r>
              <a:rPr lang="en-US" sz="1900" b="1" dirty="0"/>
              <a:t> </a:t>
            </a:r>
            <a:r>
              <a:rPr lang="en-US" sz="1900" b="1" dirty="0" err="1"/>
              <a:t>iznos</a:t>
            </a:r>
            <a:r>
              <a:rPr lang="en-US" sz="1900" b="1" dirty="0"/>
              <a:t> </a:t>
            </a:r>
            <a:r>
              <a:rPr lang="en-US" sz="1900" b="1" dirty="0" err="1"/>
              <a:t>troškova</a:t>
            </a:r>
            <a:r>
              <a:rPr lang="en-US" sz="1900" b="1" dirty="0"/>
              <a:t> </a:t>
            </a:r>
            <a:r>
              <a:rPr lang="en-US" sz="1900" b="1" dirty="0" err="1"/>
              <a:t>izgradnje</a:t>
            </a:r>
            <a:r>
              <a:rPr lang="en-US" sz="1900" b="1" dirty="0"/>
              <a:t> </a:t>
            </a:r>
            <a:r>
              <a:rPr lang="en-US" sz="1900" b="1" dirty="0" err="1"/>
              <a:t>koji</a:t>
            </a:r>
            <a:r>
              <a:rPr lang="en-US" sz="1900" b="1" dirty="0"/>
              <a:t> </a:t>
            </a:r>
            <a:r>
              <a:rPr lang="en-US" sz="1900" b="1" dirty="0" err="1"/>
              <a:t>su</a:t>
            </a:r>
            <a:r>
              <a:rPr lang="en-US" sz="1900" b="1" dirty="0"/>
              <a:t> do dana </a:t>
            </a:r>
            <a:r>
              <a:rPr lang="en-US" sz="1900" b="1" dirty="0" err="1"/>
              <a:t>prodaje</a:t>
            </a:r>
            <a:r>
              <a:rPr lang="en-US" sz="1900" b="1" dirty="0"/>
              <a:t> </a:t>
            </a:r>
            <a:r>
              <a:rPr lang="en-US" sz="1900" b="1" dirty="0" err="1"/>
              <a:t>iskazani</a:t>
            </a:r>
            <a:r>
              <a:rPr lang="en-US" sz="1900" b="1" dirty="0"/>
              <a:t> u </a:t>
            </a:r>
            <a:r>
              <a:rPr lang="en-US" sz="1900" b="1" dirty="0" err="1"/>
              <a:t>skladu</a:t>
            </a:r>
            <a:r>
              <a:rPr lang="en-US" sz="1900" b="1" dirty="0"/>
              <a:t> </a:t>
            </a:r>
            <a:r>
              <a:rPr lang="en-US" sz="1900" b="1" dirty="0" err="1"/>
              <a:t>sa</a:t>
            </a:r>
            <a:r>
              <a:rPr lang="en-US" sz="1900" b="1" dirty="0"/>
              <a:t> MRS, </a:t>
            </a:r>
            <a:r>
              <a:rPr lang="en-US" sz="1900" b="1" dirty="0" err="1"/>
              <a:t>odnosno</a:t>
            </a:r>
            <a:r>
              <a:rPr lang="en-US" sz="1900" b="1" dirty="0"/>
              <a:t> MSFI, </a:t>
            </a:r>
            <a:r>
              <a:rPr lang="en-US" sz="1900" b="1" dirty="0" err="1"/>
              <a:t>odnosno</a:t>
            </a:r>
            <a:r>
              <a:rPr lang="en-US" sz="1900" b="1" dirty="0"/>
              <a:t> MSFI </a:t>
            </a:r>
            <a:r>
              <a:rPr lang="en-US" sz="1900" b="1" dirty="0" err="1"/>
              <a:t>za</a:t>
            </a:r>
            <a:r>
              <a:rPr lang="en-US" sz="1900" b="1" dirty="0"/>
              <a:t> MSP </a:t>
            </a:r>
            <a:r>
              <a:rPr lang="en-US" sz="1900" b="1" dirty="0" err="1"/>
              <a:t>i</a:t>
            </a:r>
            <a:r>
              <a:rPr lang="en-US" sz="1900" b="1" dirty="0"/>
              <a:t> </a:t>
            </a:r>
            <a:r>
              <a:rPr lang="en-US" sz="1900" b="1" dirty="0" err="1"/>
              <a:t>propisima</a:t>
            </a:r>
            <a:r>
              <a:rPr lang="en-US" sz="1900" b="1" dirty="0"/>
              <a:t> </a:t>
            </a:r>
            <a:r>
              <a:rPr lang="en-US" sz="1900" b="1" dirty="0" err="1"/>
              <a:t>kojima</a:t>
            </a:r>
            <a:r>
              <a:rPr lang="en-US" sz="1900" b="1" dirty="0"/>
              <a:t> se </a:t>
            </a:r>
            <a:r>
              <a:rPr lang="en-US" sz="1900" b="1" dirty="0" err="1"/>
              <a:t>uređuje</a:t>
            </a:r>
            <a:r>
              <a:rPr lang="en-US" sz="1900" b="1" dirty="0"/>
              <a:t> </a:t>
            </a:r>
            <a:r>
              <a:rPr lang="en-US" sz="1900" b="1" dirty="0" err="1"/>
              <a:t>računovodstvo</a:t>
            </a:r>
            <a:r>
              <a:rPr lang="en-US" sz="1900" b="1" dirty="0"/>
              <a:t>.</a:t>
            </a:r>
          </a:p>
          <a:p>
            <a:pPr fontAlgn="auto"/>
            <a:r>
              <a:rPr lang="en-US" sz="1900" b="1" dirty="0" err="1"/>
              <a:t>Za</a:t>
            </a:r>
            <a:r>
              <a:rPr lang="en-US" sz="1900" b="1" dirty="0"/>
              <a:t> </a:t>
            </a:r>
            <a:r>
              <a:rPr lang="en-US" sz="1900" b="1" dirty="0" err="1"/>
              <a:t>nepokretnost</a:t>
            </a:r>
            <a:r>
              <a:rPr lang="en-US" sz="1900" b="1" dirty="0"/>
              <a:t> </a:t>
            </a:r>
            <a:r>
              <a:rPr lang="en-US" sz="1900" b="1" dirty="0" err="1"/>
              <a:t>stečenu</a:t>
            </a:r>
            <a:r>
              <a:rPr lang="en-US" sz="1900" b="1" dirty="0"/>
              <a:t> </a:t>
            </a:r>
            <a:r>
              <a:rPr lang="en-US" sz="1900" b="1" dirty="0" err="1"/>
              <a:t>putem</a:t>
            </a:r>
            <a:r>
              <a:rPr lang="en-US" sz="1900" b="1" dirty="0"/>
              <a:t> </a:t>
            </a:r>
            <a:r>
              <a:rPr lang="en-US" sz="1900" b="1" dirty="0" err="1"/>
              <a:t>osnivačkog</a:t>
            </a:r>
            <a:r>
              <a:rPr lang="en-US" sz="1900" b="1" dirty="0"/>
              <a:t> </a:t>
            </a:r>
            <a:r>
              <a:rPr lang="en-US" sz="1900" b="1" dirty="0" err="1"/>
              <a:t>uloga</a:t>
            </a:r>
            <a:r>
              <a:rPr lang="en-US" sz="1900" b="1" dirty="0"/>
              <a:t> </a:t>
            </a:r>
            <a:r>
              <a:rPr lang="en-US" sz="1900" b="1" dirty="0" err="1"/>
              <a:t>ili</a:t>
            </a:r>
            <a:r>
              <a:rPr lang="en-US" sz="1900" b="1" dirty="0"/>
              <a:t> </a:t>
            </a:r>
            <a:r>
              <a:rPr lang="en-US" sz="1900" b="1" dirty="0" err="1"/>
              <a:t>povećanjem</a:t>
            </a:r>
            <a:r>
              <a:rPr lang="en-US" sz="1900" b="1" dirty="0"/>
              <a:t> </a:t>
            </a:r>
            <a:r>
              <a:rPr lang="en-US" sz="1900" b="1" dirty="0" err="1"/>
              <a:t>osnivačkog</a:t>
            </a:r>
            <a:r>
              <a:rPr lang="en-US" sz="1900" b="1" dirty="0"/>
              <a:t> </a:t>
            </a:r>
            <a:r>
              <a:rPr lang="en-US" sz="1900" b="1" dirty="0" err="1"/>
              <a:t>uloga</a:t>
            </a:r>
            <a:r>
              <a:rPr lang="en-US" sz="1900" b="1" dirty="0"/>
              <a:t>, </a:t>
            </a:r>
            <a:r>
              <a:rPr lang="en-US" sz="1900" b="1" dirty="0" err="1"/>
              <a:t>nabavna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jeste</a:t>
            </a:r>
            <a:r>
              <a:rPr lang="en-US" sz="1900" b="1" dirty="0"/>
              <a:t> </a:t>
            </a:r>
            <a:r>
              <a:rPr lang="en-US" sz="1900" b="1" dirty="0" err="1"/>
              <a:t>tržišna</a:t>
            </a:r>
            <a:r>
              <a:rPr lang="en-US" sz="1900" b="1" dirty="0"/>
              <a:t> </a:t>
            </a:r>
            <a:r>
              <a:rPr lang="en-US" sz="1900" b="1" dirty="0" err="1"/>
              <a:t>cena</a:t>
            </a:r>
            <a:r>
              <a:rPr lang="en-US" sz="1900" b="1" dirty="0"/>
              <a:t> </a:t>
            </a:r>
            <a:r>
              <a:rPr lang="en-US" sz="1900" b="1" dirty="0" err="1"/>
              <a:t>nepokretnosti</a:t>
            </a:r>
            <a:r>
              <a:rPr lang="en-US" sz="1900" b="1" dirty="0"/>
              <a:t> </a:t>
            </a:r>
            <a:r>
              <a:rPr lang="en-US" sz="1900" b="1" dirty="0" err="1"/>
              <a:t>na</a:t>
            </a:r>
            <a:r>
              <a:rPr lang="en-US" sz="1900" b="1" dirty="0"/>
              <a:t> </a:t>
            </a:r>
            <a:r>
              <a:rPr lang="en-US" sz="1900" b="1" dirty="0" err="1"/>
              <a:t>dan</a:t>
            </a:r>
            <a:r>
              <a:rPr lang="en-US" sz="1900" b="1" dirty="0"/>
              <a:t> </a:t>
            </a:r>
            <a:r>
              <a:rPr lang="en-US" sz="1900" b="1" dirty="0" err="1"/>
              <a:t>unosa</a:t>
            </a:r>
            <a:r>
              <a:rPr lang="en-US" sz="1900" b="1" dirty="0"/>
              <a:t> </a:t>
            </a:r>
            <a:r>
              <a:rPr lang="en-US" sz="1900" b="1" dirty="0" err="1"/>
              <a:t>uloga</a:t>
            </a:r>
            <a:r>
              <a:rPr lang="en-US" sz="19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6321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Porez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kapitalnu</a:t>
            </a:r>
            <a:r>
              <a:rPr lang="en-US" dirty="0" smtClean="0"/>
              <a:t> </a:t>
            </a:r>
            <a:r>
              <a:rPr lang="en-US" dirty="0" err="1" smtClean="0"/>
              <a:t>dobit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nerezidenata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Na </a:t>
            </a:r>
            <a:r>
              <a:rPr lang="en-US" b="1" dirty="0" err="1"/>
              <a:t>prihode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</a:t>
            </a:r>
            <a:r>
              <a:rPr lang="en-US" b="1" dirty="0" err="1"/>
              <a:t>ostvari</a:t>
            </a:r>
            <a:r>
              <a:rPr lang="en-US" b="1" dirty="0"/>
              <a:t> </a:t>
            </a:r>
            <a:r>
              <a:rPr lang="en-US" b="1" dirty="0" err="1"/>
              <a:t>nerezidentno</a:t>
            </a:r>
            <a:r>
              <a:rPr lang="en-US" b="1" dirty="0"/>
              <a:t> </a:t>
            </a:r>
            <a:r>
              <a:rPr lang="en-US" b="1" dirty="0" err="1"/>
              <a:t>pravno</a:t>
            </a:r>
            <a:r>
              <a:rPr lang="en-US" b="1" dirty="0"/>
              <a:t> lice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/>
              <a:t>teritoriji</a:t>
            </a:r>
            <a:r>
              <a:rPr lang="en-US" b="1" dirty="0"/>
              <a:t> </a:t>
            </a:r>
            <a:r>
              <a:rPr lang="en-US" b="1" dirty="0" err="1"/>
              <a:t>Republike</a:t>
            </a:r>
            <a:r>
              <a:rPr lang="en-US" b="1" dirty="0"/>
              <a:t>,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osnovu</a:t>
            </a:r>
            <a:r>
              <a:rPr lang="en-US" b="1" dirty="0"/>
              <a:t> </a:t>
            </a:r>
            <a:r>
              <a:rPr lang="en-US" b="1" dirty="0" err="1"/>
              <a:t>kapitalnih</a:t>
            </a:r>
            <a:r>
              <a:rPr lang="en-US" b="1" dirty="0"/>
              <a:t> </a:t>
            </a:r>
            <a:r>
              <a:rPr lang="en-US" b="1" dirty="0" err="1"/>
              <a:t>dobitaka</a:t>
            </a:r>
            <a:r>
              <a:rPr lang="en-US" b="1" dirty="0"/>
              <a:t> </a:t>
            </a:r>
            <a:r>
              <a:rPr lang="en-US" b="1" dirty="0" err="1" smtClean="0"/>
              <a:t>obračunava</a:t>
            </a:r>
            <a:r>
              <a:rPr lang="en-US" b="1" dirty="0" smtClean="0"/>
              <a:t> </a:t>
            </a:r>
            <a:r>
              <a:rPr lang="en-US" b="1" dirty="0"/>
              <a:t>se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plaća</a:t>
            </a:r>
            <a:r>
              <a:rPr lang="en-US" b="1" dirty="0"/>
              <a:t> </a:t>
            </a:r>
            <a:r>
              <a:rPr lang="en-US" b="1" dirty="0" err="1"/>
              <a:t>porez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rešenju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stopi</a:t>
            </a:r>
            <a:r>
              <a:rPr lang="en-US" b="1" dirty="0"/>
              <a:t> od 20% </a:t>
            </a:r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međunarodnim</a:t>
            </a:r>
            <a:r>
              <a:rPr lang="en-US" b="1" dirty="0"/>
              <a:t> </a:t>
            </a:r>
            <a:r>
              <a:rPr lang="en-US" b="1" dirty="0" err="1"/>
              <a:t>ugovorom</a:t>
            </a:r>
            <a:r>
              <a:rPr lang="en-US" b="1" dirty="0"/>
              <a:t> o </a:t>
            </a:r>
            <a:r>
              <a:rPr lang="en-US" b="1" dirty="0" err="1"/>
              <a:t>izbegavanju</a:t>
            </a:r>
            <a:r>
              <a:rPr lang="en-US" b="1" dirty="0"/>
              <a:t> </a:t>
            </a:r>
            <a:r>
              <a:rPr lang="en-US" b="1" dirty="0" err="1"/>
              <a:t>dvostrukog</a:t>
            </a:r>
            <a:r>
              <a:rPr lang="en-US" b="1" dirty="0"/>
              <a:t> </a:t>
            </a:r>
            <a:r>
              <a:rPr lang="en-US" b="1" dirty="0" err="1"/>
              <a:t>oporezivanja</a:t>
            </a:r>
            <a:r>
              <a:rPr lang="en-US" b="1" dirty="0"/>
              <a:t> </a:t>
            </a:r>
            <a:r>
              <a:rPr lang="en-US" b="1" dirty="0" err="1"/>
              <a:t>nije</a:t>
            </a:r>
            <a:r>
              <a:rPr lang="en-US" b="1" dirty="0"/>
              <a:t> </a:t>
            </a:r>
            <a:r>
              <a:rPr lang="en-US" b="1" dirty="0" err="1"/>
              <a:t>drukčije</a:t>
            </a:r>
            <a:r>
              <a:rPr lang="en-US" b="1" dirty="0"/>
              <a:t> </a:t>
            </a:r>
            <a:r>
              <a:rPr lang="en-US" b="1" dirty="0" err="1"/>
              <a:t>uređeno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Ugovori</a:t>
            </a:r>
            <a:r>
              <a:rPr lang="en-US" b="1" dirty="0" smtClean="0"/>
              <a:t> </a:t>
            </a:r>
            <a:r>
              <a:rPr lang="en-US" b="1" dirty="0"/>
              <a:t>o </a:t>
            </a:r>
            <a:r>
              <a:rPr lang="en-US" b="1" dirty="0" err="1"/>
              <a:t>izbegavanju</a:t>
            </a:r>
            <a:r>
              <a:rPr lang="en-US" b="1" dirty="0"/>
              <a:t> </a:t>
            </a:r>
            <a:r>
              <a:rPr lang="en-US" b="1" dirty="0" err="1"/>
              <a:t>dvostrukog</a:t>
            </a:r>
            <a:r>
              <a:rPr lang="en-US" b="1" dirty="0"/>
              <a:t> </a:t>
            </a:r>
            <a:r>
              <a:rPr lang="en-US" b="1" dirty="0" err="1"/>
              <a:t>oporezivanja</a:t>
            </a:r>
            <a:r>
              <a:rPr lang="en-US" b="1" dirty="0"/>
              <a:t>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pravilu</a:t>
            </a:r>
            <a:r>
              <a:rPr lang="en-US" b="1" dirty="0" smtClean="0"/>
              <a:t> ne </a:t>
            </a:r>
            <a:r>
              <a:rPr lang="en-US" b="1" dirty="0" err="1" smtClean="0"/>
              <a:t>sadrže</a:t>
            </a:r>
            <a:r>
              <a:rPr lang="en-US" b="1" dirty="0" smtClean="0"/>
              <a:t> </a:t>
            </a:r>
            <a:r>
              <a:rPr lang="en-US" b="1" dirty="0" err="1" smtClean="0"/>
              <a:t>drugačije</a:t>
            </a:r>
            <a:r>
              <a:rPr lang="en-US" b="1" dirty="0" smtClean="0"/>
              <a:t> </a:t>
            </a:r>
            <a:r>
              <a:rPr lang="en-US" b="1" dirty="0" err="1" smtClean="0"/>
              <a:t>pravilo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nepokretnosti</a:t>
            </a:r>
            <a:r>
              <a:rPr lang="en-US" b="1" dirty="0" smtClean="0"/>
              <a:t>. Ali </a:t>
            </a:r>
            <a:r>
              <a:rPr lang="en-US" b="1" dirty="0" err="1" smtClean="0"/>
              <a:t>šta</a:t>
            </a:r>
            <a:r>
              <a:rPr lang="en-US" b="1" dirty="0" smtClean="0"/>
              <a:t> je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projektnim</a:t>
            </a:r>
            <a:r>
              <a:rPr lang="en-US" b="1" dirty="0" smtClean="0"/>
              <a:t> </a:t>
            </a:r>
            <a:r>
              <a:rPr lang="en-US" b="1" dirty="0" err="1" smtClean="0"/>
              <a:t>društvima</a:t>
            </a:r>
            <a:r>
              <a:rPr lang="en-US" b="1" dirty="0" smtClean="0"/>
              <a:t>?</a:t>
            </a:r>
            <a:endParaRPr lang="en-US" b="1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3480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Projektna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(Special Purpose</a:t>
            </a:r>
            <a:br>
              <a:rPr lang="en-US" dirty="0" smtClean="0"/>
            </a:br>
            <a:r>
              <a:rPr lang="en-US" dirty="0" smtClean="0"/>
              <a:t>Vehicles </a:t>
            </a:r>
            <a:r>
              <a:rPr lang="mr-IN" dirty="0" smtClean="0"/>
              <a:t>–</a:t>
            </a:r>
            <a:r>
              <a:rPr lang="en-US" dirty="0" smtClean="0"/>
              <a:t> SPV)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b="1" dirty="0" err="1" smtClean="0"/>
              <a:t>Pojam</a:t>
            </a:r>
            <a:r>
              <a:rPr lang="en-US" sz="3200" b="1" dirty="0" smtClean="0"/>
              <a:t> (u </a:t>
            </a:r>
            <a:r>
              <a:rPr lang="en-US" sz="3200" b="1" dirty="0" err="1" smtClean="0"/>
              <a:t>ovom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kontekstu</a:t>
            </a:r>
            <a:r>
              <a:rPr lang="en-US" sz="3200" b="1" dirty="0" smtClean="0"/>
              <a:t>): </a:t>
            </a:r>
            <a:r>
              <a:rPr lang="en-US" sz="3200" b="1" dirty="0" err="1" smtClean="0"/>
              <a:t>privredna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društva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koja</a:t>
            </a:r>
            <a:r>
              <a:rPr lang="en-US" sz="3200" b="1" dirty="0" smtClean="0"/>
              <a:t> u </a:t>
            </a:r>
            <a:r>
              <a:rPr lang="en-US" sz="3200" b="1" dirty="0" err="1" smtClean="0"/>
              <a:t>kapitalu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ili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osnovnim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sredstima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imaju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nepokretnost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kao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pretežnu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vrednost</a:t>
            </a:r>
            <a:r>
              <a:rPr lang="en-US" sz="3200" b="1" dirty="0" smtClean="0"/>
              <a:t>.</a:t>
            </a:r>
            <a:endParaRPr lang="en-US" sz="3200" b="1" dirty="0"/>
          </a:p>
          <a:p>
            <a:r>
              <a:rPr lang="en-US" sz="3200" b="1" dirty="0" err="1" smtClean="0"/>
              <a:t>Razlozi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nastanka</a:t>
            </a:r>
            <a:r>
              <a:rPr lang="en-US" sz="3200" b="1" dirty="0" smtClean="0"/>
              <a:t>: </a:t>
            </a:r>
            <a:r>
              <a:rPr lang="en-US" sz="3200" b="1" dirty="0" err="1" smtClean="0"/>
              <a:t>istorijski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usled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problema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prometom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nepokretnosti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nadalje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usled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poreskih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pogodnosti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npr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porez</a:t>
            </a:r>
            <a:r>
              <a:rPr lang="en-US" sz="3200" b="1" dirty="0" smtClean="0"/>
              <a:t>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prenos</a:t>
            </a:r>
            <a:r>
              <a:rPr lang="en-US" sz="3200" b="1" dirty="0"/>
              <a:t> </a:t>
            </a:r>
            <a:r>
              <a:rPr lang="en-US" sz="3200" b="1" dirty="0" err="1"/>
              <a:t>apsolutnih</a:t>
            </a:r>
            <a:r>
              <a:rPr lang="en-US" sz="3200" b="1" dirty="0"/>
              <a:t> </a:t>
            </a:r>
            <a:r>
              <a:rPr lang="en-US" sz="3200" b="1" dirty="0" err="1"/>
              <a:t>prava</a:t>
            </a:r>
            <a:r>
              <a:rPr lang="en-US" sz="3200" b="1" dirty="0"/>
              <a:t> ne </a:t>
            </a:r>
            <a:r>
              <a:rPr lang="en-US" sz="3200" b="1" dirty="0" err="1"/>
              <a:t>plaća</a:t>
            </a:r>
            <a:r>
              <a:rPr lang="en-US" sz="3200" b="1" dirty="0"/>
              <a:t> se </a:t>
            </a:r>
            <a:r>
              <a:rPr lang="en-US" sz="3200" b="1" dirty="0" err="1"/>
              <a:t>kod</a:t>
            </a:r>
            <a:r>
              <a:rPr lang="en-US" sz="3200" b="1" dirty="0"/>
              <a:t> </a:t>
            </a:r>
            <a:r>
              <a:rPr lang="en-US" sz="3200" b="1" dirty="0" err="1"/>
              <a:t>ulaganja</a:t>
            </a:r>
            <a:r>
              <a:rPr lang="en-US" sz="3200" b="1" dirty="0"/>
              <a:t> </a:t>
            </a:r>
            <a:r>
              <a:rPr lang="en-US" sz="3200" b="1" dirty="0" err="1"/>
              <a:t>apsolutnih</a:t>
            </a:r>
            <a:r>
              <a:rPr lang="en-US" sz="3200" b="1" dirty="0"/>
              <a:t> </a:t>
            </a:r>
            <a:r>
              <a:rPr lang="en-US" sz="3200" b="1" dirty="0" err="1"/>
              <a:t>prava</a:t>
            </a:r>
            <a:r>
              <a:rPr lang="en-US" sz="3200" b="1" dirty="0"/>
              <a:t> u </a:t>
            </a:r>
            <a:r>
              <a:rPr lang="en-US" sz="3200" b="1" dirty="0" err="1"/>
              <a:t>kapital</a:t>
            </a:r>
            <a:r>
              <a:rPr lang="en-US" sz="3200" b="1" dirty="0"/>
              <a:t> </a:t>
            </a:r>
            <a:r>
              <a:rPr lang="en-US" sz="3200" b="1" dirty="0" err="1"/>
              <a:t>privrednog</a:t>
            </a:r>
            <a:r>
              <a:rPr lang="en-US" sz="3200" b="1" dirty="0"/>
              <a:t> </a:t>
            </a:r>
            <a:r>
              <a:rPr lang="en-US" sz="3200" b="1" dirty="0" err="1"/>
              <a:t>društva</a:t>
            </a:r>
            <a:r>
              <a:rPr lang="en-US" sz="3200" b="1" dirty="0"/>
              <a:t> - </a:t>
            </a:r>
            <a:r>
              <a:rPr lang="en-US" sz="3200" b="1" dirty="0" err="1"/>
              <a:t>rezidenta</a:t>
            </a:r>
            <a:r>
              <a:rPr lang="en-US" sz="3200" b="1" dirty="0"/>
              <a:t> </a:t>
            </a:r>
            <a:r>
              <a:rPr lang="en-US" sz="3200" b="1" dirty="0" err="1"/>
              <a:t>Republike</a:t>
            </a:r>
            <a:r>
              <a:rPr lang="en-US" sz="3200" b="1" dirty="0"/>
              <a:t> </a:t>
            </a:r>
            <a:r>
              <a:rPr lang="en-US" sz="3200" b="1" dirty="0" err="1"/>
              <a:t>Srbije</a:t>
            </a:r>
            <a:r>
              <a:rPr lang="en-US" sz="3200" b="1" dirty="0"/>
              <a:t>, u </a:t>
            </a:r>
            <a:r>
              <a:rPr lang="en-US" sz="3200" b="1" dirty="0" err="1"/>
              <a:t>skladu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zakonom</a:t>
            </a:r>
            <a:r>
              <a:rPr lang="en-US" sz="3200" b="1" dirty="0"/>
              <a:t> </a:t>
            </a:r>
            <a:r>
              <a:rPr lang="en-US" sz="3200" b="1" dirty="0" err="1"/>
              <a:t>kojim</a:t>
            </a:r>
            <a:r>
              <a:rPr lang="en-US" sz="3200" b="1" dirty="0"/>
              <a:t> se </a:t>
            </a:r>
            <a:r>
              <a:rPr lang="en-US" sz="3200" b="1" dirty="0" err="1"/>
              <a:t>uređuju</a:t>
            </a:r>
            <a:r>
              <a:rPr lang="en-US" sz="3200" b="1" dirty="0"/>
              <a:t> </a:t>
            </a:r>
            <a:r>
              <a:rPr lang="en-US" sz="3200" b="1" dirty="0" err="1"/>
              <a:t>privredna</a:t>
            </a:r>
            <a:r>
              <a:rPr lang="en-US" sz="3200" b="1" dirty="0"/>
              <a:t> </a:t>
            </a:r>
            <a:r>
              <a:rPr lang="en-US" sz="3200" b="1" dirty="0" err="1" smtClean="0"/>
              <a:t>društva</a:t>
            </a:r>
            <a:r>
              <a:rPr lang="en-US" sz="3200" b="1" dirty="0" smtClean="0"/>
              <a:t>; </a:t>
            </a:r>
            <a:r>
              <a:rPr lang="en-US" sz="3200" b="1" dirty="0" err="1" smtClean="0"/>
              <a:t>porez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prenos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udela</a:t>
            </a:r>
            <a:r>
              <a:rPr lang="en-US" sz="3200" b="1" dirty="0" smtClean="0"/>
              <a:t> ne </a:t>
            </a:r>
            <a:r>
              <a:rPr lang="en-US" sz="3200" b="1" dirty="0" err="1" smtClean="0"/>
              <a:t>postoji</a:t>
            </a:r>
            <a:r>
              <a:rPr lang="en-US" sz="3200" b="1" dirty="0" smtClean="0"/>
              <a:t>, </a:t>
            </a:r>
            <a:r>
              <a:rPr lang="mr-IN" sz="3200" b="1" dirty="0" smtClean="0"/>
              <a:t>…</a:t>
            </a:r>
            <a:r>
              <a:rPr lang="en-US" sz="3200" b="1" dirty="0" smtClean="0"/>
              <a:t>).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2147358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Projektna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(Special Purpose</a:t>
            </a:r>
            <a:br>
              <a:rPr lang="en-US" dirty="0"/>
            </a:br>
            <a:r>
              <a:rPr lang="en-US" dirty="0"/>
              <a:t>Vehicles </a:t>
            </a:r>
            <a:r>
              <a:rPr lang="mr-IN" dirty="0"/>
              <a:t>–</a:t>
            </a:r>
            <a:r>
              <a:rPr lang="en-US" dirty="0"/>
              <a:t> SPV</a:t>
            </a:r>
            <a:r>
              <a:rPr lang="en-US" dirty="0" smtClean="0"/>
              <a:t>) - </a:t>
            </a:r>
            <a:r>
              <a:rPr lang="en-US" dirty="0" err="1" smtClean="0"/>
              <a:t>nastavljeno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err="1"/>
              <a:t>Ukoliko</a:t>
            </a:r>
            <a:r>
              <a:rPr lang="en-US" b="1" dirty="0"/>
              <a:t> je </a:t>
            </a:r>
            <a:r>
              <a:rPr lang="en-US" b="1" dirty="0" err="1"/>
              <a:t>nerezident</a:t>
            </a:r>
            <a:r>
              <a:rPr lang="en-US" b="1" dirty="0"/>
              <a:t> </a:t>
            </a:r>
            <a:r>
              <a:rPr lang="en-US" b="1" dirty="0" err="1"/>
              <a:t>osnivač</a:t>
            </a:r>
            <a:r>
              <a:rPr lang="en-US" b="1" dirty="0"/>
              <a:t> SPV-a, da li je </a:t>
            </a:r>
            <a:r>
              <a:rPr lang="en-US" b="1" dirty="0" err="1"/>
              <a:t>ugovorom</a:t>
            </a:r>
            <a:r>
              <a:rPr lang="en-US" b="1" dirty="0"/>
              <a:t> o </a:t>
            </a:r>
            <a:r>
              <a:rPr lang="en-US" b="1" dirty="0" err="1"/>
              <a:t>izbegavanju</a:t>
            </a:r>
            <a:r>
              <a:rPr lang="en-US" b="1" dirty="0"/>
              <a:t> </a:t>
            </a:r>
            <a:r>
              <a:rPr lang="en-US" b="1" dirty="0" err="1"/>
              <a:t>dvostrukog</a:t>
            </a:r>
            <a:r>
              <a:rPr lang="en-US" b="1" dirty="0"/>
              <a:t> </a:t>
            </a:r>
            <a:r>
              <a:rPr lang="en-US" b="1" dirty="0" err="1"/>
              <a:t>oporezivanja</a:t>
            </a:r>
            <a:r>
              <a:rPr lang="en-US" b="1" dirty="0"/>
              <a:t> </a:t>
            </a:r>
            <a:r>
              <a:rPr lang="en-US" b="1" dirty="0" err="1"/>
              <a:t>drukčije</a:t>
            </a:r>
            <a:r>
              <a:rPr lang="en-US" b="1" dirty="0" smtClean="0"/>
              <a:t> </a:t>
            </a:r>
            <a:r>
              <a:rPr lang="en-US" b="1" dirty="0" err="1" smtClean="0"/>
              <a:t>uređeno</a:t>
            </a:r>
            <a:r>
              <a:rPr lang="en-US" b="1" dirty="0" smtClean="0"/>
              <a:t> </a:t>
            </a:r>
            <a:r>
              <a:rPr lang="en-US" b="1" dirty="0" err="1" smtClean="0"/>
              <a:t>pravilo</a:t>
            </a:r>
            <a:r>
              <a:rPr lang="en-US" b="1" dirty="0" smtClean="0"/>
              <a:t> da </a:t>
            </a:r>
            <a:r>
              <a:rPr lang="en-US" b="1" dirty="0" err="1"/>
              <a:t>plaća</a:t>
            </a:r>
            <a:r>
              <a:rPr lang="en-US" b="1" dirty="0"/>
              <a:t> </a:t>
            </a:r>
            <a:r>
              <a:rPr lang="en-US" b="1" dirty="0" err="1"/>
              <a:t>porez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rešenju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stopi</a:t>
            </a:r>
            <a:r>
              <a:rPr lang="en-US" b="1" dirty="0"/>
              <a:t> od 20</a:t>
            </a:r>
            <a:r>
              <a:rPr lang="en-US" b="1" dirty="0" smtClean="0"/>
              <a:t>%?</a:t>
            </a:r>
          </a:p>
          <a:p>
            <a:r>
              <a:rPr lang="en-US" b="1" dirty="0" smtClean="0"/>
              <a:t>Pre </a:t>
            </a:r>
            <a:r>
              <a:rPr lang="en-US" b="1" dirty="0" err="1" smtClean="0"/>
              <a:t>svega</a:t>
            </a:r>
            <a:r>
              <a:rPr lang="en-US" b="1" dirty="0" smtClean="0"/>
              <a:t>, </a:t>
            </a:r>
            <a:r>
              <a:rPr lang="en-US" b="1" dirty="0" err="1" smtClean="0"/>
              <a:t>treba</a:t>
            </a:r>
            <a:r>
              <a:rPr lang="en-US" b="1" dirty="0" smtClean="0"/>
              <a:t> </a:t>
            </a:r>
            <a:r>
              <a:rPr lang="en-US" b="1" dirty="0" err="1" smtClean="0"/>
              <a:t>naglasiti</a:t>
            </a:r>
            <a:r>
              <a:rPr lang="en-US" b="1" dirty="0" smtClean="0"/>
              <a:t> da </a:t>
            </a:r>
            <a:r>
              <a:rPr lang="en-US" b="1" dirty="0" err="1" smtClean="0"/>
              <a:t>Republika</a:t>
            </a:r>
            <a:r>
              <a:rPr lang="en-US" b="1" dirty="0" smtClean="0"/>
              <a:t> </a:t>
            </a:r>
            <a:r>
              <a:rPr lang="en-US" b="1" dirty="0" err="1" smtClean="0"/>
              <a:t>Srbija</a:t>
            </a:r>
            <a:r>
              <a:rPr lang="en-US" b="1" dirty="0" smtClean="0"/>
              <a:t>, </a:t>
            </a:r>
            <a:r>
              <a:rPr lang="en-US" b="1" dirty="0" err="1" smtClean="0"/>
              <a:t>premda</a:t>
            </a:r>
            <a:r>
              <a:rPr lang="en-US" b="1" dirty="0" smtClean="0"/>
              <a:t> </a:t>
            </a:r>
            <a:r>
              <a:rPr lang="en-US" b="1" dirty="0" err="1" smtClean="0"/>
              <a:t>ima</a:t>
            </a:r>
            <a:r>
              <a:rPr lang="en-US" b="1" dirty="0" smtClean="0"/>
              <a:t> </a:t>
            </a:r>
            <a:r>
              <a:rPr lang="en-US" b="1" dirty="0" err="1" smtClean="0"/>
              <a:t>kompetentne</a:t>
            </a:r>
            <a:r>
              <a:rPr lang="en-US" b="1" dirty="0" smtClean="0"/>
              <a:t> </a:t>
            </a:r>
            <a:r>
              <a:rPr lang="en-US" b="1" dirty="0" err="1" smtClean="0"/>
              <a:t>odgovarajuće</a:t>
            </a:r>
            <a:r>
              <a:rPr lang="en-US" b="1" dirty="0" smtClean="0"/>
              <a:t> </a:t>
            </a:r>
            <a:r>
              <a:rPr lang="en-US" b="1" dirty="0" err="1" smtClean="0"/>
              <a:t>službenike</a:t>
            </a:r>
            <a:r>
              <a:rPr lang="en-US" b="1" dirty="0" smtClean="0"/>
              <a:t> </a:t>
            </a:r>
            <a:r>
              <a:rPr lang="en-US" b="1" dirty="0" err="1" smtClean="0"/>
              <a:t>Ministarstva</a:t>
            </a:r>
            <a:r>
              <a:rPr lang="en-US" b="1" dirty="0" smtClean="0"/>
              <a:t> </a:t>
            </a:r>
            <a:r>
              <a:rPr lang="en-US" b="1" dirty="0" err="1" smtClean="0"/>
              <a:t>finansija</a:t>
            </a:r>
            <a:r>
              <a:rPr lang="en-US" b="1" dirty="0" smtClean="0"/>
              <a:t>,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pravilu</a:t>
            </a:r>
            <a:r>
              <a:rPr lang="en-US" b="1" dirty="0" smtClean="0"/>
              <a:t> ne </a:t>
            </a:r>
            <a:r>
              <a:rPr lang="en-US" b="1" dirty="0" err="1" smtClean="0"/>
              <a:t>može</a:t>
            </a:r>
            <a:r>
              <a:rPr lang="en-US" b="1" dirty="0" smtClean="0"/>
              <a:t> </a:t>
            </a:r>
            <a:r>
              <a:rPr lang="en-US" b="1" dirty="0" err="1" smtClean="0"/>
              <a:t>nametnuti</a:t>
            </a:r>
            <a:r>
              <a:rPr lang="en-US" b="1" dirty="0" smtClean="0"/>
              <a:t> </a:t>
            </a:r>
            <a:r>
              <a:rPr lang="en-US" b="1" dirty="0" err="1" smtClean="0"/>
              <a:t>sadržinu</a:t>
            </a:r>
            <a:r>
              <a:rPr lang="en-US" b="1" dirty="0" smtClean="0"/>
              <a:t> </a:t>
            </a:r>
            <a:r>
              <a:rPr lang="en-US" b="1" dirty="0" err="1" smtClean="0"/>
              <a:t>ugovora</a:t>
            </a:r>
            <a:r>
              <a:rPr lang="en-US" b="1" dirty="0" smtClean="0"/>
              <a:t> </a:t>
            </a:r>
            <a:r>
              <a:rPr lang="en-US" b="1" dirty="0" err="1" smtClean="0"/>
              <a:t>drugoj</a:t>
            </a:r>
            <a:r>
              <a:rPr lang="en-US" b="1" dirty="0" smtClean="0"/>
              <a:t> </a:t>
            </a:r>
            <a:r>
              <a:rPr lang="en-US" b="1" dirty="0" err="1" smtClean="0"/>
              <a:t>strani</a:t>
            </a:r>
            <a:r>
              <a:rPr lang="en-US" b="1" dirty="0" smtClean="0"/>
              <a:t> (</a:t>
            </a:r>
            <a:r>
              <a:rPr lang="en-US" b="1" dirty="0" err="1" smtClean="0"/>
              <a:t>posebno</a:t>
            </a:r>
            <a:r>
              <a:rPr lang="en-US" b="1" dirty="0" smtClean="0"/>
              <a:t> pre 1998. </a:t>
            </a:r>
            <a:r>
              <a:rPr lang="en-US" b="1" dirty="0" err="1" smtClean="0"/>
              <a:t>godine</a:t>
            </a:r>
            <a:r>
              <a:rPr lang="en-US" b="1" dirty="0" smtClean="0"/>
              <a:t>). </a:t>
            </a:r>
            <a:r>
              <a:rPr lang="en-US" b="1" dirty="0" err="1" smtClean="0"/>
              <a:t>Zato</a:t>
            </a:r>
            <a:r>
              <a:rPr lang="en-US" b="1" dirty="0" smtClean="0"/>
              <a:t> </a:t>
            </a:r>
            <a:r>
              <a:rPr lang="en-US" b="1" dirty="0" err="1" smtClean="0"/>
              <a:t>imamo</a:t>
            </a:r>
            <a:r>
              <a:rPr lang="en-US" b="1" dirty="0" smtClean="0"/>
              <a:t> </a:t>
            </a:r>
            <a:r>
              <a:rPr lang="en-US" b="1" dirty="0" err="1" smtClean="0"/>
              <a:t>više</a:t>
            </a:r>
            <a:r>
              <a:rPr lang="en-US" b="1" dirty="0" smtClean="0"/>
              <a:t> </a:t>
            </a:r>
            <a:r>
              <a:rPr lang="en-US" b="1" dirty="0" err="1" smtClean="0"/>
              <a:t>odgovora</a:t>
            </a:r>
            <a:r>
              <a:rPr lang="en-US" b="1" dirty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to </a:t>
            </a:r>
            <a:r>
              <a:rPr lang="en-US" b="1" dirty="0" err="1" smtClean="0"/>
              <a:t>pitanje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48006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Projektna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(Special Purpose</a:t>
            </a:r>
            <a:br>
              <a:rPr lang="en-US" dirty="0"/>
            </a:br>
            <a:r>
              <a:rPr lang="en-US" dirty="0"/>
              <a:t>Vehicles </a:t>
            </a:r>
            <a:r>
              <a:rPr lang="mr-IN" dirty="0"/>
              <a:t>–</a:t>
            </a:r>
            <a:r>
              <a:rPr lang="en-US" dirty="0"/>
              <a:t> SPV) - </a:t>
            </a:r>
            <a:r>
              <a:rPr lang="en-US" dirty="0" err="1"/>
              <a:t>nastavljeno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000" b="1" dirty="0" smtClean="0"/>
              <a:t>Primer </a:t>
            </a:r>
            <a:r>
              <a:rPr lang="en-US" sz="3000" b="1" dirty="0" err="1" smtClean="0"/>
              <a:t>ugovora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Republikom</a:t>
            </a:r>
            <a:r>
              <a:rPr lang="en-US" sz="3000" b="1" dirty="0"/>
              <a:t> </a:t>
            </a:r>
            <a:r>
              <a:rPr lang="en-US" sz="3000" b="1" dirty="0" err="1" smtClean="0"/>
              <a:t>Francuskom</a:t>
            </a:r>
            <a:r>
              <a:rPr lang="en-US" sz="3000" b="1" dirty="0" smtClean="0"/>
              <a:t>: “</a:t>
            </a:r>
            <a:r>
              <a:rPr lang="en-US" sz="3000" b="1" dirty="0" err="1"/>
              <a:t>Dohodak</a:t>
            </a:r>
            <a:r>
              <a:rPr lang="en-US" sz="3000" b="1" dirty="0"/>
              <a:t> </a:t>
            </a:r>
            <a:r>
              <a:rPr lang="en-US" sz="3000" b="1" dirty="0" err="1"/>
              <a:t>koji</a:t>
            </a:r>
            <a:r>
              <a:rPr lang="en-US" sz="3000" b="1" dirty="0"/>
              <a:t> </a:t>
            </a:r>
            <a:r>
              <a:rPr lang="en-US" sz="3000" b="1" dirty="0" err="1"/>
              <a:t>potiče</a:t>
            </a:r>
            <a:r>
              <a:rPr lang="en-US" sz="3000" b="1" dirty="0"/>
              <a:t> od </a:t>
            </a:r>
            <a:r>
              <a:rPr lang="en-US" sz="3000" b="1" dirty="0" err="1"/>
              <a:t>otuđenja</a:t>
            </a:r>
            <a:r>
              <a:rPr lang="en-US" sz="3000" b="1" dirty="0"/>
              <a:t> </a:t>
            </a:r>
            <a:r>
              <a:rPr lang="en-US" sz="3000" b="1" dirty="0" err="1"/>
              <a:t>nepokretnih</a:t>
            </a:r>
            <a:r>
              <a:rPr lang="en-US" sz="3000" b="1" dirty="0"/>
              <a:t> </a:t>
            </a:r>
            <a:r>
              <a:rPr lang="en-US" sz="3000" b="1" dirty="0" err="1"/>
              <a:t>dobara</a:t>
            </a:r>
            <a:r>
              <a:rPr lang="en-US" sz="3000" b="1" dirty="0"/>
              <a:t>, </a:t>
            </a:r>
            <a:r>
              <a:rPr lang="en-US" sz="3000" b="1" dirty="0" err="1"/>
              <a:t>kako</a:t>
            </a:r>
            <a:r>
              <a:rPr lang="en-US" sz="3000" b="1" dirty="0"/>
              <a:t> </a:t>
            </a:r>
            <a:r>
              <a:rPr lang="en-US" sz="3000" b="1" dirty="0" err="1"/>
              <a:t>su</a:t>
            </a:r>
            <a:r>
              <a:rPr lang="en-US" sz="3000" b="1" dirty="0"/>
              <a:t> </a:t>
            </a:r>
            <a:r>
              <a:rPr lang="en-US" sz="3000" b="1" dirty="0" err="1"/>
              <a:t>definisana</a:t>
            </a:r>
            <a:r>
              <a:rPr lang="en-US" sz="3000" b="1" dirty="0"/>
              <a:t> u </a:t>
            </a:r>
            <a:r>
              <a:rPr lang="en-US" sz="3000" b="1" dirty="0" err="1"/>
              <a:t>članu</a:t>
            </a:r>
            <a:r>
              <a:rPr lang="en-US" sz="3000" b="1" dirty="0"/>
              <a:t> 6 </a:t>
            </a:r>
            <a:r>
              <a:rPr lang="en-US" sz="3000" b="1" dirty="0" err="1"/>
              <a:t>stav</a:t>
            </a:r>
            <a:r>
              <a:rPr lang="en-US" sz="3000" b="1" dirty="0"/>
              <a:t> 2 </a:t>
            </a:r>
            <a:r>
              <a:rPr lang="en-US" sz="3000" b="1" dirty="0" err="1"/>
              <a:t>ovog</a:t>
            </a:r>
            <a:r>
              <a:rPr lang="en-US" sz="3000" b="1" dirty="0"/>
              <a:t> </a:t>
            </a:r>
            <a:r>
              <a:rPr lang="en-US" sz="3000" b="1" dirty="0" err="1"/>
              <a:t>sporazuma</a:t>
            </a:r>
            <a:r>
              <a:rPr lang="en-US" sz="3000" b="1" dirty="0"/>
              <a:t>, </a:t>
            </a:r>
            <a:r>
              <a:rPr lang="en-US" sz="3000" b="1" u="sng" dirty="0" err="1"/>
              <a:t>ili</a:t>
            </a:r>
            <a:r>
              <a:rPr lang="en-US" sz="3000" b="1" u="sng" dirty="0"/>
              <a:t> od </a:t>
            </a:r>
            <a:r>
              <a:rPr lang="en-US" sz="3000" b="1" u="sng" dirty="0" err="1"/>
              <a:t>otuđenja</a:t>
            </a:r>
            <a:r>
              <a:rPr lang="en-US" sz="3000" b="1" u="sng" dirty="0"/>
              <a:t> </a:t>
            </a:r>
            <a:r>
              <a:rPr lang="en-US" sz="3000" b="1" u="sng" dirty="0" err="1"/>
              <a:t>učešća</a:t>
            </a:r>
            <a:r>
              <a:rPr lang="en-US" sz="3000" b="1" u="sng" dirty="0"/>
              <a:t> </a:t>
            </a:r>
            <a:r>
              <a:rPr lang="en-US" sz="3000" b="1" u="sng" dirty="0" err="1"/>
              <a:t>ili</a:t>
            </a:r>
            <a:r>
              <a:rPr lang="en-US" sz="3000" b="1" u="sng" dirty="0"/>
              <a:t> </a:t>
            </a:r>
            <a:r>
              <a:rPr lang="en-US" sz="3000" b="1" u="sng" dirty="0" err="1"/>
              <a:t>sličnih</a:t>
            </a:r>
            <a:r>
              <a:rPr lang="en-US" sz="3000" b="1" u="sng" dirty="0"/>
              <a:t> </a:t>
            </a:r>
            <a:r>
              <a:rPr lang="en-US" sz="3000" b="1" u="sng" dirty="0" err="1"/>
              <a:t>prava</a:t>
            </a:r>
            <a:r>
              <a:rPr lang="en-US" sz="3000" b="1" u="sng" dirty="0"/>
              <a:t> u </a:t>
            </a:r>
            <a:r>
              <a:rPr lang="en-US" sz="3000" b="1" u="sng" dirty="0" err="1"/>
              <a:t>društvu</a:t>
            </a:r>
            <a:r>
              <a:rPr lang="en-US" sz="3000" b="1" u="sng" dirty="0"/>
              <a:t> </a:t>
            </a:r>
            <a:r>
              <a:rPr lang="en-US" sz="3000" b="1" u="sng" dirty="0" err="1"/>
              <a:t>čija</a:t>
            </a:r>
            <a:r>
              <a:rPr lang="en-US" sz="3000" b="1" u="sng" dirty="0"/>
              <a:t> se </a:t>
            </a:r>
            <a:r>
              <a:rPr lang="en-US" sz="3000" b="1" u="sng" dirty="0" err="1"/>
              <a:t>aktiva</a:t>
            </a:r>
            <a:r>
              <a:rPr lang="en-US" sz="3000" b="1" u="sng" dirty="0"/>
              <a:t> </a:t>
            </a:r>
            <a:r>
              <a:rPr lang="en-US" sz="3000" b="1" u="sng" dirty="0" err="1"/>
              <a:t>uglavnom</a:t>
            </a:r>
            <a:r>
              <a:rPr lang="en-US" sz="3000" b="1" u="sng" dirty="0"/>
              <a:t> </a:t>
            </a:r>
            <a:r>
              <a:rPr lang="en-US" sz="3000" b="1" u="sng" dirty="0" err="1"/>
              <a:t>sastoji</a:t>
            </a:r>
            <a:r>
              <a:rPr lang="en-US" sz="3000" b="1" u="sng" dirty="0"/>
              <a:t> </a:t>
            </a:r>
            <a:r>
              <a:rPr lang="en-US" sz="3000" b="1" u="sng" dirty="0" err="1"/>
              <a:t>iz</a:t>
            </a:r>
            <a:r>
              <a:rPr lang="en-US" sz="3000" b="1" u="sng" dirty="0"/>
              <a:t> </a:t>
            </a:r>
            <a:r>
              <a:rPr lang="en-US" sz="3000" b="1" u="sng" dirty="0" err="1"/>
              <a:t>nepokretnih</a:t>
            </a:r>
            <a:r>
              <a:rPr lang="en-US" sz="3000" b="1" u="sng" dirty="0"/>
              <a:t> </a:t>
            </a:r>
            <a:r>
              <a:rPr lang="en-US" sz="3000" b="1" u="sng" dirty="0" err="1"/>
              <a:t>dobara</a:t>
            </a:r>
            <a:r>
              <a:rPr lang="en-US" sz="3000" b="1" dirty="0"/>
              <a:t>, </a:t>
            </a:r>
            <a:r>
              <a:rPr lang="en-US" sz="3000" b="1" dirty="0" err="1"/>
              <a:t>podleži</a:t>
            </a:r>
            <a:r>
              <a:rPr lang="en-US" sz="3000" b="1" dirty="0"/>
              <a:t> </a:t>
            </a:r>
            <a:r>
              <a:rPr lang="en-US" sz="3000" b="1" dirty="0" err="1"/>
              <a:t>porezu</a:t>
            </a:r>
            <a:r>
              <a:rPr lang="en-US" sz="3000" b="1" dirty="0"/>
              <a:t> u </a:t>
            </a:r>
            <a:r>
              <a:rPr lang="en-US" sz="3000" b="1" dirty="0" err="1"/>
              <a:t>državi</a:t>
            </a:r>
            <a:r>
              <a:rPr lang="en-US" sz="3000" b="1" dirty="0"/>
              <a:t> </a:t>
            </a:r>
            <a:r>
              <a:rPr lang="en-US" sz="3000" b="1" dirty="0" err="1"/>
              <a:t>ugovornici</a:t>
            </a:r>
            <a:r>
              <a:rPr lang="en-US" sz="3000" b="1" dirty="0"/>
              <a:t> </a:t>
            </a:r>
            <a:r>
              <a:rPr lang="en-US" sz="3000" b="1" dirty="0" err="1"/>
              <a:t>gde</a:t>
            </a:r>
            <a:r>
              <a:rPr lang="en-US" sz="3000" b="1" dirty="0"/>
              <a:t> se ova </a:t>
            </a:r>
            <a:r>
              <a:rPr lang="en-US" sz="3000" b="1" dirty="0" err="1"/>
              <a:t>nepokretna</a:t>
            </a:r>
            <a:r>
              <a:rPr lang="en-US" sz="3000" b="1" dirty="0"/>
              <a:t> dobra </a:t>
            </a:r>
            <a:r>
              <a:rPr lang="en-US" sz="3000" b="1" dirty="0" err="1" smtClean="0"/>
              <a:t>nalaze</a:t>
            </a:r>
            <a:r>
              <a:rPr lang="en-US" sz="3000" b="1" dirty="0" smtClean="0"/>
              <a:t>”.</a:t>
            </a:r>
          </a:p>
          <a:p>
            <a:r>
              <a:rPr lang="en-US" sz="3000" b="1" dirty="0" err="1" smtClean="0"/>
              <a:t>Mišljenje</a:t>
            </a:r>
            <a:r>
              <a:rPr lang="en-US" sz="3000" b="1" dirty="0" smtClean="0"/>
              <a:t> </a:t>
            </a:r>
            <a:r>
              <a:rPr lang="en-US" sz="3000" b="1" dirty="0" err="1"/>
              <a:t>Ministarstva</a:t>
            </a:r>
            <a:r>
              <a:rPr lang="en-US" sz="3000" b="1" dirty="0"/>
              <a:t> </a:t>
            </a:r>
            <a:r>
              <a:rPr lang="en-US" sz="3000" b="1" dirty="0" err="1"/>
              <a:t>finansija</a:t>
            </a:r>
            <a:r>
              <a:rPr lang="en-US" sz="3000" b="1" dirty="0"/>
              <a:t>, br. 413-01-2903/2010-04 od 8.10.2010. </a:t>
            </a:r>
            <a:r>
              <a:rPr lang="en-US" sz="3000" b="1" dirty="0" err="1"/>
              <a:t>godine</a:t>
            </a:r>
            <a:r>
              <a:rPr lang="en-US" sz="3000" b="1" dirty="0"/>
              <a:t>: </a:t>
            </a:r>
            <a:r>
              <a:rPr lang="en-US" sz="3000" b="1" dirty="0" err="1"/>
              <a:t>Kapitalni</a:t>
            </a:r>
            <a:r>
              <a:rPr lang="en-US" sz="3000" b="1" dirty="0"/>
              <a:t> </a:t>
            </a:r>
            <a:r>
              <a:rPr lang="en-US" sz="3000" b="1" dirty="0" err="1"/>
              <a:t>dobitak</a:t>
            </a:r>
            <a:r>
              <a:rPr lang="en-US" sz="3000" b="1" dirty="0"/>
              <a:t> </a:t>
            </a:r>
            <a:r>
              <a:rPr lang="en-US" sz="3000" b="1" dirty="0" err="1"/>
              <a:t>koji</a:t>
            </a:r>
            <a:r>
              <a:rPr lang="en-US" sz="3000" b="1" dirty="0"/>
              <a:t> </a:t>
            </a:r>
            <a:r>
              <a:rPr lang="en-US" sz="3000" b="1" dirty="0" err="1"/>
              <a:t>ostvari</a:t>
            </a:r>
            <a:r>
              <a:rPr lang="en-US" sz="3000" b="1" dirty="0"/>
              <a:t> </a:t>
            </a:r>
            <a:r>
              <a:rPr lang="en-US" sz="3000" b="1" dirty="0" err="1"/>
              <a:t>rezident</a:t>
            </a:r>
            <a:r>
              <a:rPr lang="en-US" sz="3000" b="1" dirty="0"/>
              <a:t> </a:t>
            </a:r>
            <a:r>
              <a:rPr lang="en-US" sz="3000" b="1" dirty="0" err="1"/>
              <a:t>Francuske</a:t>
            </a:r>
            <a:r>
              <a:rPr lang="en-US" sz="3000" b="1" dirty="0"/>
              <a:t> od </a:t>
            </a:r>
            <a:r>
              <a:rPr lang="en-US" sz="3000" b="1" dirty="0" err="1"/>
              <a:t>prodaje</a:t>
            </a:r>
            <a:r>
              <a:rPr lang="en-US" sz="3000" b="1" dirty="0"/>
              <a:t> </a:t>
            </a:r>
            <a:r>
              <a:rPr lang="en-US" sz="3000" b="1" dirty="0" err="1"/>
              <a:t>akcija</a:t>
            </a:r>
            <a:r>
              <a:rPr lang="en-US" sz="3000" b="1" dirty="0"/>
              <a:t> u </a:t>
            </a:r>
            <a:r>
              <a:rPr lang="en-US" sz="3000" b="1" dirty="0" err="1"/>
              <a:t>srpskom</a:t>
            </a:r>
            <a:r>
              <a:rPr lang="en-US" sz="3000" b="1" dirty="0"/>
              <a:t> </a:t>
            </a:r>
            <a:r>
              <a:rPr lang="en-US" sz="3000" b="1" dirty="0" err="1"/>
              <a:t>privrednom</a:t>
            </a:r>
            <a:r>
              <a:rPr lang="en-US" sz="3000" b="1" dirty="0"/>
              <a:t> </a:t>
            </a:r>
            <a:r>
              <a:rPr lang="en-US" sz="3000" b="1" dirty="0" err="1"/>
              <a:t>društvu</a:t>
            </a:r>
            <a:r>
              <a:rPr lang="en-US" sz="3000" b="1" dirty="0"/>
              <a:t> </a:t>
            </a:r>
            <a:r>
              <a:rPr lang="en-US" sz="3000" b="1" dirty="0" err="1"/>
              <a:t>čija</a:t>
            </a:r>
            <a:r>
              <a:rPr lang="en-US" sz="3000" b="1" dirty="0"/>
              <a:t> se </a:t>
            </a:r>
            <a:r>
              <a:rPr lang="en-US" sz="3000" b="1" dirty="0" err="1"/>
              <a:t>imovina</a:t>
            </a:r>
            <a:r>
              <a:rPr lang="en-US" sz="3000" b="1" dirty="0"/>
              <a:t> </a:t>
            </a:r>
            <a:r>
              <a:rPr lang="en-US" sz="3000" b="1" dirty="0" err="1"/>
              <a:t>sastoji</a:t>
            </a:r>
            <a:r>
              <a:rPr lang="en-US" sz="3000" b="1" dirty="0"/>
              <a:t> </a:t>
            </a:r>
            <a:r>
              <a:rPr lang="en-US" sz="3000" b="1" dirty="0" err="1"/>
              <a:t>više</a:t>
            </a:r>
            <a:r>
              <a:rPr lang="en-US" sz="3000" b="1" dirty="0"/>
              <a:t> od 51 </a:t>
            </a:r>
            <a:r>
              <a:rPr lang="en-US" sz="3000" b="1" dirty="0" err="1"/>
              <a:t>odsto</a:t>
            </a:r>
            <a:r>
              <a:rPr lang="en-US" sz="3000" b="1" dirty="0"/>
              <a:t> od </a:t>
            </a:r>
            <a:r>
              <a:rPr lang="en-US" sz="3000" b="1" dirty="0" err="1"/>
              <a:t>pokretnih</a:t>
            </a:r>
            <a:r>
              <a:rPr lang="en-US" sz="3000" b="1" dirty="0"/>
              <a:t> </a:t>
            </a:r>
            <a:r>
              <a:rPr lang="en-US" sz="3000" b="1" dirty="0" err="1"/>
              <a:t>stvari</a:t>
            </a:r>
            <a:r>
              <a:rPr lang="en-US" sz="3000" b="1" dirty="0"/>
              <a:t>, </a:t>
            </a:r>
            <a:r>
              <a:rPr lang="en-US" sz="3000" b="1" dirty="0" err="1"/>
              <a:t>oporezuje</a:t>
            </a:r>
            <a:r>
              <a:rPr lang="en-US" sz="3000" b="1" dirty="0"/>
              <a:t> se </a:t>
            </a:r>
            <a:r>
              <a:rPr lang="en-US" sz="3000" b="1" dirty="0" err="1"/>
              <a:t>samo</a:t>
            </a:r>
            <a:r>
              <a:rPr lang="en-US" sz="3000" b="1" dirty="0"/>
              <a:t> u </a:t>
            </a:r>
            <a:r>
              <a:rPr lang="en-US" sz="3000" b="1" dirty="0" err="1" smtClean="0"/>
              <a:t>Francuskoj</a:t>
            </a:r>
            <a:r>
              <a:rPr lang="en-US" sz="3000" b="1" dirty="0" smtClean="0"/>
              <a:t>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xmlns="" val="879576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Projektna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(Special Purpose</a:t>
            </a:r>
            <a:br>
              <a:rPr lang="en-US" dirty="0"/>
            </a:br>
            <a:r>
              <a:rPr lang="en-US" dirty="0"/>
              <a:t>Vehicles </a:t>
            </a:r>
            <a:r>
              <a:rPr lang="mr-IN" dirty="0"/>
              <a:t>–</a:t>
            </a:r>
            <a:r>
              <a:rPr lang="en-US" dirty="0"/>
              <a:t> SPV) - </a:t>
            </a:r>
            <a:r>
              <a:rPr lang="en-US" dirty="0" err="1"/>
              <a:t>nastavljeno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fontAlgn="auto"/>
            <a:r>
              <a:rPr lang="en-US" sz="3000" b="1" dirty="0" smtClean="0"/>
              <a:t>Primer </a:t>
            </a:r>
            <a:r>
              <a:rPr lang="en-US" sz="3000" b="1" dirty="0" err="1" smtClean="0"/>
              <a:t>ugovora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Republikom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Kipar</a:t>
            </a:r>
            <a:r>
              <a:rPr lang="en-US" sz="3000" b="1" dirty="0" smtClean="0"/>
              <a:t>: “</a:t>
            </a:r>
            <a:r>
              <a:rPr lang="en-US" sz="3000" b="1" dirty="0" err="1" smtClean="0"/>
              <a:t>Prihodi</a:t>
            </a:r>
            <a:r>
              <a:rPr lang="en-US" sz="3000" b="1" dirty="0" smtClean="0"/>
              <a:t> </a:t>
            </a:r>
            <a:r>
              <a:rPr lang="en-US" sz="3000" b="1" dirty="0" err="1"/>
              <a:t>koje</a:t>
            </a:r>
            <a:r>
              <a:rPr lang="en-US" sz="3000" b="1" dirty="0"/>
              <a:t> </a:t>
            </a:r>
            <a:r>
              <a:rPr lang="en-US" sz="3000" b="1" dirty="0" err="1"/>
              <a:t>ostvari</a:t>
            </a:r>
            <a:r>
              <a:rPr lang="en-US" sz="3000" b="1" dirty="0"/>
              <a:t> </a:t>
            </a:r>
            <a:r>
              <a:rPr lang="en-US" sz="3000" b="1" dirty="0" err="1"/>
              <a:t>rezident</a:t>
            </a:r>
            <a:r>
              <a:rPr lang="en-US" sz="3000" b="1" dirty="0"/>
              <a:t> </a:t>
            </a:r>
            <a:r>
              <a:rPr lang="en-US" sz="3000" b="1" dirty="0" err="1"/>
              <a:t>države</a:t>
            </a:r>
            <a:r>
              <a:rPr lang="en-US" sz="3000" b="1" dirty="0"/>
              <a:t> </a:t>
            </a:r>
            <a:r>
              <a:rPr lang="en-US" sz="3000" b="1" dirty="0" err="1"/>
              <a:t>ugovornice</a:t>
            </a:r>
            <a:r>
              <a:rPr lang="en-US" sz="3000" b="1" dirty="0"/>
              <a:t> od </a:t>
            </a:r>
            <a:r>
              <a:rPr lang="en-US" sz="3000" b="1" dirty="0" err="1"/>
              <a:t>otuđenja</a:t>
            </a:r>
            <a:r>
              <a:rPr lang="en-US" sz="3000" b="1" dirty="0"/>
              <a:t> </a:t>
            </a:r>
            <a:r>
              <a:rPr lang="en-US" sz="3000" b="1" dirty="0" err="1"/>
              <a:t>nepokretnosti</a:t>
            </a:r>
            <a:r>
              <a:rPr lang="en-US" sz="3000" b="1" dirty="0"/>
              <a:t> </a:t>
            </a:r>
            <a:r>
              <a:rPr lang="en-US" sz="3000" b="1" dirty="0" err="1"/>
              <a:t>navedene</a:t>
            </a:r>
            <a:r>
              <a:rPr lang="en-US" sz="3000" b="1" dirty="0"/>
              <a:t> u </a:t>
            </a:r>
            <a:r>
              <a:rPr lang="en-US" sz="3000" b="1" dirty="0" err="1"/>
              <a:t>članu</a:t>
            </a:r>
            <a:r>
              <a:rPr lang="en-US" sz="3000" b="1" dirty="0"/>
              <a:t> 6 </a:t>
            </a:r>
            <a:r>
              <a:rPr lang="en-US" sz="3000" b="1" dirty="0" err="1"/>
              <a:t>koja</a:t>
            </a:r>
            <a:r>
              <a:rPr lang="en-US" sz="3000" b="1" dirty="0"/>
              <a:t> se </a:t>
            </a:r>
            <a:r>
              <a:rPr lang="en-US" sz="3000" b="1" dirty="0" err="1"/>
              <a:t>nalazi</a:t>
            </a:r>
            <a:r>
              <a:rPr lang="en-US" sz="3000" b="1" dirty="0"/>
              <a:t> u </a:t>
            </a:r>
            <a:r>
              <a:rPr lang="en-US" sz="3000" b="1" dirty="0" err="1"/>
              <a:t>drugoj</a:t>
            </a:r>
            <a:r>
              <a:rPr lang="en-US" sz="3000" b="1" dirty="0"/>
              <a:t> </a:t>
            </a:r>
            <a:r>
              <a:rPr lang="en-US" sz="3000" b="1" dirty="0" err="1"/>
              <a:t>državi</a:t>
            </a:r>
            <a:r>
              <a:rPr lang="en-US" sz="3000" b="1" dirty="0"/>
              <a:t> </a:t>
            </a:r>
            <a:r>
              <a:rPr lang="en-US" sz="3000" b="1" dirty="0" err="1"/>
              <a:t>ugovornici</a:t>
            </a:r>
            <a:r>
              <a:rPr lang="en-US" sz="3000" b="1" dirty="0"/>
              <a:t> </a:t>
            </a:r>
            <a:r>
              <a:rPr lang="en-US" sz="3000" b="1" dirty="0" err="1"/>
              <a:t>mogu</a:t>
            </a:r>
            <a:r>
              <a:rPr lang="en-US" sz="3000" b="1" dirty="0"/>
              <a:t> se </a:t>
            </a:r>
            <a:r>
              <a:rPr lang="en-US" sz="3000" b="1" dirty="0" err="1"/>
              <a:t>oporezivati</a:t>
            </a:r>
            <a:r>
              <a:rPr lang="en-US" sz="3000" b="1" dirty="0"/>
              <a:t> u </a:t>
            </a:r>
            <a:r>
              <a:rPr lang="en-US" sz="3000" b="1" dirty="0" err="1"/>
              <a:t>toj</a:t>
            </a:r>
            <a:r>
              <a:rPr lang="en-US" sz="3000" b="1" dirty="0"/>
              <a:t> </a:t>
            </a:r>
            <a:r>
              <a:rPr lang="en-US" sz="3000" b="1" dirty="0" err="1"/>
              <a:t>drugoj</a:t>
            </a:r>
            <a:r>
              <a:rPr lang="en-US" sz="3000" b="1" dirty="0"/>
              <a:t> </a:t>
            </a:r>
            <a:r>
              <a:rPr lang="en-US" sz="3000" b="1" dirty="0" err="1"/>
              <a:t>državi</a:t>
            </a:r>
            <a:r>
              <a:rPr lang="en-US" sz="3000" b="1" dirty="0" smtClean="0"/>
              <a:t>.”</a:t>
            </a:r>
            <a:endParaRPr lang="en-US" sz="3000" b="1" dirty="0"/>
          </a:p>
          <a:p>
            <a:r>
              <a:rPr lang="en-US" sz="3000" b="1" dirty="0" err="1"/>
              <a:t>Mišljenje</a:t>
            </a:r>
            <a:r>
              <a:rPr lang="en-US" sz="3000" b="1" dirty="0"/>
              <a:t> </a:t>
            </a:r>
            <a:r>
              <a:rPr lang="en-US" sz="3000" b="1" dirty="0" err="1"/>
              <a:t>Ministarstva</a:t>
            </a:r>
            <a:r>
              <a:rPr lang="en-US" sz="3000" b="1" dirty="0"/>
              <a:t> </a:t>
            </a:r>
            <a:r>
              <a:rPr lang="en-US" sz="3000" b="1" dirty="0" err="1"/>
              <a:t>finansija</a:t>
            </a:r>
            <a:r>
              <a:rPr lang="en-US" sz="3000" b="1" dirty="0"/>
              <a:t>, br. 413-01-01618/2007-04 od 17.12.2007. </a:t>
            </a:r>
            <a:r>
              <a:rPr lang="en-US" sz="3000" b="1" dirty="0" err="1"/>
              <a:t>godine</a:t>
            </a:r>
            <a:r>
              <a:rPr lang="en-US" sz="3000" b="1" dirty="0"/>
              <a:t>: </a:t>
            </a:r>
            <a:r>
              <a:rPr lang="en-US" sz="3000" b="1" dirty="0" err="1"/>
              <a:t>Ukoliko</a:t>
            </a:r>
            <a:r>
              <a:rPr lang="en-US" sz="3000" b="1" dirty="0"/>
              <a:t> </a:t>
            </a:r>
            <a:r>
              <a:rPr lang="en-US" sz="3000" b="1" dirty="0" err="1"/>
              <a:t>pravno</a:t>
            </a:r>
            <a:r>
              <a:rPr lang="en-US" sz="3000" b="1" dirty="0"/>
              <a:t> lice - </a:t>
            </a:r>
            <a:r>
              <a:rPr lang="en-US" sz="3000" b="1" dirty="0" err="1"/>
              <a:t>rezident</a:t>
            </a:r>
            <a:r>
              <a:rPr lang="en-US" sz="3000" b="1" dirty="0"/>
              <a:t> </a:t>
            </a:r>
            <a:r>
              <a:rPr lang="en-US" sz="3000" b="1" dirty="0" err="1"/>
              <a:t>Republike</a:t>
            </a:r>
            <a:r>
              <a:rPr lang="en-US" sz="3000" b="1" dirty="0"/>
              <a:t> </a:t>
            </a:r>
            <a:r>
              <a:rPr lang="en-US" sz="3000" b="1" dirty="0" err="1"/>
              <a:t>Kipar</a:t>
            </a:r>
            <a:r>
              <a:rPr lang="en-US" sz="3000" b="1" dirty="0"/>
              <a:t> </a:t>
            </a:r>
            <a:r>
              <a:rPr lang="en-US" sz="3000" b="1" dirty="0" err="1"/>
              <a:t>na</a:t>
            </a:r>
            <a:r>
              <a:rPr lang="en-US" sz="3000" b="1" dirty="0"/>
              <a:t> </a:t>
            </a:r>
            <a:r>
              <a:rPr lang="en-US" sz="3000" b="1" dirty="0" err="1"/>
              <a:t>teritoriji</a:t>
            </a:r>
            <a:r>
              <a:rPr lang="en-US" sz="3000" b="1" dirty="0"/>
              <a:t> </a:t>
            </a:r>
            <a:r>
              <a:rPr lang="en-US" sz="3000" b="1" dirty="0" err="1"/>
              <a:t>Republike</a:t>
            </a:r>
            <a:r>
              <a:rPr lang="en-US" sz="3000" b="1" dirty="0"/>
              <a:t> </a:t>
            </a:r>
            <a:r>
              <a:rPr lang="en-US" sz="3000" b="1" dirty="0" err="1"/>
              <a:t>Srbije</a:t>
            </a:r>
            <a:r>
              <a:rPr lang="en-US" sz="3000" b="1" dirty="0"/>
              <a:t> </a:t>
            </a:r>
            <a:r>
              <a:rPr lang="en-US" sz="3000" b="1" dirty="0" err="1"/>
              <a:t>ostvari</a:t>
            </a:r>
            <a:r>
              <a:rPr lang="en-US" sz="3000" b="1" dirty="0"/>
              <a:t> </a:t>
            </a:r>
            <a:r>
              <a:rPr lang="en-US" sz="3000" b="1" dirty="0" err="1"/>
              <a:t>prihod</a:t>
            </a:r>
            <a:r>
              <a:rPr lang="en-US" sz="3000" b="1" dirty="0"/>
              <a:t> (</a:t>
            </a:r>
            <a:r>
              <a:rPr lang="en-US" sz="3000" b="1" dirty="0" err="1"/>
              <a:t>kapitalni</a:t>
            </a:r>
            <a:r>
              <a:rPr lang="en-US" sz="3000" b="1" dirty="0"/>
              <a:t> </a:t>
            </a:r>
            <a:r>
              <a:rPr lang="en-US" sz="3000" b="1" dirty="0" err="1"/>
              <a:t>dobitak</a:t>
            </a:r>
            <a:r>
              <a:rPr lang="en-US" sz="3000" b="1" dirty="0"/>
              <a:t>) </a:t>
            </a:r>
            <a:r>
              <a:rPr lang="en-US" sz="3000" b="1" dirty="0" err="1"/>
              <a:t>prodajom</a:t>
            </a:r>
            <a:r>
              <a:rPr lang="en-US" sz="3000" b="1" dirty="0"/>
              <a:t> </a:t>
            </a:r>
            <a:r>
              <a:rPr lang="en-US" sz="3000" b="1" dirty="0" err="1"/>
              <a:t>udela</a:t>
            </a:r>
            <a:r>
              <a:rPr lang="en-US" sz="3000" b="1" dirty="0"/>
              <a:t>, </a:t>
            </a:r>
            <a:r>
              <a:rPr lang="en-US" sz="3000" b="1" dirty="0" err="1"/>
              <a:t>pravo</a:t>
            </a:r>
            <a:r>
              <a:rPr lang="en-US" sz="3000" b="1" dirty="0"/>
              <a:t> </a:t>
            </a:r>
            <a:r>
              <a:rPr lang="en-US" sz="3000" b="1" dirty="0" err="1"/>
              <a:t>oporezivanja</a:t>
            </a:r>
            <a:r>
              <a:rPr lang="en-US" sz="3000" b="1" dirty="0"/>
              <a:t> se </a:t>
            </a:r>
            <a:r>
              <a:rPr lang="en-US" sz="3000" b="1" dirty="0" err="1"/>
              <a:t>ostvaruje</a:t>
            </a:r>
            <a:r>
              <a:rPr lang="en-US" sz="3000" b="1" dirty="0"/>
              <a:t> u </a:t>
            </a:r>
            <a:r>
              <a:rPr lang="en-US" sz="3000" b="1" dirty="0" err="1"/>
              <a:t>državi</a:t>
            </a:r>
            <a:r>
              <a:rPr lang="en-US" sz="3000" b="1" dirty="0"/>
              <a:t> </a:t>
            </a:r>
            <a:r>
              <a:rPr lang="en-US" sz="3000" b="1" dirty="0" err="1"/>
              <a:t>rezidentnosti</a:t>
            </a:r>
            <a:r>
              <a:rPr lang="en-US" sz="3000" b="1" dirty="0"/>
              <a:t> </a:t>
            </a:r>
            <a:r>
              <a:rPr lang="en-US" sz="3000" b="1" dirty="0" err="1"/>
              <a:t>prodavca</a:t>
            </a:r>
            <a:r>
              <a:rPr lang="en-US" sz="3000" b="1" dirty="0"/>
              <a:t>, </a:t>
            </a:r>
            <a:r>
              <a:rPr lang="en-US" sz="3000" b="1" dirty="0" err="1"/>
              <a:t>odnosno</a:t>
            </a:r>
            <a:r>
              <a:rPr lang="en-US" sz="3000" b="1" dirty="0"/>
              <a:t> u </a:t>
            </a:r>
            <a:r>
              <a:rPr lang="en-US" sz="3000" b="1" dirty="0" err="1"/>
              <a:t>ovom</a:t>
            </a:r>
            <a:r>
              <a:rPr lang="en-US" sz="3000" b="1" dirty="0"/>
              <a:t> </a:t>
            </a:r>
            <a:r>
              <a:rPr lang="en-US" sz="3000" b="1" dirty="0" err="1"/>
              <a:t>slučaju</a:t>
            </a:r>
            <a:r>
              <a:rPr lang="en-US" sz="3000" b="1" dirty="0"/>
              <a:t> u </a:t>
            </a:r>
            <a:r>
              <a:rPr lang="en-US" sz="3000" b="1" dirty="0" err="1"/>
              <a:t>Republici</a:t>
            </a:r>
            <a:r>
              <a:rPr lang="en-US" sz="3000" b="1" dirty="0"/>
              <a:t> </a:t>
            </a:r>
            <a:r>
              <a:rPr lang="en-US" sz="3000" b="1" dirty="0" err="1"/>
              <a:t>Kipar</a:t>
            </a:r>
            <a:r>
              <a:rPr lang="en-US" sz="30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31216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Pitanja i odgovori</a:t>
            </a:r>
            <a:endParaRPr lang="x-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dirty="0" smtClean="0"/>
              <a:t>Hvala na pažnji.</a:t>
            </a:r>
            <a:endParaRPr lang="x-none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52355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Porez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imovinu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 err="1"/>
              <a:t>Porez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imovinu</a:t>
            </a:r>
            <a:r>
              <a:rPr lang="en-US" sz="2800" b="1" dirty="0"/>
              <a:t> </a:t>
            </a:r>
            <a:r>
              <a:rPr lang="en-US" sz="2800" b="1" dirty="0" err="1"/>
              <a:t>plaća</a:t>
            </a:r>
            <a:r>
              <a:rPr lang="en-US" sz="2800" b="1" dirty="0"/>
              <a:t> se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</a:t>
            </a:r>
            <a:r>
              <a:rPr lang="en-US" sz="2800" b="1" dirty="0" err="1"/>
              <a:t>koje</a:t>
            </a:r>
            <a:r>
              <a:rPr lang="en-US" sz="2800" b="1" dirty="0"/>
              <a:t> se </a:t>
            </a:r>
            <a:r>
              <a:rPr lang="en-US" sz="2800" b="1" dirty="0" err="1"/>
              <a:t>nalaze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teritoriji</a:t>
            </a:r>
            <a:r>
              <a:rPr lang="en-US" sz="2800" b="1" dirty="0"/>
              <a:t> </a:t>
            </a:r>
            <a:r>
              <a:rPr lang="en-US" sz="2800" b="1" dirty="0" err="1"/>
              <a:t>Republike</a:t>
            </a:r>
            <a:r>
              <a:rPr lang="en-US" sz="2800" b="1" dirty="0"/>
              <a:t> </a:t>
            </a:r>
            <a:r>
              <a:rPr lang="en-US" sz="2800" b="1" dirty="0" err="1"/>
              <a:t>Srbije</a:t>
            </a:r>
            <a:r>
              <a:rPr lang="en-US" sz="2800" b="1" dirty="0"/>
              <a:t>, </a:t>
            </a:r>
            <a:r>
              <a:rPr lang="en-US" sz="2800" b="1" dirty="0" err="1"/>
              <a:t>i</a:t>
            </a:r>
            <a:r>
              <a:rPr lang="en-US" sz="2800" b="1" dirty="0"/>
              <a:t> to </a:t>
            </a:r>
            <a:r>
              <a:rPr lang="en-US" sz="2800" b="1" dirty="0" err="1"/>
              <a:t>na</a:t>
            </a:r>
            <a:r>
              <a:rPr lang="en-US" sz="2800" b="1" dirty="0"/>
              <a:t>:</a:t>
            </a:r>
          </a:p>
          <a:p>
            <a:r>
              <a:rPr lang="en-US" sz="2800" b="1" dirty="0"/>
              <a:t>1) </a:t>
            </a:r>
            <a:r>
              <a:rPr lang="en-US" sz="2800" b="1" dirty="0" err="1"/>
              <a:t>pravo</a:t>
            </a:r>
            <a:r>
              <a:rPr lang="en-US" sz="2800" b="1" dirty="0"/>
              <a:t> </a:t>
            </a:r>
            <a:r>
              <a:rPr lang="en-US" sz="2800" b="1" dirty="0" err="1"/>
              <a:t>svojine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pravo</a:t>
            </a:r>
            <a:r>
              <a:rPr lang="en-US" sz="2800" b="1" dirty="0"/>
              <a:t> </a:t>
            </a:r>
            <a:r>
              <a:rPr lang="en-US" sz="2800" b="1" dirty="0" err="1"/>
              <a:t>svojine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zemljištu</a:t>
            </a:r>
            <a:r>
              <a:rPr lang="en-US" sz="2800" b="1" dirty="0"/>
              <a:t> </a:t>
            </a:r>
            <a:r>
              <a:rPr lang="en-US" sz="2800" b="1" dirty="0" err="1"/>
              <a:t>površine</a:t>
            </a:r>
            <a:r>
              <a:rPr lang="en-US" sz="2800" b="1" dirty="0"/>
              <a:t> </a:t>
            </a:r>
            <a:r>
              <a:rPr lang="en-US" sz="2800" b="1" dirty="0" err="1"/>
              <a:t>preko</a:t>
            </a:r>
            <a:r>
              <a:rPr lang="en-US" sz="2800" b="1" dirty="0"/>
              <a:t> 10 </a:t>
            </a:r>
            <a:r>
              <a:rPr lang="en-US" sz="2800" b="1" dirty="0" err="1"/>
              <a:t>ari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2) </a:t>
            </a:r>
            <a:r>
              <a:rPr lang="en-US" sz="2800" b="1" dirty="0" err="1"/>
              <a:t>pravo</a:t>
            </a:r>
            <a:r>
              <a:rPr lang="en-US" sz="2800" b="1" dirty="0"/>
              <a:t> </a:t>
            </a:r>
            <a:r>
              <a:rPr lang="en-US" sz="2800" b="1" dirty="0" err="1"/>
              <a:t>zakupa</a:t>
            </a:r>
            <a:r>
              <a:rPr lang="en-US" sz="2800" b="1" dirty="0"/>
              <a:t> </a:t>
            </a:r>
            <a:r>
              <a:rPr lang="en-US" sz="2800" b="1" dirty="0" err="1"/>
              <a:t>stana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stambene</a:t>
            </a:r>
            <a:r>
              <a:rPr lang="en-US" sz="2800" b="1" dirty="0"/>
              <a:t> </a:t>
            </a:r>
            <a:r>
              <a:rPr lang="en-US" sz="2800" b="1" dirty="0" err="1"/>
              <a:t>zgrade</a:t>
            </a:r>
            <a:r>
              <a:rPr lang="en-US" sz="2800" b="1" dirty="0"/>
              <a:t> </a:t>
            </a:r>
            <a:r>
              <a:rPr lang="en-US" sz="2800" b="1" dirty="0" err="1"/>
              <a:t>konstituisano</a:t>
            </a:r>
            <a:r>
              <a:rPr lang="en-US" sz="2800" b="1" dirty="0"/>
              <a:t> u </a:t>
            </a:r>
            <a:r>
              <a:rPr lang="en-US" sz="2800" b="1" dirty="0" err="1"/>
              <a:t>korist</a:t>
            </a:r>
            <a:r>
              <a:rPr lang="en-US" sz="2800" b="1" dirty="0"/>
              <a:t> </a:t>
            </a:r>
            <a:r>
              <a:rPr lang="en-US" sz="2800" b="1" dirty="0" err="1"/>
              <a:t>fizičkih</a:t>
            </a:r>
            <a:r>
              <a:rPr lang="en-US" sz="2800" b="1" dirty="0"/>
              <a:t> </a:t>
            </a:r>
            <a:r>
              <a:rPr lang="en-US" sz="2800" b="1" dirty="0" err="1"/>
              <a:t>lica</a:t>
            </a:r>
            <a:r>
              <a:rPr lang="en-US" sz="2800" b="1" dirty="0"/>
              <a:t>, </a:t>
            </a:r>
            <a:r>
              <a:rPr lang="en-US" sz="2800" b="1" dirty="0" err="1"/>
              <a:t>za</a:t>
            </a:r>
            <a:r>
              <a:rPr lang="en-US" sz="2800" b="1" dirty="0"/>
              <a:t> period </a:t>
            </a:r>
            <a:r>
              <a:rPr lang="en-US" sz="2800" b="1" dirty="0" err="1"/>
              <a:t>duži</a:t>
            </a:r>
            <a:r>
              <a:rPr lang="en-US" sz="2800" b="1" dirty="0"/>
              <a:t> od </a:t>
            </a:r>
            <a:r>
              <a:rPr lang="en-US" sz="2800" b="1" dirty="0" err="1"/>
              <a:t>jedne</a:t>
            </a:r>
            <a:r>
              <a:rPr lang="en-US" sz="2800" b="1" dirty="0"/>
              <a:t> </a:t>
            </a:r>
            <a:r>
              <a:rPr lang="en-US" sz="2800" b="1" dirty="0" err="1"/>
              <a:t>godine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neodređeno</a:t>
            </a:r>
            <a:r>
              <a:rPr lang="en-US" sz="2800" b="1" dirty="0"/>
              <a:t> </a:t>
            </a:r>
            <a:r>
              <a:rPr lang="en-US" sz="2800" b="1" dirty="0" err="1"/>
              <a:t>vreme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3) </a:t>
            </a:r>
            <a:r>
              <a:rPr lang="en-US" sz="2800" b="1" dirty="0" err="1"/>
              <a:t>pravo</a:t>
            </a:r>
            <a:r>
              <a:rPr lang="en-US" sz="2800" b="1" dirty="0"/>
              <a:t> </a:t>
            </a:r>
            <a:r>
              <a:rPr lang="en-US" sz="2800" b="1" dirty="0" err="1"/>
              <a:t>korišćenja</a:t>
            </a:r>
            <a:r>
              <a:rPr lang="en-US" sz="2800" b="1" dirty="0"/>
              <a:t> </a:t>
            </a:r>
            <a:r>
              <a:rPr lang="en-US" sz="2800" b="1" dirty="0" err="1"/>
              <a:t>građevinskog</a:t>
            </a:r>
            <a:r>
              <a:rPr lang="en-US" sz="2800" b="1" dirty="0"/>
              <a:t> </a:t>
            </a:r>
            <a:r>
              <a:rPr lang="en-US" sz="2800" b="1" dirty="0" err="1"/>
              <a:t>zemljišta</a:t>
            </a:r>
            <a:r>
              <a:rPr lang="en-US" sz="2800" b="1" dirty="0"/>
              <a:t> </a:t>
            </a:r>
            <a:r>
              <a:rPr lang="en-US" sz="2800" b="1" dirty="0" err="1"/>
              <a:t>površine</a:t>
            </a:r>
            <a:r>
              <a:rPr lang="en-US" sz="2800" b="1" dirty="0"/>
              <a:t> </a:t>
            </a:r>
            <a:r>
              <a:rPr lang="en-US" sz="2800" b="1" dirty="0" err="1"/>
              <a:t>preko</a:t>
            </a:r>
            <a:r>
              <a:rPr lang="en-US" sz="2800" b="1" dirty="0"/>
              <a:t> 10 </a:t>
            </a:r>
            <a:r>
              <a:rPr lang="en-US" sz="2800" b="1" dirty="0" err="1"/>
              <a:t>ari</a:t>
            </a:r>
            <a:r>
              <a:rPr lang="en-US" sz="2800" b="1" dirty="0"/>
              <a:t>, u </a:t>
            </a:r>
            <a:r>
              <a:rPr lang="en-US" sz="2800" b="1" dirty="0" err="1"/>
              <a:t>skladu</a:t>
            </a:r>
            <a:r>
              <a:rPr lang="en-US" sz="2800" b="1" dirty="0"/>
              <a:t> </a:t>
            </a:r>
            <a:r>
              <a:rPr lang="en-US" sz="2800" b="1" dirty="0" err="1"/>
              <a:t>sa</a:t>
            </a:r>
            <a:r>
              <a:rPr lang="en-US" sz="2800" b="1" dirty="0"/>
              <a:t> </a:t>
            </a:r>
            <a:r>
              <a:rPr lang="en-US" sz="2800" b="1" dirty="0" err="1"/>
              <a:t>zakonom</a:t>
            </a:r>
            <a:r>
              <a:rPr lang="en-US" sz="2800" b="1" dirty="0"/>
              <a:t> </a:t>
            </a:r>
            <a:r>
              <a:rPr lang="en-US" sz="2800" b="1" dirty="0" err="1"/>
              <a:t>kojim</a:t>
            </a:r>
            <a:r>
              <a:rPr lang="en-US" sz="2800" b="1" dirty="0"/>
              <a:t> se </a:t>
            </a:r>
            <a:r>
              <a:rPr lang="en-US" sz="2800" b="1" dirty="0" err="1"/>
              <a:t>uređuje</a:t>
            </a:r>
            <a:r>
              <a:rPr lang="en-US" sz="2800" b="1" dirty="0"/>
              <a:t> </a:t>
            </a:r>
            <a:r>
              <a:rPr lang="en-US" sz="2800" b="1" dirty="0" err="1"/>
              <a:t>pravni</a:t>
            </a:r>
            <a:r>
              <a:rPr lang="en-US" sz="2800" b="1" dirty="0"/>
              <a:t> </a:t>
            </a:r>
            <a:r>
              <a:rPr lang="en-US" sz="2800" b="1" dirty="0" err="1"/>
              <a:t>režim</a:t>
            </a:r>
            <a:r>
              <a:rPr lang="en-US" sz="2800" b="1" dirty="0"/>
              <a:t> </a:t>
            </a:r>
            <a:r>
              <a:rPr lang="en-US" sz="2800" b="1" dirty="0" err="1"/>
              <a:t>građevinskog</a:t>
            </a:r>
            <a:r>
              <a:rPr lang="en-US" sz="2800" b="1" dirty="0"/>
              <a:t> </a:t>
            </a:r>
            <a:r>
              <a:rPr lang="en-US" sz="2800" b="1" dirty="0" err="1"/>
              <a:t>zemljišta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4) </a:t>
            </a:r>
            <a:r>
              <a:rPr lang="en-US" sz="2800" b="1" dirty="0" err="1"/>
              <a:t>pravo</a:t>
            </a:r>
            <a:r>
              <a:rPr lang="en-US" sz="2800" b="1" dirty="0"/>
              <a:t> </a:t>
            </a:r>
            <a:r>
              <a:rPr lang="en-US" sz="2800" b="1" dirty="0" err="1"/>
              <a:t>korišćenja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u </a:t>
            </a:r>
            <a:r>
              <a:rPr lang="en-US" sz="2800" b="1" dirty="0" err="1"/>
              <a:t>javnoj</a:t>
            </a:r>
            <a:r>
              <a:rPr lang="en-US" sz="2800" b="1" dirty="0"/>
              <a:t> </a:t>
            </a:r>
            <a:r>
              <a:rPr lang="en-US" sz="2800" b="1" dirty="0" err="1"/>
              <a:t>svojini</a:t>
            </a:r>
            <a:r>
              <a:rPr lang="en-US" sz="2800" b="1" dirty="0"/>
              <a:t> od </a:t>
            </a:r>
            <a:r>
              <a:rPr lang="en-US" sz="2800" b="1" dirty="0" err="1"/>
              <a:t>strane</a:t>
            </a:r>
            <a:r>
              <a:rPr lang="en-US" sz="2800" b="1" dirty="0"/>
              <a:t> </a:t>
            </a:r>
            <a:r>
              <a:rPr lang="en-US" sz="2800" b="1" dirty="0" err="1"/>
              <a:t>imaoca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 </a:t>
            </a:r>
            <a:r>
              <a:rPr lang="en-US" sz="2800" b="1" dirty="0" err="1"/>
              <a:t>korišćenja</a:t>
            </a:r>
            <a:r>
              <a:rPr lang="en-US" sz="2800" b="1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32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imovinu</a:t>
            </a:r>
            <a:r>
              <a:rPr lang="en-US" dirty="0" smtClean="0"/>
              <a:t> (</a:t>
            </a:r>
            <a:r>
              <a:rPr lang="en-US" dirty="0" err="1" smtClean="0"/>
              <a:t>nastavak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/>
              <a:t>5) </a:t>
            </a:r>
            <a:r>
              <a:rPr lang="en-US" sz="2800" b="1" dirty="0" err="1"/>
              <a:t>korišćenje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u </a:t>
            </a:r>
            <a:r>
              <a:rPr lang="en-US" sz="2800" b="1" dirty="0" err="1"/>
              <a:t>javnoj</a:t>
            </a:r>
            <a:r>
              <a:rPr lang="en-US" sz="2800" b="1" dirty="0"/>
              <a:t> </a:t>
            </a:r>
            <a:r>
              <a:rPr lang="en-US" sz="2800" b="1" dirty="0" err="1"/>
              <a:t>svojini</a:t>
            </a:r>
            <a:r>
              <a:rPr lang="en-US" sz="2800" b="1" dirty="0"/>
              <a:t> od </a:t>
            </a:r>
            <a:r>
              <a:rPr lang="en-US" sz="2800" b="1" dirty="0" err="1"/>
              <a:t>strane</a:t>
            </a:r>
            <a:r>
              <a:rPr lang="en-US" sz="2800" b="1" dirty="0"/>
              <a:t> </a:t>
            </a:r>
            <a:r>
              <a:rPr lang="en-US" sz="2800" b="1" dirty="0" err="1"/>
              <a:t>korisnika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6) </a:t>
            </a:r>
            <a:r>
              <a:rPr lang="en-US" sz="2800" b="1" dirty="0" err="1"/>
              <a:t>državinu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kojoj</a:t>
            </a:r>
            <a:r>
              <a:rPr lang="en-US" sz="2800" b="1" dirty="0"/>
              <a:t> </a:t>
            </a:r>
            <a:r>
              <a:rPr lang="en-US" sz="2800" b="1" dirty="0" err="1"/>
              <a:t>imalac</a:t>
            </a:r>
            <a:r>
              <a:rPr lang="en-US" sz="2800" b="1" dirty="0"/>
              <a:t> </a:t>
            </a:r>
            <a:r>
              <a:rPr lang="en-US" sz="2800" b="1" dirty="0" err="1"/>
              <a:t>prava</a:t>
            </a:r>
            <a:r>
              <a:rPr lang="en-US" sz="2800" b="1" dirty="0"/>
              <a:t> </a:t>
            </a:r>
            <a:r>
              <a:rPr lang="en-US" sz="2800" b="1" dirty="0" err="1"/>
              <a:t>svojine</a:t>
            </a:r>
            <a:r>
              <a:rPr lang="en-US" sz="2800" b="1" dirty="0"/>
              <a:t> </a:t>
            </a:r>
            <a:r>
              <a:rPr lang="en-US" sz="2800" b="1" dirty="0" err="1"/>
              <a:t>nije</a:t>
            </a:r>
            <a:r>
              <a:rPr lang="en-US" sz="2800" b="1" dirty="0"/>
              <a:t> </a:t>
            </a:r>
            <a:r>
              <a:rPr lang="en-US" sz="2800" b="1" dirty="0" err="1"/>
              <a:t>poznat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nije</a:t>
            </a:r>
            <a:r>
              <a:rPr lang="en-US" sz="2800" b="1" dirty="0"/>
              <a:t> </a:t>
            </a:r>
            <a:r>
              <a:rPr lang="en-US" sz="2800" b="1" dirty="0" err="1"/>
              <a:t>određen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7) </a:t>
            </a:r>
            <a:r>
              <a:rPr lang="en-US" sz="2800" b="1" dirty="0" err="1"/>
              <a:t>državinu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u </a:t>
            </a:r>
            <a:r>
              <a:rPr lang="en-US" sz="2800" b="1" dirty="0" err="1"/>
              <a:t>javnoj</a:t>
            </a:r>
            <a:r>
              <a:rPr lang="en-US" sz="2800" b="1" dirty="0"/>
              <a:t> </a:t>
            </a:r>
            <a:r>
              <a:rPr lang="en-US" sz="2800" b="1" dirty="0" err="1"/>
              <a:t>svojini</a:t>
            </a:r>
            <a:r>
              <a:rPr lang="en-US" sz="2800" b="1" dirty="0"/>
              <a:t>, bez </a:t>
            </a:r>
            <a:r>
              <a:rPr lang="en-US" sz="2800" b="1" dirty="0" err="1"/>
              <a:t>pravnog</a:t>
            </a:r>
            <a:r>
              <a:rPr lang="en-US" sz="2800" b="1" dirty="0"/>
              <a:t> </a:t>
            </a:r>
            <a:r>
              <a:rPr lang="en-US" sz="2800" b="1" dirty="0" err="1"/>
              <a:t>osnova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8) </a:t>
            </a:r>
            <a:r>
              <a:rPr lang="en-US" sz="2800" b="1" dirty="0" err="1"/>
              <a:t>državinu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korišćenje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</a:t>
            </a:r>
            <a:r>
              <a:rPr lang="en-US" sz="2800" b="1" dirty="0" err="1"/>
              <a:t>po</a:t>
            </a:r>
            <a:r>
              <a:rPr lang="en-US" sz="2800" b="1" dirty="0"/>
              <a:t> </a:t>
            </a:r>
            <a:r>
              <a:rPr lang="en-US" sz="2800" b="1" dirty="0" err="1"/>
              <a:t>osnovu</a:t>
            </a:r>
            <a:r>
              <a:rPr lang="en-US" sz="2800" b="1" dirty="0"/>
              <a:t> </a:t>
            </a:r>
            <a:r>
              <a:rPr lang="en-US" sz="2800" b="1" dirty="0" err="1"/>
              <a:t>ugovora</a:t>
            </a:r>
            <a:r>
              <a:rPr lang="en-US" sz="2800" b="1" dirty="0"/>
              <a:t> o </a:t>
            </a:r>
            <a:r>
              <a:rPr lang="en-US" sz="2800" b="1" dirty="0" err="1"/>
              <a:t>finansijskom</a:t>
            </a:r>
            <a:r>
              <a:rPr lang="en-US" sz="2800" b="1" dirty="0"/>
              <a:t> </a:t>
            </a:r>
            <a:r>
              <a:rPr lang="en-US" sz="2800" b="1" dirty="0" err="1"/>
              <a:t>lizingu</a:t>
            </a:r>
            <a:r>
              <a:rPr lang="en-US" sz="2800" b="1" dirty="0" smtClean="0"/>
              <a:t>.</a:t>
            </a:r>
          </a:p>
          <a:p>
            <a:r>
              <a:rPr lang="en-US" sz="2800" b="1" dirty="0" err="1"/>
              <a:t>Kada</a:t>
            </a:r>
            <a:r>
              <a:rPr lang="en-US" sz="2800" b="1" dirty="0"/>
              <a:t> </a:t>
            </a:r>
            <a:r>
              <a:rPr lang="en-US" sz="2800" b="1" dirty="0" err="1"/>
              <a:t>su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istoj</a:t>
            </a:r>
            <a:r>
              <a:rPr lang="en-US" sz="2800" b="1" dirty="0"/>
              <a:t> </a:t>
            </a:r>
            <a:r>
              <a:rPr lang="en-US" sz="2800" b="1" dirty="0" err="1"/>
              <a:t>nepokretnosti</a:t>
            </a:r>
            <a:r>
              <a:rPr lang="en-US" sz="2800" b="1" dirty="0"/>
              <a:t> </a:t>
            </a:r>
            <a:r>
              <a:rPr lang="en-US" sz="2800" b="1" dirty="0" err="1"/>
              <a:t>više</a:t>
            </a:r>
            <a:r>
              <a:rPr lang="en-US" sz="2800" b="1" dirty="0"/>
              <a:t> </a:t>
            </a:r>
            <a:r>
              <a:rPr lang="en-US" sz="2800" b="1" dirty="0" err="1"/>
              <a:t>lica</a:t>
            </a:r>
            <a:r>
              <a:rPr lang="en-US" sz="2800" b="1" dirty="0"/>
              <a:t> </a:t>
            </a:r>
            <a:r>
              <a:rPr lang="en-US" sz="2800" b="1" dirty="0" err="1"/>
              <a:t>obveznici</a:t>
            </a:r>
            <a:r>
              <a:rPr lang="en-US" sz="2800" b="1" dirty="0"/>
              <a:t>, </a:t>
            </a:r>
            <a:r>
              <a:rPr lang="en-US" sz="2800" b="1" dirty="0" err="1"/>
              <a:t>obveznik</a:t>
            </a:r>
            <a:r>
              <a:rPr lang="en-US" sz="2800" b="1" dirty="0"/>
              <a:t> je </a:t>
            </a:r>
            <a:r>
              <a:rPr lang="en-US" sz="2800" b="1" dirty="0" err="1"/>
              <a:t>svako</a:t>
            </a:r>
            <a:r>
              <a:rPr lang="en-US" sz="2800" b="1" dirty="0"/>
              <a:t> od </a:t>
            </a:r>
            <a:r>
              <a:rPr lang="en-US" sz="2800" b="1" dirty="0" err="1"/>
              <a:t>tih</a:t>
            </a:r>
            <a:r>
              <a:rPr lang="en-US" sz="2800" b="1" dirty="0"/>
              <a:t> </a:t>
            </a:r>
            <a:r>
              <a:rPr lang="en-US" sz="2800" b="1" dirty="0" err="1"/>
              <a:t>lica</a:t>
            </a:r>
            <a:r>
              <a:rPr lang="en-US" sz="2800" b="1" dirty="0"/>
              <a:t> </a:t>
            </a:r>
            <a:r>
              <a:rPr lang="en-US" sz="2800" b="1" dirty="0" err="1"/>
              <a:t>srazmerno</a:t>
            </a:r>
            <a:r>
              <a:rPr lang="en-US" sz="2800" b="1" dirty="0"/>
              <a:t> </a:t>
            </a:r>
            <a:r>
              <a:rPr lang="en-US" sz="2800" b="1" dirty="0" err="1"/>
              <a:t>svom</a:t>
            </a:r>
            <a:r>
              <a:rPr lang="en-US" sz="2800" b="1" dirty="0"/>
              <a:t> </a:t>
            </a:r>
            <a:r>
              <a:rPr lang="en-US" sz="2800" b="1" dirty="0" err="1"/>
              <a:t>udelu</a:t>
            </a:r>
            <a:r>
              <a:rPr lang="en-US" sz="2800" b="1" dirty="0"/>
              <a:t> u </a:t>
            </a:r>
            <a:r>
              <a:rPr lang="en-US" sz="2800" b="1" dirty="0" err="1"/>
              <a:t>odnosu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celu</a:t>
            </a:r>
            <a:r>
              <a:rPr lang="en-US" sz="2800" b="1" dirty="0"/>
              <a:t> </a:t>
            </a:r>
            <a:r>
              <a:rPr lang="en-US" sz="2800" b="1" dirty="0" err="1" smtClean="0"/>
              <a:t>nepokretnost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xmlns="" val="624798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imovinu</a:t>
            </a:r>
            <a:r>
              <a:rPr lang="en-US" dirty="0" smtClean="0"/>
              <a:t> (</a:t>
            </a:r>
            <a:r>
              <a:rPr lang="en-US" dirty="0" err="1" smtClean="0"/>
              <a:t>nastavak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b="1" dirty="0" err="1" smtClean="0"/>
              <a:t>Obaveza</a:t>
            </a:r>
            <a:r>
              <a:rPr lang="en-US" sz="3200" b="1" dirty="0" smtClean="0"/>
              <a:t> </a:t>
            </a:r>
            <a:r>
              <a:rPr lang="en-US" sz="3200" b="1" dirty="0" err="1"/>
              <a:t>po</a:t>
            </a:r>
            <a:r>
              <a:rPr lang="en-US" sz="3200" b="1" dirty="0"/>
              <a:t> </a:t>
            </a:r>
            <a:r>
              <a:rPr lang="en-US" sz="3200" b="1" dirty="0" err="1"/>
              <a:t>osnovu</a:t>
            </a:r>
            <a:r>
              <a:rPr lang="en-US" sz="3200" b="1" dirty="0"/>
              <a:t> </a:t>
            </a:r>
            <a:r>
              <a:rPr lang="en-US" sz="3200" b="1" dirty="0" err="1"/>
              <a:t>poreza</a:t>
            </a:r>
            <a:r>
              <a:rPr lang="en-US" sz="3200" b="1" dirty="0"/>
              <a:t>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imovinu</a:t>
            </a:r>
            <a:r>
              <a:rPr lang="en-US" sz="3200" b="1" dirty="0"/>
              <a:t> </a:t>
            </a:r>
            <a:r>
              <a:rPr lang="en-US" sz="3200" b="1" dirty="0" err="1"/>
              <a:t>nastaje</a:t>
            </a:r>
            <a:r>
              <a:rPr lang="en-US" sz="3200" b="1" dirty="0"/>
              <a:t> </a:t>
            </a:r>
            <a:r>
              <a:rPr lang="en-US" sz="3200" b="1" dirty="0" err="1"/>
              <a:t>najranijim</a:t>
            </a:r>
            <a:r>
              <a:rPr lang="en-US" sz="3200" b="1" dirty="0"/>
              <a:t> od </a:t>
            </a:r>
            <a:r>
              <a:rPr lang="en-US" sz="3200" b="1" dirty="0" err="1"/>
              <a:t>sledećih</a:t>
            </a:r>
            <a:r>
              <a:rPr lang="en-US" sz="3200" b="1" dirty="0"/>
              <a:t> dana: </a:t>
            </a:r>
            <a:r>
              <a:rPr lang="en-US" sz="3200" b="1" dirty="0" err="1"/>
              <a:t>danom</a:t>
            </a:r>
            <a:r>
              <a:rPr lang="en-US" sz="3200" b="1" dirty="0"/>
              <a:t> </a:t>
            </a:r>
            <a:r>
              <a:rPr lang="en-US" sz="3200" b="1" dirty="0" err="1"/>
              <a:t>sticanja</a:t>
            </a:r>
            <a:r>
              <a:rPr lang="en-US" sz="3200" b="1" dirty="0"/>
              <a:t> </a:t>
            </a:r>
            <a:r>
              <a:rPr lang="en-US" sz="3200" b="1" dirty="0" err="1"/>
              <a:t>prava</a:t>
            </a:r>
            <a:r>
              <a:rPr lang="en-US" sz="3200" b="1" dirty="0"/>
              <a:t>, </a:t>
            </a:r>
            <a:r>
              <a:rPr lang="en-US" sz="3200" b="1" dirty="0" err="1"/>
              <a:t>danom</a:t>
            </a:r>
            <a:r>
              <a:rPr lang="en-US" sz="3200" b="1" dirty="0"/>
              <a:t> </a:t>
            </a:r>
            <a:r>
              <a:rPr lang="en-US" sz="3200" b="1" dirty="0" err="1"/>
              <a:t>početka</a:t>
            </a:r>
            <a:r>
              <a:rPr lang="en-US" sz="3200" b="1" dirty="0"/>
              <a:t> </a:t>
            </a:r>
            <a:r>
              <a:rPr lang="en-US" sz="3200" b="1" dirty="0" err="1"/>
              <a:t>korišćenja</a:t>
            </a:r>
            <a:r>
              <a:rPr lang="en-US" sz="3200" b="1" dirty="0"/>
              <a:t>, </a:t>
            </a:r>
            <a:r>
              <a:rPr lang="en-US" sz="3200" b="1" dirty="0" err="1"/>
              <a:t>danom</a:t>
            </a:r>
            <a:r>
              <a:rPr lang="en-US" sz="3200" b="1" dirty="0"/>
              <a:t> </a:t>
            </a:r>
            <a:r>
              <a:rPr lang="en-US" sz="3200" b="1" dirty="0" err="1"/>
              <a:t>osposobljavanja</a:t>
            </a:r>
            <a:r>
              <a:rPr lang="en-US" sz="3200" b="1" dirty="0"/>
              <a:t>, </a:t>
            </a:r>
            <a:r>
              <a:rPr lang="en-US" sz="3200" b="1" dirty="0" err="1"/>
              <a:t>danom</a:t>
            </a:r>
            <a:r>
              <a:rPr lang="en-US" sz="3200" b="1" dirty="0"/>
              <a:t> </a:t>
            </a:r>
            <a:r>
              <a:rPr lang="en-US" sz="3200" b="1" dirty="0" err="1"/>
              <a:t>izdavanja</a:t>
            </a:r>
            <a:r>
              <a:rPr lang="en-US" sz="3200" b="1" dirty="0"/>
              <a:t> </a:t>
            </a:r>
            <a:r>
              <a:rPr lang="en-US" sz="3200" b="1" dirty="0" err="1"/>
              <a:t>upotrebne</a:t>
            </a:r>
            <a:r>
              <a:rPr lang="en-US" sz="3200" b="1" dirty="0"/>
              <a:t> </a:t>
            </a:r>
            <a:r>
              <a:rPr lang="en-US" sz="3200" b="1" dirty="0" err="1"/>
              <a:t>dozvole</a:t>
            </a:r>
            <a:r>
              <a:rPr lang="en-US" sz="3200" b="1" dirty="0"/>
              <a:t>, </a:t>
            </a:r>
            <a:r>
              <a:rPr lang="en-US" sz="3200" b="1" dirty="0" err="1"/>
              <a:t>odnosno</a:t>
            </a:r>
            <a:r>
              <a:rPr lang="en-US" sz="3200" b="1" dirty="0"/>
              <a:t> </a:t>
            </a:r>
            <a:r>
              <a:rPr lang="en-US" sz="3200" b="1" dirty="0" err="1"/>
              <a:t>danom</a:t>
            </a:r>
            <a:r>
              <a:rPr lang="en-US" sz="3200" b="1" dirty="0"/>
              <a:t> </a:t>
            </a:r>
            <a:r>
              <a:rPr lang="en-US" sz="3200" b="1" dirty="0" err="1"/>
              <a:t>omogućavanja</a:t>
            </a:r>
            <a:r>
              <a:rPr lang="en-US" sz="3200" b="1" dirty="0"/>
              <a:t> </a:t>
            </a:r>
            <a:r>
              <a:rPr lang="en-US" sz="3200" b="1" dirty="0" err="1"/>
              <a:t>korišćenja</a:t>
            </a:r>
            <a:r>
              <a:rPr lang="en-US" sz="3200" b="1" dirty="0"/>
              <a:t> </a:t>
            </a:r>
            <a:r>
              <a:rPr lang="en-US" sz="3200" b="1" dirty="0" err="1"/>
              <a:t>imovine</a:t>
            </a:r>
            <a:r>
              <a:rPr lang="en-US" sz="3200" b="1" dirty="0"/>
              <a:t>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drugi</a:t>
            </a:r>
            <a:r>
              <a:rPr lang="en-US" sz="3200" b="1" dirty="0"/>
              <a:t> </a:t>
            </a:r>
            <a:r>
              <a:rPr lang="en-US" sz="3200" b="1" dirty="0" err="1" smtClean="0"/>
              <a:t>način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54030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(</a:t>
            </a:r>
            <a:r>
              <a:rPr lang="en-US" dirty="0" err="1"/>
              <a:t>nastavak</a:t>
            </a:r>
            <a:r>
              <a:rPr lang="en-US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400" b="1" dirty="0" err="1"/>
              <a:t>Kad</a:t>
            </a:r>
            <a:r>
              <a:rPr lang="en-US" sz="3400" b="1" dirty="0"/>
              <a:t>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nepokretnosti</a:t>
            </a:r>
            <a:r>
              <a:rPr lang="en-US" sz="3400" b="1" dirty="0"/>
              <a:t> </a:t>
            </a:r>
            <a:r>
              <a:rPr lang="en-US" sz="3400" b="1" dirty="0" err="1"/>
              <a:t>postoji</a:t>
            </a:r>
            <a:r>
              <a:rPr lang="en-US" sz="3400" b="1" dirty="0"/>
              <a:t> </a:t>
            </a:r>
            <a:r>
              <a:rPr lang="en-US" sz="3400" b="1" dirty="0" err="1"/>
              <a:t>neko</a:t>
            </a:r>
            <a:r>
              <a:rPr lang="en-US" sz="3400" b="1" dirty="0"/>
              <a:t> od </a:t>
            </a:r>
            <a:r>
              <a:rPr lang="en-US" sz="3400" b="1" dirty="0" err="1"/>
              <a:t>prava</a:t>
            </a:r>
            <a:r>
              <a:rPr lang="en-US" sz="3400" b="1" dirty="0"/>
              <a:t>, </a:t>
            </a:r>
            <a:r>
              <a:rPr lang="en-US" sz="3400" b="1" dirty="0" err="1"/>
              <a:t>odnosno</a:t>
            </a:r>
            <a:r>
              <a:rPr lang="en-US" sz="3400" b="1" dirty="0"/>
              <a:t> </a:t>
            </a:r>
            <a:r>
              <a:rPr lang="en-US" sz="3400" b="1" dirty="0" err="1"/>
              <a:t>korišćenje</a:t>
            </a:r>
            <a:r>
              <a:rPr lang="en-US" sz="3400" b="1" dirty="0"/>
              <a:t> </a:t>
            </a:r>
            <a:r>
              <a:rPr lang="en-US" sz="3400" b="1" dirty="0" err="1"/>
              <a:t>ili</a:t>
            </a:r>
            <a:r>
              <a:rPr lang="en-US" sz="3400" b="1" dirty="0"/>
              <a:t> </a:t>
            </a:r>
            <a:r>
              <a:rPr lang="en-US" sz="3400" b="1" dirty="0" err="1"/>
              <a:t>državina</a:t>
            </a:r>
            <a:r>
              <a:rPr lang="en-US" sz="3400" b="1" dirty="0"/>
              <a:t>, </a:t>
            </a:r>
            <a:r>
              <a:rPr lang="en-US" sz="3400" b="1" dirty="0" err="1"/>
              <a:t>porez</a:t>
            </a:r>
            <a:r>
              <a:rPr lang="en-US" sz="3400" b="1" dirty="0"/>
              <a:t>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imovinu</a:t>
            </a:r>
            <a:r>
              <a:rPr lang="en-US" sz="3400" b="1" dirty="0"/>
              <a:t> </a:t>
            </a:r>
            <a:r>
              <a:rPr lang="en-US" sz="3400" b="1" dirty="0" err="1"/>
              <a:t>plaća</a:t>
            </a:r>
            <a:r>
              <a:rPr lang="en-US" sz="3400" b="1" dirty="0"/>
              <a:t> se </a:t>
            </a:r>
            <a:r>
              <a:rPr lang="en-US" sz="3400" b="1" dirty="0" err="1"/>
              <a:t>na</a:t>
            </a:r>
            <a:r>
              <a:rPr lang="en-US" sz="3400" b="1" dirty="0"/>
              <a:t> to </a:t>
            </a:r>
            <a:r>
              <a:rPr lang="en-US" sz="3400" b="1" dirty="0" err="1"/>
              <a:t>pravo</a:t>
            </a:r>
            <a:r>
              <a:rPr lang="en-US" sz="3400" b="1" dirty="0"/>
              <a:t>, </a:t>
            </a:r>
            <a:r>
              <a:rPr lang="en-US" sz="3400" b="1" dirty="0" err="1"/>
              <a:t>odnosno</a:t>
            </a:r>
            <a:r>
              <a:rPr lang="en-US" sz="3400" b="1" dirty="0"/>
              <a:t>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korišćenje</a:t>
            </a:r>
            <a:r>
              <a:rPr lang="en-US" sz="3400" b="1" dirty="0"/>
              <a:t> </a:t>
            </a:r>
            <a:r>
              <a:rPr lang="en-US" sz="3400" b="1" dirty="0" err="1"/>
              <a:t>ili</a:t>
            </a:r>
            <a:r>
              <a:rPr lang="en-US" sz="3400" b="1" dirty="0"/>
              <a:t> </a:t>
            </a:r>
            <a:r>
              <a:rPr lang="en-US" sz="3400" b="1" dirty="0" err="1"/>
              <a:t>državinu</a:t>
            </a:r>
            <a:r>
              <a:rPr lang="en-US" sz="3400" b="1" dirty="0"/>
              <a:t>, a ne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pravo</a:t>
            </a:r>
            <a:r>
              <a:rPr lang="en-US" sz="3400" b="1" dirty="0"/>
              <a:t> </a:t>
            </a:r>
            <a:r>
              <a:rPr lang="en-US" sz="3400" b="1" dirty="0" err="1" smtClean="0"/>
              <a:t>svojine</a:t>
            </a:r>
            <a:r>
              <a:rPr lang="en-US" sz="3400" b="1" dirty="0" smtClean="0"/>
              <a:t>.</a:t>
            </a:r>
          </a:p>
          <a:p>
            <a:r>
              <a:rPr lang="en-US" sz="3400" b="1" dirty="0" err="1" smtClean="0"/>
              <a:t>Ipak</a:t>
            </a:r>
            <a:r>
              <a:rPr lang="en-US" sz="3400" b="1" dirty="0"/>
              <a:t>, status </a:t>
            </a:r>
            <a:r>
              <a:rPr lang="en-US" sz="3400" b="1" dirty="0" err="1"/>
              <a:t>obveznika</a:t>
            </a:r>
            <a:r>
              <a:rPr lang="en-US" sz="3400" b="1" dirty="0"/>
              <a:t> </a:t>
            </a:r>
            <a:r>
              <a:rPr lang="en-US" sz="3400" b="1" dirty="0" err="1"/>
              <a:t>poreza</a:t>
            </a:r>
            <a:r>
              <a:rPr lang="en-US" sz="3400" b="1" dirty="0"/>
              <a:t>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imovinu</a:t>
            </a:r>
            <a:r>
              <a:rPr lang="en-US" sz="3400" b="1" dirty="0"/>
              <a:t> </a:t>
            </a:r>
            <a:r>
              <a:rPr lang="en-US" sz="3400" b="1" u="sng" dirty="0"/>
              <a:t>ne </a:t>
            </a:r>
            <a:r>
              <a:rPr lang="en-US" sz="3400" b="1" u="sng" dirty="0" err="1"/>
              <a:t>može</a:t>
            </a:r>
            <a:r>
              <a:rPr lang="en-US" sz="3400" b="1" u="sng" dirty="0"/>
              <a:t> </a:t>
            </a:r>
            <a:r>
              <a:rPr lang="en-US" sz="3400" b="1" u="sng" dirty="0" err="1"/>
              <a:t>biti</a:t>
            </a:r>
            <a:r>
              <a:rPr lang="en-US" sz="3400" b="1" u="sng" dirty="0"/>
              <a:t> </a:t>
            </a:r>
            <a:r>
              <a:rPr lang="en-US" sz="3400" b="1" u="sng" dirty="0" err="1"/>
              <a:t>osnov</a:t>
            </a:r>
            <a:r>
              <a:rPr lang="en-US" sz="3400" b="1" u="sng" dirty="0"/>
              <a:t> </a:t>
            </a:r>
            <a:r>
              <a:rPr lang="en-US" sz="3400" b="1" u="sng" dirty="0" err="1"/>
              <a:t>za</a:t>
            </a:r>
            <a:r>
              <a:rPr lang="en-US" sz="3400" b="1" u="sng" dirty="0"/>
              <a:t> </a:t>
            </a:r>
            <a:r>
              <a:rPr lang="en-US" sz="3400" b="1" u="sng" dirty="0" err="1"/>
              <a:t>sticanje</a:t>
            </a:r>
            <a:r>
              <a:rPr lang="en-US" sz="3400" b="1" u="sng" dirty="0"/>
              <a:t> </a:t>
            </a:r>
            <a:r>
              <a:rPr lang="en-US" sz="3400" b="1" u="sng" dirty="0" err="1"/>
              <a:t>bilo</a:t>
            </a:r>
            <a:r>
              <a:rPr lang="en-US" sz="3400" b="1" u="sng" dirty="0"/>
              <a:t> </a:t>
            </a:r>
            <a:r>
              <a:rPr lang="en-US" sz="3400" b="1" u="sng" dirty="0" err="1"/>
              <a:t>kog</a:t>
            </a:r>
            <a:r>
              <a:rPr lang="en-US" sz="3400" b="1" u="sng" dirty="0"/>
              <a:t> </a:t>
            </a:r>
            <a:r>
              <a:rPr lang="en-US" sz="3400" b="1" u="sng" dirty="0" err="1"/>
              <a:t>prava</a:t>
            </a:r>
            <a:r>
              <a:rPr lang="en-US" sz="3400" b="1" u="sng" dirty="0"/>
              <a:t> </a:t>
            </a:r>
            <a:r>
              <a:rPr lang="en-US" sz="3400" b="1" u="sng" dirty="0" err="1"/>
              <a:t>na</a:t>
            </a:r>
            <a:r>
              <a:rPr lang="en-US" sz="3400" b="1" u="sng" dirty="0"/>
              <a:t> </a:t>
            </a:r>
            <a:r>
              <a:rPr lang="en-US" sz="3400" b="1" u="sng" dirty="0" err="1"/>
              <a:t>nepokretnosti</a:t>
            </a:r>
            <a:r>
              <a:rPr lang="en-US" sz="3400" b="1" dirty="0" smtClean="0"/>
              <a:t>.</a:t>
            </a:r>
          </a:p>
          <a:p>
            <a:r>
              <a:rPr lang="en-US" sz="3400" b="1" dirty="0" err="1" smtClean="0"/>
              <a:t>Katastar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zemljišta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još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uvek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važi</a:t>
            </a:r>
            <a:r>
              <a:rPr lang="en-US" sz="3400" b="1" dirty="0" smtClean="0"/>
              <a:t>, a </a:t>
            </a:r>
            <a:r>
              <a:rPr lang="en-US" sz="3400" b="1" dirty="0" err="1" smtClean="0"/>
              <a:t>istorijska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svrha</a:t>
            </a:r>
            <a:r>
              <a:rPr lang="en-US" sz="3400" b="1" dirty="0" smtClean="0"/>
              <a:t> mu je </a:t>
            </a:r>
            <a:r>
              <a:rPr lang="en-US" sz="3400" b="1" dirty="0" err="1" smtClean="0"/>
              <a:t>bila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i</a:t>
            </a:r>
            <a:r>
              <a:rPr lang="en-US" sz="3400" b="1" dirty="0" smtClean="0"/>
              <a:t> to da </a:t>
            </a:r>
            <a:r>
              <a:rPr lang="en-US" sz="3400" b="1" dirty="0" err="1" smtClean="0"/>
              <a:t>olakša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utvrđenje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stvarnog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stanja</a:t>
            </a:r>
            <a:r>
              <a:rPr lang="en-US" sz="3400" b="1" dirty="0" smtClean="0"/>
              <a:t>.</a:t>
            </a:r>
            <a:endParaRPr lang="en-US" sz="3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965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Osnovica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600" b="1" dirty="0" err="1"/>
              <a:t>Osnovica</a:t>
            </a:r>
            <a:r>
              <a:rPr lang="en-US" sz="2600" b="1" dirty="0"/>
              <a:t> </a:t>
            </a:r>
            <a:r>
              <a:rPr lang="en-US" sz="2600" b="1" dirty="0" err="1"/>
              <a:t>poreza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imovinu</a:t>
            </a:r>
            <a:r>
              <a:rPr lang="en-US" sz="2600" b="1" dirty="0"/>
              <a:t> </a:t>
            </a:r>
            <a:r>
              <a:rPr lang="en-US" sz="2600" b="1" dirty="0" err="1"/>
              <a:t>za</a:t>
            </a:r>
            <a:r>
              <a:rPr lang="en-US" sz="2600" b="1" dirty="0"/>
              <a:t> </a:t>
            </a:r>
            <a:r>
              <a:rPr lang="en-US" sz="2600" b="1" dirty="0" err="1"/>
              <a:t>nepokretnosti</a:t>
            </a:r>
            <a:r>
              <a:rPr lang="en-US" sz="2600" b="1" dirty="0"/>
              <a:t> </a:t>
            </a:r>
            <a:r>
              <a:rPr lang="en-US" sz="2600" b="1" dirty="0" err="1"/>
              <a:t>poreskog</a:t>
            </a:r>
            <a:r>
              <a:rPr lang="en-US" sz="2600" b="1" dirty="0"/>
              <a:t> </a:t>
            </a:r>
            <a:r>
              <a:rPr lang="en-US" sz="2600" b="1" dirty="0" err="1"/>
              <a:t>obveznika</a:t>
            </a:r>
            <a:r>
              <a:rPr lang="en-US" sz="2600" b="1" dirty="0"/>
              <a:t> </a:t>
            </a:r>
            <a:r>
              <a:rPr lang="en-US" sz="2600" b="1" dirty="0" err="1"/>
              <a:t>koji</a:t>
            </a:r>
            <a:r>
              <a:rPr lang="en-US" sz="2600" b="1" dirty="0"/>
              <a:t> ne </a:t>
            </a:r>
            <a:r>
              <a:rPr lang="en-US" sz="2600" b="1" dirty="0" err="1"/>
              <a:t>vodi</a:t>
            </a:r>
            <a:r>
              <a:rPr lang="en-US" sz="2600" b="1" dirty="0"/>
              <a:t> </a:t>
            </a:r>
            <a:r>
              <a:rPr lang="en-US" sz="2600" b="1" dirty="0" err="1"/>
              <a:t>poslovne</a:t>
            </a:r>
            <a:r>
              <a:rPr lang="en-US" sz="2600" b="1" dirty="0"/>
              <a:t> </a:t>
            </a:r>
            <a:r>
              <a:rPr lang="en-US" sz="2600" b="1" dirty="0" err="1"/>
              <a:t>knjige</a:t>
            </a:r>
            <a:r>
              <a:rPr lang="en-US" sz="2600" b="1" dirty="0"/>
              <a:t> je </a:t>
            </a:r>
            <a:r>
              <a:rPr lang="en-US" sz="2600" b="1" dirty="0" err="1"/>
              <a:t>vrednost</a:t>
            </a:r>
            <a:r>
              <a:rPr lang="en-US" sz="2600" b="1" dirty="0"/>
              <a:t> </a:t>
            </a:r>
            <a:r>
              <a:rPr lang="en-US" sz="2600" b="1" dirty="0" err="1"/>
              <a:t>nepokretnosti</a:t>
            </a:r>
            <a:r>
              <a:rPr lang="en-US" sz="2600" b="1" dirty="0"/>
              <a:t> </a:t>
            </a:r>
            <a:r>
              <a:rPr lang="en-US" sz="2600" b="1" dirty="0" err="1"/>
              <a:t>utvrđena</a:t>
            </a:r>
            <a:r>
              <a:rPr lang="en-US" sz="2600" b="1" dirty="0"/>
              <a:t> u </a:t>
            </a:r>
            <a:r>
              <a:rPr lang="en-US" sz="2600" b="1" dirty="0" err="1"/>
              <a:t>skladu</a:t>
            </a:r>
            <a:r>
              <a:rPr lang="en-US" sz="2600" b="1" dirty="0"/>
              <a:t> </a:t>
            </a:r>
            <a:r>
              <a:rPr lang="en-US" sz="2600" b="1" dirty="0" err="1"/>
              <a:t>sa</a:t>
            </a:r>
            <a:r>
              <a:rPr lang="en-US" sz="2600" b="1" dirty="0"/>
              <a:t> </a:t>
            </a:r>
            <a:r>
              <a:rPr lang="en-US" sz="2600" b="1" dirty="0" err="1"/>
              <a:t>ovim</a:t>
            </a:r>
            <a:r>
              <a:rPr lang="en-US" sz="2600" b="1" dirty="0"/>
              <a:t> </a:t>
            </a:r>
            <a:r>
              <a:rPr lang="en-US" sz="2600" b="1" dirty="0" err="1"/>
              <a:t>zakonom</a:t>
            </a:r>
            <a:r>
              <a:rPr lang="en-US" sz="2600" b="1" dirty="0"/>
              <a:t>, </a:t>
            </a:r>
            <a:r>
              <a:rPr lang="en-US" sz="2600" b="1" dirty="0" err="1"/>
              <a:t>primenom</a:t>
            </a:r>
            <a:r>
              <a:rPr lang="en-US" sz="2600" b="1" dirty="0"/>
              <a:t> </a:t>
            </a:r>
            <a:r>
              <a:rPr lang="en-US" sz="2600" b="1" dirty="0" err="1"/>
              <a:t>sledećih</a:t>
            </a:r>
            <a:r>
              <a:rPr lang="en-US" sz="2600" b="1" dirty="0"/>
              <a:t> </a:t>
            </a:r>
            <a:r>
              <a:rPr lang="en-US" sz="2600" b="1" dirty="0" err="1" smtClean="0"/>
              <a:t>elemenata</a:t>
            </a:r>
            <a:r>
              <a:rPr lang="en-US" sz="2600" b="1" dirty="0" smtClean="0"/>
              <a:t>: (</a:t>
            </a:r>
            <a:r>
              <a:rPr lang="en-US" sz="2600" b="1" dirty="0" err="1" smtClean="0"/>
              <a:t>i</a:t>
            </a:r>
            <a:r>
              <a:rPr lang="en-US" sz="2600" b="1" dirty="0" smtClean="0"/>
              <a:t>) </a:t>
            </a:r>
            <a:r>
              <a:rPr lang="en-US" sz="2600" b="1" dirty="0" err="1" smtClean="0"/>
              <a:t>korisna</a:t>
            </a:r>
            <a:r>
              <a:rPr lang="en-US" sz="2600" b="1" dirty="0" smtClean="0"/>
              <a:t> </a:t>
            </a:r>
            <a:r>
              <a:rPr lang="en-US" sz="2600" b="1" dirty="0" err="1"/>
              <a:t>površina</a:t>
            </a:r>
            <a:r>
              <a:rPr lang="en-US" sz="2600" b="1" dirty="0" smtClean="0"/>
              <a:t>; (ii) </a:t>
            </a:r>
            <a:r>
              <a:rPr lang="en-US" sz="2600" b="1" dirty="0" err="1" smtClean="0"/>
              <a:t>prosečna</a:t>
            </a:r>
            <a:r>
              <a:rPr lang="en-US" sz="2600" b="1" dirty="0" smtClean="0"/>
              <a:t> </a:t>
            </a:r>
            <a:r>
              <a:rPr lang="en-US" sz="2600" b="1" dirty="0" err="1"/>
              <a:t>cena</a:t>
            </a:r>
            <a:r>
              <a:rPr lang="en-US" sz="2600" b="1" dirty="0"/>
              <a:t> </a:t>
            </a:r>
            <a:r>
              <a:rPr lang="en-US" sz="2600" b="1" dirty="0" err="1"/>
              <a:t>kvadratnog</a:t>
            </a:r>
            <a:r>
              <a:rPr lang="en-US" sz="2600" b="1" dirty="0"/>
              <a:t> </a:t>
            </a:r>
            <a:r>
              <a:rPr lang="en-US" sz="2600" b="1" dirty="0" err="1"/>
              <a:t>metra</a:t>
            </a:r>
            <a:r>
              <a:rPr lang="en-US" sz="2600" b="1" dirty="0"/>
              <a:t> </a:t>
            </a:r>
            <a:r>
              <a:rPr lang="en-US" sz="2600" b="1" dirty="0" err="1"/>
              <a:t>odgovarajućih</a:t>
            </a:r>
            <a:r>
              <a:rPr lang="en-US" sz="2600" b="1" dirty="0"/>
              <a:t> </a:t>
            </a:r>
            <a:r>
              <a:rPr lang="en-US" sz="2600" b="1" dirty="0" err="1"/>
              <a:t>nepokretnosti</a:t>
            </a:r>
            <a:r>
              <a:rPr lang="en-US" sz="2600" b="1" dirty="0"/>
              <a:t> u </a:t>
            </a:r>
            <a:r>
              <a:rPr lang="en-US" sz="2600" b="1" dirty="0" err="1"/>
              <a:t>zoni</a:t>
            </a:r>
            <a:r>
              <a:rPr lang="en-US" sz="2600" b="1" dirty="0"/>
              <a:t> u </a:t>
            </a:r>
            <a:r>
              <a:rPr lang="en-US" sz="2600" b="1" dirty="0" err="1"/>
              <a:t>kojoj</a:t>
            </a:r>
            <a:r>
              <a:rPr lang="en-US" sz="2600" b="1" dirty="0"/>
              <a:t> se </a:t>
            </a:r>
            <a:r>
              <a:rPr lang="en-US" sz="2600" b="1" dirty="0" err="1"/>
              <a:t>nalazi</a:t>
            </a:r>
            <a:r>
              <a:rPr lang="en-US" sz="2600" b="1" dirty="0"/>
              <a:t> </a:t>
            </a:r>
            <a:r>
              <a:rPr lang="en-US" sz="2600" b="1" dirty="0" err="1"/>
              <a:t>nepokretnost</a:t>
            </a:r>
            <a:r>
              <a:rPr lang="en-US" sz="2600" b="1" dirty="0"/>
              <a:t>. </a:t>
            </a:r>
            <a:r>
              <a:rPr lang="en-US" sz="2600" b="1" dirty="0" err="1"/>
              <a:t>Jedinica</a:t>
            </a:r>
            <a:r>
              <a:rPr lang="en-US" sz="2600" b="1" dirty="0"/>
              <a:t> </a:t>
            </a:r>
            <a:r>
              <a:rPr lang="en-US" sz="2600" b="1" dirty="0" err="1"/>
              <a:t>lokalne</a:t>
            </a:r>
            <a:r>
              <a:rPr lang="en-US" sz="2600" b="1" dirty="0"/>
              <a:t> </a:t>
            </a:r>
            <a:r>
              <a:rPr lang="en-US" sz="2600" b="1" dirty="0" err="1"/>
              <a:t>samouprave</a:t>
            </a:r>
            <a:r>
              <a:rPr lang="en-US" sz="2600" b="1" dirty="0"/>
              <a:t> </a:t>
            </a:r>
            <a:r>
              <a:rPr lang="en-US" sz="2600" b="1" dirty="0" err="1"/>
              <a:t>dužna</a:t>
            </a:r>
            <a:r>
              <a:rPr lang="en-US" sz="2600" b="1" dirty="0"/>
              <a:t> je da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svojoj</a:t>
            </a:r>
            <a:r>
              <a:rPr lang="en-US" sz="2600" b="1" dirty="0"/>
              <a:t> </a:t>
            </a:r>
            <a:r>
              <a:rPr lang="en-US" sz="2600" b="1" dirty="0" err="1"/>
              <a:t>teritoriji</a:t>
            </a:r>
            <a:r>
              <a:rPr lang="en-US" sz="2600" b="1" dirty="0"/>
              <a:t> </a:t>
            </a:r>
            <a:r>
              <a:rPr lang="en-US" sz="2600" b="1" dirty="0" err="1"/>
              <a:t>odredi</a:t>
            </a:r>
            <a:r>
              <a:rPr lang="en-US" sz="2600" b="1" dirty="0"/>
              <a:t> </a:t>
            </a:r>
            <a:r>
              <a:rPr lang="en-US" sz="2600" b="1" dirty="0" err="1"/>
              <a:t>najmanje</a:t>
            </a:r>
            <a:r>
              <a:rPr lang="en-US" sz="2600" b="1" dirty="0"/>
              <a:t> </a:t>
            </a:r>
            <a:r>
              <a:rPr lang="en-US" sz="2600" b="1" dirty="0" err="1"/>
              <a:t>dve</a:t>
            </a:r>
            <a:r>
              <a:rPr lang="en-US" sz="2600" b="1" dirty="0"/>
              <a:t> zone (</a:t>
            </a:r>
            <a:r>
              <a:rPr lang="en-US" sz="2600" b="1" dirty="0" err="1"/>
              <a:t>raspon</a:t>
            </a:r>
            <a:r>
              <a:rPr lang="en-US" sz="2600" b="1" dirty="0"/>
              <a:t>: </a:t>
            </a:r>
            <a:r>
              <a:rPr lang="en-US" sz="2600" b="1" dirty="0" err="1"/>
              <a:t>najopremljenija</a:t>
            </a:r>
            <a:r>
              <a:rPr lang="en-US" sz="2600" b="1" dirty="0"/>
              <a:t> zona – zona </a:t>
            </a:r>
            <a:r>
              <a:rPr lang="en-US" sz="2600" b="1" dirty="0" err="1"/>
              <a:t>izvan</a:t>
            </a:r>
            <a:r>
              <a:rPr lang="en-US" sz="2600" b="1" dirty="0"/>
              <a:t> </a:t>
            </a:r>
            <a:r>
              <a:rPr lang="en-US" sz="2600" b="1" dirty="0" err="1"/>
              <a:t>seoskog</a:t>
            </a:r>
            <a:r>
              <a:rPr lang="en-US" sz="2600" b="1" dirty="0"/>
              <a:t> </a:t>
            </a:r>
            <a:r>
              <a:rPr lang="en-US" sz="2600" b="1" dirty="0" err="1"/>
              <a:t>područja</a:t>
            </a:r>
            <a:r>
              <a:rPr lang="en-US" sz="2600" b="1" dirty="0" smtClean="0"/>
              <a:t>).</a:t>
            </a:r>
            <a:endParaRPr lang="en-US" sz="2600" b="1" dirty="0"/>
          </a:p>
          <a:p>
            <a:r>
              <a:rPr lang="en-US" sz="2600" b="1" dirty="0" err="1"/>
              <a:t>Vrednost</a:t>
            </a:r>
            <a:r>
              <a:rPr lang="en-US" sz="2600" b="1" dirty="0"/>
              <a:t> </a:t>
            </a:r>
            <a:r>
              <a:rPr lang="en-US" sz="2600" b="1" dirty="0" err="1"/>
              <a:t>nepokretnosti</a:t>
            </a:r>
            <a:r>
              <a:rPr lang="en-US" sz="2600" b="1" dirty="0"/>
              <a:t> </a:t>
            </a:r>
            <a:r>
              <a:rPr lang="en-US" sz="2600" b="1" dirty="0" err="1"/>
              <a:t>iz</a:t>
            </a:r>
            <a:r>
              <a:rPr lang="en-US" sz="2600" b="1" dirty="0"/>
              <a:t> </a:t>
            </a:r>
            <a:r>
              <a:rPr lang="en-US" sz="2600" b="1" dirty="0" err="1"/>
              <a:t>stava</a:t>
            </a:r>
            <a:r>
              <a:rPr lang="en-US" sz="2600" b="1" dirty="0"/>
              <a:t> 1. </a:t>
            </a:r>
            <a:r>
              <a:rPr lang="en-US" sz="2600" b="1" dirty="0" err="1"/>
              <a:t>ovog</a:t>
            </a:r>
            <a:r>
              <a:rPr lang="en-US" sz="2600" b="1" dirty="0"/>
              <a:t> </a:t>
            </a:r>
            <a:r>
              <a:rPr lang="en-US" sz="2600" b="1" dirty="0" err="1"/>
              <a:t>člana</a:t>
            </a:r>
            <a:r>
              <a:rPr lang="en-US" sz="2600" b="1" dirty="0"/>
              <a:t>, </a:t>
            </a:r>
            <a:r>
              <a:rPr lang="en-US" sz="2600" b="1" dirty="0" err="1"/>
              <a:t>osim</a:t>
            </a:r>
            <a:r>
              <a:rPr lang="en-US" sz="2600" b="1" dirty="0"/>
              <a:t> </a:t>
            </a:r>
            <a:r>
              <a:rPr lang="en-US" sz="2600" b="1" dirty="0" err="1"/>
              <a:t>zemljišta</a:t>
            </a:r>
            <a:r>
              <a:rPr lang="en-US" sz="2600" b="1" dirty="0"/>
              <a:t>, </a:t>
            </a:r>
            <a:r>
              <a:rPr lang="en-US" sz="2600" b="1" dirty="0" err="1"/>
              <a:t>može</a:t>
            </a:r>
            <a:r>
              <a:rPr lang="en-US" sz="2600" b="1" dirty="0"/>
              <a:t> se </a:t>
            </a:r>
            <a:r>
              <a:rPr lang="en-US" sz="2600" b="1" dirty="0" err="1"/>
              <a:t>umanjiti</a:t>
            </a:r>
            <a:r>
              <a:rPr lang="en-US" sz="2600" b="1" dirty="0"/>
              <a:t> </a:t>
            </a:r>
            <a:r>
              <a:rPr lang="en-US" sz="2600" b="1" dirty="0" err="1"/>
              <a:t>za</a:t>
            </a:r>
            <a:r>
              <a:rPr lang="en-US" sz="2600" b="1" dirty="0"/>
              <a:t> </a:t>
            </a:r>
            <a:r>
              <a:rPr lang="en-US" sz="2600" b="1" dirty="0" err="1"/>
              <a:t>amortizaciju</a:t>
            </a:r>
            <a:r>
              <a:rPr lang="en-US" sz="2600" b="1" dirty="0"/>
              <a:t> </a:t>
            </a:r>
            <a:r>
              <a:rPr lang="en-US" sz="2600" b="1" dirty="0" err="1"/>
              <a:t>po</a:t>
            </a:r>
            <a:r>
              <a:rPr lang="en-US" sz="2600" b="1" dirty="0"/>
              <a:t> </a:t>
            </a:r>
            <a:r>
              <a:rPr lang="en-US" sz="2600" b="1" dirty="0" err="1"/>
              <a:t>stopi</a:t>
            </a:r>
            <a:r>
              <a:rPr lang="en-US" sz="2600" b="1" dirty="0"/>
              <a:t> do 1% </a:t>
            </a:r>
            <a:r>
              <a:rPr lang="en-US" sz="2600" b="1" dirty="0" err="1"/>
              <a:t>godišnje</a:t>
            </a:r>
            <a:r>
              <a:rPr lang="en-US" sz="2600" b="1" dirty="0"/>
              <a:t> </a:t>
            </a:r>
            <a:r>
              <a:rPr lang="en-US" sz="2600" b="1" dirty="0" err="1"/>
              <a:t>primenom</a:t>
            </a:r>
            <a:r>
              <a:rPr lang="en-US" sz="2600" b="1" dirty="0"/>
              <a:t> </a:t>
            </a:r>
            <a:r>
              <a:rPr lang="en-US" sz="2600" b="1" dirty="0" err="1"/>
              <a:t>proporcionalne</a:t>
            </a:r>
            <a:r>
              <a:rPr lang="en-US" sz="2600" b="1" dirty="0"/>
              <a:t> </a:t>
            </a:r>
            <a:r>
              <a:rPr lang="en-US" sz="2600" b="1" dirty="0" err="1"/>
              <a:t>metode</a:t>
            </a:r>
            <a:r>
              <a:rPr lang="en-US" sz="2600" b="1" dirty="0"/>
              <a:t>, a </a:t>
            </a:r>
            <a:r>
              <a:rPr lang="en-US" sz="2600" b="1" dirty="0" err="1"/>
              <a:t>najviše</a:t>
            </a:r>
            <a:r>
              <a:rPr lang="en-US" sz="2600" b="1" dirty="0"/>
              <a:t> do 40%, </a:t>
            </a:r>
            <a:r>
              <a:rPr lang="en-US" sz="2600" b="1" dirty="0" err="1"/>
              <a:t>počev</a:t>
            </a:r>
            <a:r>
              <a:rPr lang="en-US" sz="2600" b="1" dirty="0"/>
              <a:t> od </a:t>
            </a:r>
            <a:r>
              <a:rPr lang="en-US" sz="2600" b="1" dirty="0" err="1"/>
              <a:t>isteka</a:t>
            </a:r>
            <a:r>
              <a:rPr lang="en-US" sz="2600" b="1" dirty="0"/>
              <a:t> </a:t>
            </a:r>
            <a:r>
              <a:rPr lang="en-US" sz="2600" b="1" dirty="0" err="1"/>
              <a:t>svake</a:t>
            </a:r>
            <a:r>
              <a:rPr lang="en-US" sz="2600" b="1" dirty="0"/>
              <a:t> </a:t>
            </a:r>
            <a:r>
              <a:rPr lang="en-US" sz="2600" b="1" dirty="0" err="1"/>
              <a:t>kalendarske</a:t>
            </a:r>
            <a:r>
              <a:rPr lang="en-US" sz="2600" b="1" dirty="0"/>
              <a:t> </a:t>
            </a:r>
            <a:r>
              <a:rPr lang="en-US" sz="2600" b="1" dirty="0" err="1"/>
              <a:t>godine</a:t>
            </a:r>
            <a:r>
              <a:rPr lang="en-US" sz="2600" b="1" dirty="0"/>
              <a:t> u </a:t>
            </a:r>
            <a:r>
              <a:rPr lang="en-US" sz="2600" b="1" dirty="0" err="1"/>
              <a:t>odnosu</a:t>
            </a:r>
            <a:r>
              <a:rPr lang="en-US" sz="2600" b="1" dirty="0"/>
              <a:t> </a:t>
            </a:r>
            <a:r>
              <a:rPr lang="en-US" sz="2600" b="1" dirty="0" err="1"/>
              <a:t>na</a:t>
            </a:r>
            <a:r>
              <a:rPr lang="en-US" sz="2600" b="1" dirty="0"/>
              <a:t> </a:t>
            </a:r>
            <a:r>
              <a:rPr lang="en-US" sz="2600" b="1" dirty="0" err="1"/>
              <a:t>godinu</a:t>
            </a:r>
            <a:r>
              <a:rPr lang="en-US" sz="2600" b="1" dirty="0"/>
              <a:t> u </a:t>
            </a:r>
            <a:r>
              <a:rPr lang="en-US" sz="2600" b="1" dirty="0" err="1"/>
              <a:t>kojoj</a:t>
            </a:r>
            <a:r>
              <a:rPr lang="en-US" sz="2600" b="1" dirty="0"/>
              <a:t> je </a:t>
            </a:r>
            <a:r>
              <a:rPr lang="en-US" sz="2600" b="1" dirty="0" err="1"/>
              <a:t>izvršena</a:t>
            </a:r>
            <a:r>
              <a:rPr lang="en-US" sz="2600" b="1" dirty="0"/>
              <a:t> </a:t>
            </a:r>
            <a:r>
              <a:rPr lang="en-US" sz="2600" b="1" dirty="0" err="1"/>
              <a:t>izgradnja</a:t>
            </a:r>
            <a:r>
              <a:rPr lang="en-US" sz="2600" b="1" dirty="0"/>
              <a:t>, </a:t>
            </a:r>
            <a:r>
              <a:rPr lang="en-US" sz="2600" b="1" dirty="0" err="1"/>
              <a:t>odnosno</a:t>
            </a:r>
            <a:r>
              <a:rPr lang="en-US" sz="2600" b="1" dirty="0"/>
              <a:t> </a:t>
            </a:r>
            <a:r>
              <a:rPr lang="en-US" sz="2600" b="1" dirty="0" err="1"/>
              <a:t>poslednja</a:t>
            </a:r>
            <a:r>
              <a:rPr lang="en-US" sz="2600" b="1" dirty="0"/>
              <a:t> </a:t>
            </a:r>
            <a:r>
              <a:rPr lang="en-US" sz="2600" b="1" dirty="0" err="1"/>
              <a:t>rekonstrukcija</a:t>
            </a:r>
            <a:r>
              <a:rPr lang="en-US" sz="2600" b="1" dirty="0"/>
              <a:t> </a:t>
            </a:r>
            <a:r>
              <a:rPr lang="en-US" sz="2600" b="1" dirty="0" err="1"/>
              <a:t>objekta</a:t>
            </a:r>
            <a:r>
              <a:rPr lang="en-US" sz="2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61420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Osnovica</a:t>
            </a:r>
            <a:r>
              <a:rPr lang="en-US" dirty="0" smtClean="0"/>
              <a:t> (</a:t>
            </a:r>
            <a:r>
              <a:rPr lang="en-US" dirty="0" err="1" smtClean="0"/>
              <a:t>nastavak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400" b="1" dirty="0" err="1"/>
              <a:t>Odluka</a:t>
            </a:r>
            <a:r>
              <a:rPr lang="en-US" sz="3400" b="1" dirty="0"/>
              <a:t> o </a:t>
            </a:r>
            <a:r>
              <a:rPr lang="en-US" sz="3400" b="1" dirty="0" err="1"/>
              <a:t>određivanju</a:t>
            </a:r>
            <a:r>
              <a:rPr lang="en-US" sz="3400" b="1" dirty="0"/>
              <a:t> zona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najopremljenijih</a:t>
            </a:r>
            <a:r>
              <a:rPr lang="en-US" sz="3400" b="1" dirty="0"/>
              <a:t> zona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teritoriji</a:t>
            </a:r>
            <a:r>
              <a:rPr lang="en-US" sz="3400" b="1" dirty="0"/>
              <a:t> </a:t>
            </a:r>
            <a:r>
              <a:rPr lang="en-US" sz="3400" b="1" dirty="0" err="1"/>
              <a:t>Grada</a:t>
            </a:r>
            <a:r>
              <a:rPr lang="en-US" sz="3400" b="1" dirty="0"/>
              <a:t> </a:t>
            </a:r>
            <a:r>
              <a:rPr lang="en-US" sz="3400" b="1" dirty="0" err="1"/>
              <a:t>Beograda</a:t>
            </a:r>
            <a:r>
              <a:rPr lang="en-US" sz="3400" b="1" dirty="0"/>
              <a:t> </a:t>
            </a:r>
            <a:r>
              <a:rPr lang="en-US" sz="3400" b="1" dirty="0" err="1"/>
              <a:t>za</a:t>
            </a:r>
            <a:r>
              <a:rPr lang="en-US" sz="3400" b="1" dirty="0"/>
              <a:t> </a:t>
            </a:r>
            <a:r>
              <a:rPr lang="en-US" sz="3400" b="1" dirty="0" err="1"/>
              <a:t>utvrđivanje</a:t>
            </a:r>
            <a:r>
              <a:rPr lang="en-US" sz="3400" b="1" dirty="0"/>
              <a:t> </a:t>
            </a:r>
            <a:r>
              <a:rPr lang="en-US" sz="3400" b="1" dirty="0" err="1"/>
              <a:t>poreza</a:t>
            </a:r>
            <a:r>
              <a:rPr lang="en-US" sz="3400" b="1" dirty="0"/>
              <a:t> </a:t>
            </a:r>
            <a:r>
              <a:rPr lang="en-US" sz="3400" b="1" dirty="0" err="1"/>
              <a:t>na</a:t>
            </a:r>
            <a:r>
              <a:rPr lang="en-US" sz="3400" b="1" dirty="0"/>
              <a:t> </a:t>
            </a:r>
            <a:r>
              <a:rPr lang="en-US" sz="3400" b="1" dirty="0" err="1"/>
              <a:t>imovinu</a:t>
            </a:r>
            <a:r>
              <a:rPr lang="en-US" sz="3400" b="1" dirty="0"/>
              <a:t> (“Sl. list </a:t>
            </a:r>
            <a:r>
              <a:rPr lang="en-US" sz="3400" b="1" dirty="0" err="1"/>
              <a:t>grada</a:t>
            </a:r>
            <a:r>
              <a:rPr lang="en-US" sz="3400" b="1" dirty="0"/>
              <a:t> </a:t>
            </a:r>
            <a:r>
              <a:rPr lang="en-US" sz="3400" b="1" dirty="0" err="1"/>
              <a:t>Beograda</a:t>
            </a:r>
            <a:r>
              <a:rPr lang="en-US" sz="3400" b="1" dirty="0"/>
              <a:t>", br. 55/2013, 87/2014 </a:t>
            </a:r>
            <a:r>
              <a:rPr lang="en-US" sz="3400" b="1" dirty="0" err="1"/>
              <a:t>i</a:t>
            </a:r>
            <a:r>
              <a:rPr lang="en-US" sz="3400" b="1" dirty="0"/>
              <a:t> 69/2015) </a:t>
            </a:r>
            <a:r>
              <a:rPr lang="en-US" sz="3400" b="1" dirty="0" err="1"/>
              <a:t>određene</a:t>
            </a:r>
            <a:r>
              <a:rPr lang="en-US" sz="3400" b="1" dirty="0"/>
              <a:t> </a:t>
            </a:r>
            <a:r>
              <a:rPr lang="en-US" sz="3400" b="1" dirty="0" err="1"/>
              <a:t>su</a:t>
            </a:r>
            <a:r>
              <a:rPr lang="en-US" sz="3400" b="1" dirty="0"/>
              <a:t>: Prva zona </a:t>
            </a:r>
            <a:r>
              <a:rPr lang="en-US" sz="3400" b="1" dirty="0" err="1"/>
              <a:t>koja</a:t>
            </a:r>
            <a:r>
              <a:rPr lang="en-US" sz="3400" b="1" dirty="0"/>
              <a:t> </a:t>
            </a:r>
            <a:r>
              <a:rPr lang="en-US" sz="3400" b="1" dirty="0" err="1"/>
              <a:t>obuhvata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Prvu</a:t>
            </a:r>
            <a:r>
              <a:rPr lang="en-US" sz="3400" b="1" dirty="0"/>
              <a:t> </a:t>
            </a:r>
            <a:r>
              <a:rPr lang="en-US" sz="3400" b="1" dirty="0" err="1"/>
              <a:t>zonu</a:t>
            </a:r>
            <a:r>
              <a:rPr lang="en-US" sz="3400" b="1" dirty="0"/>
              <a:t> - </a:t>
            </a:r>
            <a:r>
              <a:rPr lang="en-US" sz="3400" b="1" dirty="0" err="1"/>
              <a:t>Ekstra</a:t>
            </a:r>
            <a:r>
              <a:rPr lang="en-US" sz="3400" b="1" dirty="0"/>
              <a:t> zona </a:t>
            </a:r>
            <a:r>
              <a:rPr lang="en-US" sz="3400" b="1" dirty="0" err="1"/>
              <a:t>stanovanja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</a:t>
            </a:r>
            <a:r>
              <a:rPr lang="en-US" sz="3400" b="1" dirty="0" err="1"/>
              <a:t>Prvu</a:t>
            </a:r>
            <a:r>
              <a:rPr lang="en-US" sz="3400" b="1" dirty="0"/>
              <a:t> </a:t>
            </a:r>
            <a:r>
              <a:rPr lang="en-US" sz="3400" b="1" dirty="0" err="1"/>
              <a:t>zonu</a:t>
            </a:r>
            <a:r>
              <a:rPr lang="en-US" sz="3400" b="1" dirty="0"/>
              <a:t> - </a:t>
            </a:r>
            <a:r>
              <a:rPr lang="en-US" sz="3400" b="1" dirty="0" err="1"/>
              <a:t>Ekstra</a:t>
            </a:r>
            <a:r>
              <a:rPr lang="en-US" sz="3400" b="1" dirty="0"/>
              <a:t> zona </a:t>
            </a:r>
            <a:r>
              <a:rPr lang="en-US" sz="3400" b="1" dirty="0" err="1"/>
              <a:t>poslovanja</a:t>
            </a:r>
            <a:r>
              <a:rPr lang="en-US" sz="3400" b="1" dirty="0"/>
              <a:t>, Druga zona, </a:t>
            </a:r>
            <a:r>
              <a:rPr lang="en-US" sz="3400" b="1" dirty="0" err="1"/>
              <a:t>Treća</a:t>
            </a:r>
            <a:r>
              <a:rPr lang="en-US" sz="3400" b="1" dirty="0"/>
              <a:t> zona, </a:t>
            </a:r>
            <a:r>
              <a:rPr lang="en-US" sz="3400" b="1" dirty="0" err="1"/>
              <a:t>Četvrta</a:t>
            </a:r>
            <a:r>
              <a:rPr lang="en-US" sz="3400" b="1" dirty="0"/>
              <a:t> zona, Peta zona, </a:t>
            </a:r>
            <a:r>
              <a:rPr lang="en-US" sz="3400" b="1" dirty="0" err="1"/>
              <a:t>Šesta</a:t>
            </a:r>
            <a:r>
              <a:rPr lang="en-US" sz="3400" b="1" dirty="0"/>
              <a:t> zona, </a:t>
            </a:r>
            <a:r>
              <a:rPr lang="en-US" sz="3400" b="1" dirty="0" err="1"/>
              <a:t>Sedma</a:t>
            </a:r>
            <a:r>
              <a:rPr lang="en-US" sz="3400" b="1" dirty="0"/>
              <a:t> zona, </a:t>
            </a:r>
            <a:r>
              <a:rPr lang="en-US" sz="3400" b="1" dirty="0" err="1"/>
              <a:t>Osma</a:t>
            </a:r>
            <a:r>
              <a:rPr lang="en-US" sz="3400" b="1" dirty="0"/>
              <a:t> zona, Zona </a:t>
            </a:r>
            <a:r>
              <a:rPr lang="en-US" sz="3400" b="1" dirty="0" err="1"/>
              <a:t>zaštite</a:t>
            </a:r>
            <a:r>
              <a:rPr lang="en-US" sz="3400" b="1" dirty="0"/>
              <a:t> </a:t>
            </a:r>
            <a:r>
              <a:rPr lang="en-US" sz="3400" b="1" dirty="0" err="1"/>
              <a:t>zelenila</a:t>
            </a:r>
            <a:r>
              <a:rPr lang="en-US" sz="3400" b="1" dirty="0"/>
              <a:t> 1, Zona </a:t>
            </a:r>
            <a:r>
              <a:rPr lang="en-US" sz="3400" b="1" dirty="0" err="1"/>
              <a:t>zaštite</a:t>
            </a:r>
            <a:r>
              <a:rPr lang="en-US" sz="3400" b="1" dirty="0"/>
              <a:t> </a:t>
            </a:r>
            <a:r>
              <a:rPr lang="en-US" sz="3400" b="1" dirty="0" err="1"/>
              <a:t>zelenila</a:t>
            </a:r>
            <a:r>
              <a:rPr lang="en-US" sz="3400" b="1" dirty="0"/>
              <a:t> 2, Zona </a:t>
            </a:r>
            <a:r>
              <a:rPr lang="en-US" sz="3400" b="1" dirty="0" err="1"/>
              <a:t>ulaznih</a:t>
            </a:r>
            <a:r>
              <a:rPr lang="en-US" sz="3400" b="1" dirty="0"/>
              <a:t> </a:t>
            </a:r>
            <a:r>
              <a:rPr lang="en-US" sz="3400" b="1" dirty="0" err="1"/>
              <a:t>pravaca</a:t>
            </a:r>
            <a:r>
              <a:rPr lang="en-US" sz="3400" b="1" dirty="0"/>
              <a:t> </a:t>
            </a:r>
            <a:r>
              <a:rPr lang="en-US" sz="3400" b="1" dirty="0" err="1"/>
              <a:t>i</a:t>
            </a:r>
            <a:r>
              <a:rPr lang="en-US" sz="3400" b="1" dirty="0"/>
              <a:t> Zona </a:t>
            </a:r>
            <a:r>
              <a:rPr lang="en-US" sz="3400" b="1" dirty="0" err="1"/>
              <a:t>specifičnih</a:t>
            </a:r>
            <a:r>
              <a:rPr lang="en-US" sz="3400" b="1" dirty="0"/>
              <a:t> </a:t>
            </a:r>
            <a:r>
              <a:rPr lang="en-US" sz="3400" b="1" dirty="0" err="1"/>
              <a:t>namena</a:t>
            </a:r>
            <a:r>
              <a:rPr lang="en-US" sz="3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7817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</TotalTime>
  <Words>3665</Words>
  <Application>Microsoft Office PowerPoint</Application>
  <PresentationFormat>Custom</PresentationFormat>
  <Paragraphs>161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Slide 1</vt:lpstr>
      <vt:lpstr>Zakon o poreskom postupku i poreskoj administraciji</vt:lpstr>
      <vt:lpstr>Načelo fakticiteta (suština ispred forme)</vt:lpstr>
      <vt:lpstr>Porez na imovinu</vt:lpstr>
      <vt:lpstr>Porez na imovinu (nastavak)</vt:lpstr>
      <vt:lpstr>Porez na imovinu (nastavak)</vt:lpstr>
      <vt:lpstr>Porez na imovinu (nastavak)</vt:lpstr>
      <vt:lpstr>Osnovica</vt:lpstr>
      <vt:lpstr>Osnovica (nastavak)</vt:lpstr>
      <vt:lpstr>Osnovica - nastavak</vt:lpstr>
      <vt:lpstr>Stopa</vt:lpstr>
      <vt:lpstr>Izuzeća</vt:lpstr>
      <vt:lpstr>Izuzeća (nastavak)</vt:lpstr>
      <vt:lpstr>Porez na nasleđe i poklon</vt:lpstr>
      <vt:lpstr>Trenutak nastanka poreske obaveze</vt:lpstr>
      <vt:lpstr>Obveznik, osnovica</vt:lpstr>
      <vt:lpstr>Stope oporezivanja</vt:lpstr>
      <vt:lpstr>Poreska oslobođenja (izdvojeno)</vt:lpstr>
      <vt:lpstr>Utvrđivanje poreza</vt:lpstr>
      <vt:lpstr>Izmirivanje poreza</vt:lpstr>
      <vt:lpstr>Porez na prihode od nepokretnosti</vt:lpstr>
      <vt:lpstr>Obveznik poreza</vt:lpstr>
      <vt:lpstr>Osnovica</vt:lpstr>
      <vt:lpstr>Stopa</vt:lpstr>
      <vt:lpstr>Porez na kapitalne dobitke fizičkih lica</vt:lpstr>
      <vt:lpstr>Porez na kapitalne dobitke fizičkih lica (napomena)</vt:lpstr>
      <vt:lpstr>Porez na kapitalne dobitke fizičkih lica (izuzeća i usklađivanja)</vt:lpstr>
      <vt:lpstr>Porez na kapitalne dobitke fizičkih lica (izuzeća i usklađivanja - nastavak)</vt:lpstr>
      <vt:lpstr>Porez na kapitalne dobitke fizičkih lica stopa, krediti</vt:lpstr>
      <vt:lpstr>Porez na kapitalne dobitke fizičkih lica stopa, krediti (nastavak)</vt:lpstr>
      <vt:lpstr>Porez na kapitalne dobitke pravnih lica</vt:lpstr>
      <vt:lpstr>Porez na kapitalne dobitke pravnih lica (načelo)</vt:lpstr>
      <vt:lpstr>Prodajna i nabavna cena </vt:lpstr>
      <vt:lpstr>Porez na kapitalnu dobit pravnih lica nerezidenata</vt:lpstr>
      <vt:lpstr>Projektna društva (Special Purpose Vehicles – SPV)</vt:lpstr>
      <vt:lpstr>Projektna društva (Special Purpose Vehicles – SPV) - nastavljeno</vt:lpstr>
      <vt:lpstr>Projektna društva (Special Purpose Vehicles – SPV) - nastavljeno</vt:lpstr>
      <vt:lpstr>Projektna društva (Special Purpose Vehicles – SPV) - nastavljeno</vt:lpstr>
      <vt:lpstr>Pitanja i odgovori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korisnik</cp:lastModifiedBy>
  <cp:revision>43</cp:revision>
  <dcterms:created xsi:type="dcterms:W3CDTF">2017-10-13T10:19:34Z</dcterms:created>
  <dcterms:modified xsi:type="dcterms:W3CDTF">2019-02-07T13:20:26Z</dcterms:modified>
</cp:coreProperties>
</file>