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wdp" ContentType="image/vnd.ms-photo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73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3" r:id="rId22"/>
    <p:sldId id="284" r:id="rId23"/>
    <p:sldId id="285" r:id="rId24"/>
    <p:sldId id="271" r:id="rId25"/>
    <p:sldId id="282" r:id="rId2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3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BCF103-F9BE-864B-9CDF-C98F552AADDE}" type="datetimeFigureOut">
              <a:rPr lang="en-US" smtClean="0"/>
              <a:pPr/>
              <a:t>14-Feb-19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058233C-E078-6B4D-BFA0-40EE434A39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199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83630" y="3602039"/>
            <a:ext cx="6858000" cy="56890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1" baseline="0">
                <a:latin typeface="Century Gothic" panose="020B0502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x-none" dirty="0" smtClean="0"/>
              <a:t>Naslov/Naziv teme predavanja</a:t>
            </a:r>
            <a:endParaRPr lang="x-none" dirty="0"/>
          </a:p>
        </p:txBody>
      </p:sp>
      <p:pic>
        <p:nvPicPr>
          <p:cNvPr id="7" name="Picture 10" descr="Image result for teacher icon 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aturation sat="9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0549" y="4147471"/>
            <a:ext cx="586476" cy="761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Image result for clock timer 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rightnessContrast bright="-1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2580" y="4228910"/>
            <a:ext cx="328628" cy="438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556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x-non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57225" y="2076450"/>
            <a:ext cx="7886700" cy="40005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 dirty="0"/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x-none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28650" y="2038350"/>
            <a:ext cx="3700463" cy="40386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29175" y="2038350"/>
            <a:ext cx="3700463" cy="40386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 dirty="0"/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571184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15616" y="6356350"/>
            <a:ext cx="1475184" cy="365125"/>
          </a:xfrm>
          <a:prstGeom prst="rect">
            <a:avLst/>
          </a:prstGeom>
        </p:spPr>
        <p:txBody>
          <a:bodyPr/>
          <a:lstStyle/>
          <a:p>
            <a:fld id="{5ECA272F-F2B6-4770-B1C9-1E18CFE81A62}" type="datetimeFigureOut">
              <a:rPr lang="en-US" smtClean="0"/>
              <a:pPr/>
              <a:t>14-Feb-19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EA632DD-4472-485B-A5C9-E7B82759C0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2442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4883" y="5814026"/>
            <a:ext cx="9144000" cy="11101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35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biLevel thresh="25000"/>
          </a:blip>
          <a:stretch>
            <a:fillRect/>
          </a:stretch>
        </p:blipFill>
        <p:spPr>
          <a:xfrm>
            <a:off x="7778416" y="5547973"/>
            <a:ext cx="1209561" cy="1674345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 rot="10162212" flipH="1">
            <a:off x="-79139" y="2761999"/>
            <a:ext cx="9131674" cy="3852142"/>
          </a:xfrm>
          <a:prstGeom prst="ellipse">
            <a:avLst/>
          </a:prstGeom>
          <a:solidFill>
            <a:schemeClr val="bg1"/>
          </a:solidFill>
          <a:ln w="47625">
            <a:noFill/>
          </a:ln>
          <a:effectLst>
            <a:outerShdw blurRad="101600" dist="38100" sx="76000" sy="76000" algn="l" rotWithShape="0">
              <a:prstClr val="black">
                <a:alpha val="7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350"/>
          </a:p>
        </p:txBody>
      </p:sp>
      <p:sp>
        <p:nvSpPr>
          <p:cNvPr id="19" name="Oval 18"/>
          <p:cNvSpPr/>
          <p:nvPr/>
        </p:nvSpPr>
        <p:spPr>
          <a:xfrm rot="10036807" flipH="1">
            <a:off x="-87478" y="3661707"/>
            <a:ext cx="7331512" cy="2259590"/>
          </a:xfrm>
          <a:prstGeom prst="ellipse">
            <a:avLst/>
          </a:prstGeom>
          <a:solidFill>
            <a:schemeClr val="bg1"/>
          </a:solidFill>
          <a:ln w="47625">
            <a:noFill/>
          </a:ln>
          <a:effectLst>
            <a:outerShdw blurRad="101600" dist="38100" sx="76000" sy="76000" algn="l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sz="135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86675" y="222176"/>
            <a:ext cx="1301302" cy="788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96568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3630" y="3085085"/>
            <a:ext cx="6858000" cy="426682"/>
          </a:xfrm>
        </p:spPr>
        <p:txBody>
          <a:bodyPr/>
          <a:lstStyle/>
          <a:p>
            <a:r>
              <a:rPr lang="en-US" sz="2400" dirty="0" smtClean="0"/>
              <a:t>CENA, VREDNOST, PRIHOD I ODLUKE U PROIZVODNJI</a:t>
            </a:r>
            <a:endParaRPr lang="x-none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842962" y="4077059"/>
            <a:ext cx="153369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 smtClean="0">
                <a:latin typeface="Century Gothic" panose="020B0502020202020204" pitchFamily="34" charset="0"/>
              </a:rPr>
              <a:t>Prof. </a:t>
            </a:r>
            <a:r>
              <a:rPr lang="en-US" sz="1350" dirty="0" err="1" smtClean="0">
                <a:latin typeface="Century Gothic" panose="020B0502020202020204" pitchFamily="34" charset="0"/>
              </a:rPr>
              <a:t>dr</a:t>
            </a:r>
            <a:r>
              <a:rPr lang="en-US" sz="1350" dirty="0" smtClean="0">
                <a:latin typeface="Century Gothic" panose="020B0502020202020204" pitchFamily="34" charset="0"/>
              </a:rPr>
              <a:t> Zoran </a:t>
            </a:r>
            <a:r>
              <a:rPr lang="en-US" sz="1350" dirty="0" err="1" smtClean="0">
                <a:latin typeface="Century Gothic" panose="020B0502020202020204" pitchFamily="34" charset="0"/>
              </a:rPr>
              <a:t>Grubišić</a:t>
            </a:r>
            <a:endParaRPr lang="x-none" sz="1350" dirty="0">
              <a:latin typeface="Century Gothic" panose="020B0502020202020204" pitchFamily="34" charset="0"/>
            </a:endParaRPr>
          </a:p>
        </p:txBody>
      </p:sp>
      <p:sp>
        <p:nvSpPr>
          <p:cNvPr id="5" name="Date Placeholder 3"/>
          <p:cNvSpPr txBox="1">
            <a:spLocks/>
          </p:cNvSpPr>
          <p:nvPr/>
        </p:nvSpPr>
        <p:spPr>
          <a:xfrm>
            <a:off x="4267200" y="4092616"/>
            <a:ext cx="1200150" cy="446210"/>
          </a:xfrm>
          <a:prstGeom prst="rect">
            <a:avLst/>
          </a:prstGeom>
        </p:spPr>
        <p:txBody>
          <a:bodyPr/>
          <a:lstStyle>
            <a:defPPr>
              <a:defRPr lang="x-none"/>
            </a:defPPr>
            <a:lvl1pPr marL="0" algn="l" defTabSz="914400" rtl="0" eaLnBrk="1" latinLnBrk="0" hangingPunct="1">
              <a:defRPr sz="9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x-none" sz="1350" dirty="0"/>
          </a:p>
          <a:p>
            <a:r>
              <a:rPr lang="x-none" sz="1350" smtClean="0"/>
              <a:t>Beogr</a:t>
            </a:r>
            <a:r>
              <a:rPr lang="sr-Latn-CS" sz="1350" dirty="0" smtClean="0"/>
              <a:t>a</a:t>
            </a:r>
            <a:r>
              <a:rPr lang="x-none" sz="1350" smtClean="0"/>
              <a:t>d</a:t>
            </a:r>
            <a:endParaRPr lang="x-none" sz="1350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6243493" y="4077059"/>
            <a:ext cx="1063793" cy="298034"/>
          </a:xfrm>
          <a:prstGeom prst="rect">
            <a:avLst/>
          </a:prstGeom>
        </p:spPr>
        <p:txBody>
          <a:bodyPr/>
          <a:lstStyle>
            <a:defPPr>
              <a:defRPr lang="x-none"/>
            </a:defPPr>
            <a:lvl1pPr marL="0" algn="l" defTabSz="914400" rtl="0" eaLnBrk="1" latinLnBrk="0" hangingPunct="1">
              <a:defRPr sz="9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x-none" sz="135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383630" y="1736233"/>
            <a:ext cx="6858000" cy="768003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baseline="0">
                <a:solidFill>
                  <a:schemeClr val="tx1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r>
              <a:rPr lang="x-none" sz="2100" dirty="0"/>
              <a:t>STRUČNA OBUKA ZA PROCENITELJE VREDNOSTI NEPOKRETNOSTI</a:t>
            </a:r>
            <a:r>
              <a:rPr lang="x-none" sz="2100"/>
              <a:t/>
            </a:r>
            <a:br>
              <a:rPr lang="x-none" sz="2100"/>
            </a:br>
            <a:r>
              <a:rPr lang="sr-Latn-CS" sz="2100" dirty="0" smtClean="0"/>
              <a:t>09</a:t>
            </a:r>
            <a:r>
              <a:rPr lang="x-none" sz="2100" smtClean="0"/>
              <a:t>. </a:t>
            </a:r>
            <a:r>
              <a:rPr lang="sr-Latn-CS" sz="2100" dirty="0" smtClean="0"/>
              <a:t>februar</a:t>
            </a:r>
            <a:r>
              <a:rPr lang="x-none" sz="2100" smtClean="0"/>
              <a:t> 201</a:t>
            </a:r>
            <a:r>
              <a:rPr lang="sr-Latn-CS" sz="2100" dirty="0" smtClean="0"/>
              <a:t>9</a:t>
            </a:r>
            <a:r>
              <a:rPr lang="x-none" sz="2100" smtClean="0"/>
              <a:t> </a:t>
            </a:r>
            <a:r>
              <a:rPr lang="x-none" sz="2100"/>
              <a:t>– </a:t>
            </a:r>
            <a:r>
              <a:rPr lang="sr-Latn-CS" sz="2100" dirty="0" smtClean="0"/>
              <a:t>30</a:t>
            </a:r>
            <a:r>
              <a:rPr lang="x-none" sz="2100" smtClean="0"/>
              <a:t>. </a:t>
            </a:r>
            <a:r>
              <a:rPr lang="sr-Latn-CS" sz="2100" dirty="0" smtClean="0"/>
              <a:t>mart</a:t>
            </a:r>
            <a:r>
              <a:rPr lang="x-none" sz="2100" smtClean="0"/>
              <a:t> 201</a:t>
            </a:r>
            <a:r>
              <a:rPr lang="sr-Latn-CS" sz="2100" smtClean="0"/>
              <a:t>9</a:t>
            </a:r>
            <a:r>
              <a:rPr lang="x-none" sz="2100" smtClean="0"/>
              <a:t>.</a:t>
            </a:r>
            <a:endParaRPr lang="x-none" sz="2100" dirty="0"/>
          </a:p>
        </p:txBody>
      </p:sp>
    </p:spTree>
    <p:extLst>
      <p:ext uri="{BB962C8B-B14F-4D97-AF65-F5344CB8AC3E}">
        <p14:creationId xmlns:p14="http://schemas.microsoft.com/office/powerpoint/2010/main" xmlns="" val="99902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dirty="0" smtClean="0"/>
              <a:t>Maksimizacija profita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smtClean="0"/>
              <a:t>Profit je maksimalan kada su marginalni prihodi jednaki marginalnim troškovima</a:t>
            </a:r>
          </a:p>
          <a:p>
            <a:r>
              <a:rPr lang="x-none" i="1" smtClean="0">
                <a:latin typeface="Arial" pitchFamily="34" charset="0"/>
              </a:rPr>
              <a:t>Marginalni prihod </a:t>
            </a:r>
            <a:r>
              <a:rPr lang="en-US" i="1" dirty="0" smtClean="0">
                <a:latin typeface="Arial" pitchFamily="34" charset="0"/>
              </a:rPr>
              <a:t>&gt; </a:t>
            </a:r>
            <a:r>
              <a:rPr lang="x-none" i="1" smtClean="0">
                <a:latin typeface="Arial" pitchFamily="34" charset="0"/>
              </a:rPr>
              <a:t>Marginalni trošak =&gt;</a:t>
            </a:r>
            <a:r>
              <a:rPr lang="en-US" i="1" dirty="0" smtClean="0">
                <a:latin typeface="Arial" pitchFamily="34" charset="0"/>
                <a:sym typeface="Monotype Sorts" pitchFamily="2" charset="2"/>
              </a:rPr>
              <a:t> </a:t>
            </a:r>
            <a:r>
              <a:rPr lang="x-none" smtClean="0">
                <a:latin typeface="Arial" pitchFamily="34" charset="0"/>
              </a:rPr>
              <a:t>povećati</a:t>
            </a:r>
            <a:r>
              <a:rPr lang="en-US" i="1" dirty="0" smtClean="0">
                <a:latin typeface="Arial" pitchFamily="34" charset="0"/>
              </a:rPr>
              <a:t> Q</a:t>
            </a:r>
          </a:p>
          <a:p>
            <a:r>
              <a:rPr lang="x-none" i="1" smtClean="0">
                <a:latin typeface="Arial" pitchFamily="34" charset="0"/>
              </a:rPr>
              <a:t>Marginalni prihod &lt;</a:t>
            </a:r>
            <a:r>
              <a:rPr lang="en-US" i="1" dirty="0" smtClean="0">
                <a:latin typeface="Arial" pitchFamily="34" charset="0"/>
              </a:rPr>
              <a:t> </a:t>
            </a:r>
            <a:r>
              <a:rPr lang="x-none" i="1" smtClean="0">
                <a:latin typeface="Arial" pitchFamily="34" charset="0"/>
              </a:rPr>
              <a:t>Marginalni trošak =&gt; Smanjiti Q</a:t>
            </a:r>
          </a:p>
          <a:p>
            <a:r>
              <a:rPr lang="x-none" i="1" smtClean="0">
                <a:latin typeface="Arial" pitchFamily="34" charset="0"/>
              </a:rPr>
              <a:t>Marginalni prihod = Marginalni trošak =&gt; Profit je maksimalan</a:t>
            </a:r>
            <a:r>
              <a:rPr lang="en-US" i="1" dirty="0" smtClean="0">
                <a:latin typeface="Arial" pitchFamily="34" charset="0"/>
                <a:sym typeface="Monotype Sorts" pitchFamily="2" charset="2"/>
              </a:rPr>
              <a:t> </a:t>
            </a:r>
            <a:endParaRPr lang="x-none" i="1" smtClean="0">
              <a:latin typeface="Arial" pitchFamily="34" charset="0"/>
              <a:sym typeface="Monotype Sorts" pitchFamily="2" charset="2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dirty="0" smtClean="0"/>
              <a:t>Privremeno gašenje ili napuštanje od strane firme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x-none" smtClean="0"/>
              <a:t>Privremeno gašenje</a:t>
            </a:r>
            <a:r>
              <a:rPr lang="en-US" dirty="0" smtClean="0">
                <a:solidFill>
                  <a:srgbClr val="A50021"/>
                </a:solidFill>
              </a:rPr>
              <a:t> </a:t>
            </a:r>
            <a:r>
              <a:rPr lang="x-none" smtClean="0">
                <a:solidFill>
                  <a:srgbClr val="A50021"/>
                </a:solidFill>
              </a:rPr>
              <a:t>(engl. </a:t>
            </a:r>
            <a:r>
              <a:rPr lang="en-US" i="1" dirty="0" smtClean="0">
                <a:solidFill>
                  <a:srgbClr val="A50021"/>
                </a:solidFill>
              </a:rPr>
              <a:t>shutdown</a:t>
            </a:r>
            <a:r>
              <a:rPr lang="x-none" smtClean="0">
                <a:solidFill>
                  <a:srgbClr val="A50021"/>
                </a:solidFill>
              </a:rPr>
              <a:t>)</a:t>
            </a:r>
            <a:r>
              <a:rPr lang="x-none" smtClean="0"/>
              <a:t> označava kratkoročnu odluku da se ne proizvodi u određenom vremenskom periodu usled trenutnih uslova na tržištu</a:t>
            </a:r>
          </a:p>
          <a:p>
            <a:r>
              <a:rPr lang="x-none" smtClean="0"/>
              <a:t>Napuštanje</a:t>
            </a:r>
            <a:r>
              <a:rPr lang="en-US" dirty="0" smtClean="0">
                <a:solidFill>
                  <a:srgbClr val="A50021"/>
                </a:solidFill>
              </a:rPr>
              <a:t> </a:t>
            </a:r>
            <a:r>
              <a:rPr lang="x-none" smtClean="0">
                <a:solidFill>
                  <a:srgbClr val="A50021"/>
                </a:solidFill>
              </a:rPr>
              <a:t>(engl. </a:t>
            </a:r>
            <a:r>
              <a:rPr lang="en-US" i="1" dirty="0" smtClean="0">
                <a:solidFill>
                  <a:srgbClr val="A50021"/>
                </a:solidFill>
              </a:rPr>
              <a:t>Exit</a:t>
            </a:r>
            <a:r>
              <a:rPr lang="x-none" smtClean="0">
                <a:solidFill>
                  <a:srgbClr val="A50021"/>
                </a:solidFill>
              </a:rPr>
              <a:t>) </a:t>
            </a:r>
            <a:r>
              <a:rPr lang="x-none" smtClean="0"/>
              <a:t>je dugoročna odluka o tome da se napusti određeno tržište</a:t>
            </a:r>
          </a:p>
          <a:p>
            <a:r>
              <a:rPr lang="sr-Latn-CS" dirty="0" smtClean="0"/>
              <a:t>“</a:t>
            </a:r>
            <a:r>
              <a:rPr lang="x-none" smtClean="0"/>
              <a:t>Potonuli</a:t>
            </a:r>
            <a:r>
              <a:rPr lang="sr-Latn-CS" dirty="0" smtClean="0"/>
              <a:t>”</a:t>
            </a:r>
            <a:r>
              <a:rPr lang="x-none" smtClean="0"/>
              <a:t> troškovi </a:t>
            </a:r>
            <a:r>
              <a:rPr lang="x-none" smtClean="0">
                <a:solidFill>
                  <a:srgbClr val="A50021"/>
                </a:solidFill>
              </a:rPr>
              <a:t>(engl. </a:t>
            </a:r>
            <a:r>
              <a:rPr lang="x-none" i="1" smtClean="0">
                <a:solidFill>
                  <a:srgbClr val="A50021"/>
                </a:solidFill>
              </a:rPr>
              <a:t>sunk costs</a:t>
            </a:r>
            <a:r>
              <a:rPr lang="x-none" smtClean="0">
                <a:solidFill>
                  <a:srgbClr val="A50021"/>
                </a:solidFill>
              </a:rPr>
              <a:t>) </a:t>
            </a:r>
            <a:r>
              <a:rPr lang="x-none" smtClean="0"/>
              <a:t>su oni koji su već nastali. Oni ne igraju ulogu u odluci o privremenom gašenju ali utiču na odluku o odlasku</a:t>
            </a:r>
            <a:endParaRPr lang="x-none" i="1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Privremeno gašenje firme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000099"/>
              </a:buClr>
              <a:buSzPct val="85000"/>
              <a:buFont typeface="Monotype Sorts" pitchFamily="2" charset="2"/>
              <a:buNone/>
            </a:pPr>
            <a:r>
              <a:rPr lang="x-none" smtClean="0">
                <a:latin typeface="Arial" pitchFamily="34" charset="0"/>
              </a:rPr>
              <a:t>Privremeno gašenje -</a:t>
            </a:r>
            <a:r>
              <a:rPr lang="en-US" dirty="0" smtClean="0">
                <a:latin typeface="Arial" pitchFamily="34" charset="0"/>
              </a:rPr>
              <a:t> </a:t>
            </a:r>
            <a:r>
              <a:rPr lang="x-none" smtClean="0">
                <a:latin typeface="Arial" pitchFamily="34" charset="0"/>
              </a:rPr>
              <a:t>ako je:</a:t>
            </a:r>
          </a:p>
          <a:p>
            <a:pPr>
              <a:buClr>
                <a:srgbClr val="000099"/>
              </a:buClr>
              <a:buSzPct val="85000"/>
              <a:buFont typeface="Monotype Sorts" pitchFamily="2" charset="2"/>
              <a:buNone/>
            </a:pPr>
            <a:endParaRPr lang="x-none" i="1" smtClean="0">
              <a:latin typeface="Arial" pitchFamily="34" charset="0"/>
            </a:endParaRPr>
          </a:p>
          <a:p>
            <a:pPr>
              <a:buClr>
                <a:srgbClr val="000099"/>
              </a:buClr>
              <a:buSzPct val="85000"/>
            </a:pPr>
            <a:r>
              <a:rPr lang="x-none" i="1" smtClean="0">
                <a:latin typeface="Arial" pitchFamily="34" charset="0"/>
              </a:rPr>
              <a:t>Ukupan prihod</a:t>
            </a:r>
            <a:r>
              <a:rPr lang="en-US" i="1" dirty="0" smtClean="0">
                <a:latin typeface="Arial" pitchFamily="34" charset="0"/>
              </a:rPr>
              <a:t> &lt; </a:t>
            </a:r>
            <a:r>
              <a:rPr lang="x-none" i="1" smtClean="0">
                <a:latin typeface="Arial" pitchFamily="34" charset="0"/>
              </a:rPr>
              <a:t>Varijabilni troškovi</a:t>
            </a:r>
            <a:endParaRPr lang="en-US" i="1" dirty="0" smtClean="0">
              <a:latin typeface="Arial" pitchFamily="34" charset="0"/>
            </a:endParaRPr>
          </a:p>
          <a:p>
            <a:pPr>
              <a:buClr>
                <a:srgbClr val="000099"/>
              </a:buClr>
              <a:buSzPct val="85000"/>
              <a:buFont typeface="Monotype Sorts" pitchFamily="2" charset="2"/>
              <a:buNone/>
            </a:pPr>
            <a:endParaRPr lang="x-none" i="1" smtClean="0">
              <a:latin typeface="Arial" pitchFamily="34" charset="0"/>
            </a:endParaRPr>
          </a:p>
          <a:p>
            <a:pPr>
              <a:buClr>
                <a:srgbClr val="000099"/>
              </a:buClr>
              <a:buSzPct val="85000"/>
            </a:pPr>
            <a:r>
              <a:rPr lang="x-none" i="1" smtClean="0">
                <a:latin typeface="Arial" pitchFamily="34" charset="0"/>
              </a:rPr>
              <a:t>Ukupan prihod</a:t>
            </a:r>
            <a:r>
              <a:rPr lang="en-US" i="1" dirty="0" smtClean="0">
                <a:latin typeface="Arial" pitchFamily="34" charset="0"/>
              </a:rPr>
              <a:t>/</a:t>
            </a:r>
            <a:r>
              <a:rPr lang="x-none" i="1" smtClean="0">
                <a:latin typeface="Arial" pitchFamily="34" charset="0"/>
              </a:rPr>
              <a:t>Količina</a:t>
            </a:r>
            <a:r>
              <a:rPr lang="en-US" i="1" dirty="0" smtClean="0">
                <a:latin typeface="Arial" pitchFamily="34" charset="0"/>
              </a:rPr>
              <a:t> &lt; </a:t>
            </a:r>
            <a:r>
              <a:rPr lang="x-none" i="1" smtClean="0">
                <a:latin typeface="Arial" pitchFamily="34" charset="0"/>
              </a:rPr>
              <a:t>Varijabilni trošak</a:t>
            </a:r>
            <a:r>
              <a:rPr lang="en-US" i="1" dirty="0" smtClean="0">
                <a:latin typeface="Arial" pitchFamily="34" charset="0"/>
              </a:rPr>
              <a:t>/</a:t>
            </a:r>
            <a:r>
              <a:rPr lang="x-none" i="1" smtClean="0">
                <a:latin typeface="Arial" pitchFamily="34" charset="0"/>
              </a:rPr>
              <a:t>Količina</a:t>
            </a:r>
            <a:endParaRPr lang="en-US" i="1" dirty="0" smtClean="0">
              <a:latin typeface="Arial" pitchFamily="34" charset="0"/>
            </a:endParaRPr>
          </a:p>
          <a:p>
            <a:pPr>
              <a:buClr>
                <a:srgbClr val="000099"/>
              </a:buClr>
              <a:buSzPct val="85000"/>
              <a:buFont typeface="Monotype Sorts" pitchFamily="2" charset="2"/>
              <a:buNone/>
            </a:pPr>
            <a:endParaRPr lang="x-none" i="1" smtClean="0">
              <a:latin typeface="Arial" pitchFamily="34" charset="0"/>
            </a:endParaRPr>
          </a:p>
          <a:p>
            <a:pPr>
              <a:buClr>
                <a:srgbClr val="000099"/>
              </a:buClr>
              <a:buSzPct val="85000"/>
            </a:pPr>
            <a:r>
              <a:rPr lang="en-US" i="1" dirty="0" smtClean="0">
                <a:latin typeface="Arial" pitchFamily="34" charset="0"/>
              </a:rPr>
              <a:t> </a:t>
            </a:r>
            <a:r>
              <a:rPr lang="x-none" i="1" smtClean="0">
                <a:latin typeface="Arial" pitchFamily="34" charset="0"/>
              </a:rPr>
              <a:t>Cena </a:t>
            </a:r>
            <a:r>
              <a:rPr lang="en-US" i="1" dirty="0" smtClean="0">
                <a:latin typeface="Arial" pitchFamily="34" charset="0"/>
              </a:rPr>
              <a:t>&lt; </a:t>
            </a:r>
            <a:r>
              <a:rPr lang="x-none" i="1" smtClean="0">
                <a:latin typeface="Arial" pitchFamily="34" charset="0"/>
              </a:rPr>
              <a:t>Prosečan varijabilni trošak</a:t>
            </a:r>
            <a:endParaRPr lang="en-US" i="1" dirty="0" smtClean="0">
              <a:latin typeface="Arial" pitchFamily="34" charset="0"/>
            </a:endParaRPr>
          </a:p>
          <a:p>
            <a:endParaRPr lang="x-none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MONOPOL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 </a:t>
            </a:r>
            <a:r>
              <a:rPr lang="en-US" dirty="0" err="1" smtClean="0"/>
              <a:t>konkurentnom</a:t>
            </a:r>
            <a:r>
              <a:rPr lang="en-US" dirty="0" smtClean="0"/>
              <a:t> </a:t>
            </a:r>
            <a:r>
              <a:rPr lang="en-US" dirty="0" err="1" smtClean="0"/>
              <a:t>tr</a:t>
            </a:r>
            <a:r>
              <a:rPr lang="sr-Latn-CS" dirty="0" smtClean="0"/>
              <a:t>žištu firma uzima cenu kao datu (</a:t>
            </a:r>
            <a:r>
              <a:rPr lang="sr-Latn-CS" i="1" dirty="0" smtClean="0"/>
              <a:t>price taker</a:t>
            </a:r>
            <a:r>
              <a:rPr lang="sr-Latn-CS" dirty="0" smtClean="0"/>
              <a:t>),  dok na monopolskom tržištu ona </a:t>
            </a:r>
            <a:r>
              <a:rPr lang="sr-Latn-CS" b="1" dirty="0" smtClean="0"/>
              <a:t>određuje cenu </a:t>
            </a:r>
            <a:r>
              <a:rPr lang="sr-Latn-CS" dirty="0" smtClean="0"/>
              <a:t>(</a:t>
            </a:r>
            <a:r>
              <a:rPr lang="sr-Latn-CS" i="1" dirty="0" smtClean="0"/>
              <a:t>price maker</a:t>
            </a:r>
            <a:r>
              <a:rPr lang="sr-Latn-CS" dirty="0" smtClean="0"/>
              <a:t>)</a:t>
            </a:r>
          </a:p>
          <a:p>
            <a:r>
              <a:rPr lang="sr-Latn-CS" dirty="0" smtClean="0"/>
              <a:t>Firma je monopolista ako: </a:t>
            </a:r>
          </a:p>
          <a:p>
            <a:pPr lvl="1"/>
            <a:r>
              <a:rPr lang="sr-Latn-CS" dirty="0" smtClean="0"/>
              <a:t>je </a:t>
            </a:r>
            <a:r>
              <a:rPr lang="sr-Latn-CS" b="1" dirty="0" smtClean="0"/>
              <a:t>jedini prodavac</a:t>
            </a:r>
            <a:r>
              <a:rPr lang="sr-Latn-CS" dirty="0" smtClean="0"/>
              <a:t> svog proizvoda</a:t>
            </a:r>
          </a:p>
          <a:p>
            <a:pPr lvl="1"/>
            <a:r>
              <a:rPr lang="sr-Latn-CS" dirty="0" smtClean="0"/>
              <a:t>njen </a:t>
            </a:r>
            <a:r>
              <a:rPr lang="sr-Latn-CS" b="1" dirty="0" smtClean="0"/>
              <a:t>proizvod nema bliske supstitute</a:t>
            </a: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36548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ZAŠTO NASTAJU MONOPOLI?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Fundamentalni razlog nastanka monopola je </a:t>
            </a:r>
            <a:r>
              <a:rPr lang="sr-Latn-CS" b="1" u="sng" dirty="0" smtClean="0"/>
              <a:t>barijera ulaska</a:t>
            </a:r>
            <a:r>
              <a:rPr lang="sr-Latn-CS" dirty="0" smtClean="0"/>
              <a:t> na tržište</a:t>
            </a:r>
          </a:p>
          <a:p>
            <a:r>
              <a:rPr lang="sr-Latn-CS" dirty="0" smtClean="0"/>
              <a:t>Uzroci barijera: </a:t>
            </a:r>
          </a:p>
          <a:p>
            <a:pPr lvl="1"/>
            <a:r>
              <a:rPr lang="sr-Latn-CS" dirty="0" smtClean="0"/>
              <a:t>Vlasništvo nad ključnim resursom</a:t>
            </a:r>
          </a:p>
          <a:p>
            <a:pPr lvl="1"/>
            <a:r>
              <a:rPr lang="sr-Latn-CS" dirty="0" smtClean="0"/>
              <a:t>Vlada daje ekskluzivno pravo da se proizvodi neko dobro određenoj firmi</a:t>
            </a:r>
          </a:p>
          <a:p>
            <a:pPr lvl="1"/>
            <a:r>
              <a:rPr lang="sr-Latn-CS" dirty="0" smtClean="0"/>
              <a:t>Niži troškovi proizvodnje čine pojedinog proizvođača efikasnijim od ostalih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757553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ZAŠTO NASTAJU MONOPOLI?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sr-Latn-CS" dirty="0" smtClean="0"/>
              <a:t>Monopolski resursi – iako je vlasništvo nad ključnim resursom potencijalni uzrok monopola, monopoli retko nastaju iz ovog razloga</a:t>
            </a:r>
          </a:p>
          <a:p>
            <a:pPr algn="just">
              <a:lnSpc>
                <a:spcPct val="90000"/>
              </a:lnSpc>
            </a:pPr>
            <a:r>
              <a:rPr lang="sr-Latn-CS" dirty="0" smtClean="0"/>
              <a:t>Vlada kreira monopole – zabranom ulaska ostalim proizvođačima davanjem eksluzivnog prava jednom proizvođaču (npr. patenti, autorka prava...)</a:t>
            </a:r>
          </a:p>
          <a:p>
            <a:pPr algn="just">
              <a:lnSpc>
                <a:spcPct val="90000"/>
              </a:lnSpc>
            </a:pPr>
            <a:r>
              <a:rPr lang="sr-Latn-CS" dirty="0" smtClean="0"/>
              <a:t>Prirodni monopoli – jedna firma može snabdeti celo tržište po nižem trošku nego ostale (ekonomija obima)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53265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MONOPOL vs. KONKURENCIJA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MONOPOL</a:t>
            </a:r>
          </a:p>
          <a:p>
            <a:pPr lvl="1"/>
            <a:r>
              <a:rPr lang="sr-Latn-CS" dirty="0" smtClean="0"/>
              <a:t>jedini proizvođač</a:t>
            </a:r>
          </a:p>
          <a:p>
            <a:pPr lvl="1"/>
            <a:r>
              <a:rPr lang="sr-Latn-CS" dirty="0" smtClean="0"/>
              <a:t>kriva tražnje ima opadajući nagib</a:t>
            </a:r>
          </a:p>
          <a:p>
            <a:pPr lvl="1"/>
            <a:r>
              <a:rPr lang="vi-VN" dirty="0" smtClean="0"/>
              <a:t>određuje</a:t>
            </a:r>
            <a:r>
              <a:rPr lang="sr-Latn-CS" dirty="0" smtClean="0"/>
              <a:t> cenu</a:t>
            </a:r>
          </a:p>
          <a:p>
            <a:pPr lvl="1"/>
            <a:r>
              <a:rPr lang="sr-Latn-CS" dirty="0" smtClean="0"/>
              <a:t>može sniziti cenu kako bi povećao prodaju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93959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MONOPOL vs. KONKURENCIJA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KONKURENTSKA FIRMA</a:t>
            </a:r>
          </a:p>
          <a:p>
            <a:pPr lvl="1"/>
            <a:r>
              <a:rPr lang="sr-Latn-CS" dirty="0" smtClean="0"/>
              <a:t>Ima mnogo proizvođača</a:t>
            </a:r>
          </a:p>
          <a:p>
            <a:pPr lvl="1"/>
            <a:r>
              <a:rPr lang="sr-Latn-CS" dirty="0" smtClean="0"/>
              <a:t>Ima horizontalnu krivu tražnje</a:t>
            </a:r>
          </a:p>
          <a:p>
            <a:pPr lvl="1"/>
            <a:r>
              <a:rPr lang="sr-Latn-CS" dirty="0" smtClean="0"/>
              <a:t>Uzima cenu kao datu</a:t>
            </a:r>
          </a:p>
          <a:p>
            <a:pPr lvl="1"/>
            <a:r>
              <a:rPr lang="sr-Latn-CS" dirty="0" smtClean="0"/>
              <a:t>Uvek prodaje po istoj ceni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7653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PRIHOD MONOPOLA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33000"/>
              </a:spcBef>
              <a:buSzPct val="80000"/>
              <a:tabLst>
                <a:tab pos="333375" algn="l"/>
                <a:tab pos="744538" algn="l"/>
              </a:tabLst>
            </a:pPr>
            <a:r>
              <a:rPr lang="sr-Latn-CS" i="1" dirty="0" smtClean="0">
                <a:latin typeface="Arial" pitchFamily="34" charset="0"/>
              </a:rPr>
              <a:t>Ukupan prihod</a:t>
            </a:r>
          </a:p>
          <a:p>
            <a:pPr>
              <a:spcBef>
                <a:spcPct val="33000"/>
              </a:spcBef>
              <a:buSzPct val="80000"/>
              <a:buNone/>
              <a:tabLst>
                <a:tab pos="333375" algn="l"/>
                <a:tab pos="744538" algn="l"/>
              </a:tabLst>
            </a:pPr>
            <a:r>
              <a:rPr lang="sr-Latn-CS" i="1" dirty="0" smtClean="0">
                <a:solidFill>
                  <a:srgbClr val="A50021"/>
                </a:solidFill>
                <a:latin typeface="Arial" pitchFamily="34" charset="0"/>
              </a:rPr>
              <a:t>		</a:t>
            </a:r>
            <a:r>
              <a:rPr lang="en-US" i="1" dirty="0" smtClean="0">
                <a:solidFill>
                  <a:srgbClr val="A50021"/>
                </a:solidFill>
                <a:latin typeface="Arial" pitchFamily="34" charset="0"/>
              </a:rPr>
              <a:t>P x Q = TR</a:t>
            </a:r>
            <a:endParaRPr lang="sr-Latn-CS" i="1" dirty="0" smtClean="0">
              <a:solidFill>
                <a:srgbClr val="A50021"/>
              </a:solidFill>
              <a:latin typeface="Arial" pitchFamily="34" charset="0"/>
            </a:endParaRPr>
          </a:p>
          <a:p>
            <a:pPr>
              <a:spcBef>
                <a:spcPct val="33000"/>
              </a:spcBef>
              <a:buSzPct val="80000"/>
              <a:tabLst>
                <a:tab pos="333375" algn="l"/>
                <a:tab pos="744538" algn="l"/>
              </a:tabLst>
            </a:pPr>
            <a:r>
              <a:rPr lang="sr-Latn-CS" i="1" dirty="0" smtClean="0">
                <a:latin typeface="Arial" pitchFamily="34" charset="0"/>
              </a:rPr>
              <a:t>Prosečan prihod</a:t>
            </a:r>
          </a:p>
          <a:p>
            <a:pPr>
              <a:spcBef>
                <a:spcPct val="33000"/>
              </a:spcBef>
              <a:buSzPct val="80000"/>
              <a:buNone/>
              <a:tabLst>
                <a:tab pos="333375" algn="l"/>
                <a:tab pos="744538" algn="l"/>
              </a:tabLst>
            </a:pPr>
            <a:r>
              <a:rPr lang="sr-Latn-CS" i="1" dirty="0" smtClean="0">
                <a:solidFill>
                  <a:srgbClr val="A50021"/>
                </a:solidFill>
                <a:latin typeface="Arial" pitchFamily="34" charset="0"/>
              </a:rPr>
              <a:t>	</a:t>
            </a:r>
            <a:r>
              <a:rPr lang="en-US" i="1" dirty="0" smtClean="0">
                <a:solidFill>
                  <a:srgbClr val="A50021"/>
                </a:solidFill>
                <a:latin typeface="Arial" pitchFamily="34" charset="0"/>
              </a:rPr>
              <a:t>TR/Q = AR = P</a:t>
            </a:r>
            <a:endParaRPr lang="sr-Latn-CS" i="1" dirty="0" smtClean="0">
              <a:solidFill>
                <a:srgbClr val="A50021"/>
              </a:solidFill>
              <a:latin typeface="Arial" pitchFamily="34" charset="0"/>
            </a:endParaRPr>
          </a:p>
          <a:p>
            <a:pPr>
              <a:spcBef>
                <a:spcPct val="33000"/>
              </a:spcBef>
              <a:buSzPct val="80000"/>
              <a:tabLst>
                <a:tab pos="333375" algn="l"/>
                <a:tab pos="744538" algn="l"/>
              </a:tabLst>
            </a:pPr>
            <a:r>
              <a:rPr lang="sr-Latn-CS" i="1" dirty="0" smtClean="0">
                <a:latin typeface="Arial" pitchFamily="34" charset="0"/>
              </a:rPr>
              <a:t>Marginalni prihod</a:t>
            </a:r>
          </a:p>
          <a:p>
            <a:pPr>
              <a:spcBef>
                <a:spcPct val="33000"/>
              </a:spcBef>
              <a:buSzPct val="80000"/>
              <a:buNone/>
              <a:tabLst>
                <a:tab pos="333375" algn="l"/>
                <a:tab pos="744538" algn="l"/>
              </a:tabLst>
            </a:pPr>
            <a:r>
              <a:rPr lang="sr-Latn-CS" i="1" dirty="0" smtClean="0">
                <a:solidFill>
                  <a:srgbClr val="A50021"/>
                </a:solidFill>
                <a:latin typeface="Arial" pitchFamily="34" charset="0"/>
              </a:rPr>
              <a:t>		</a:t>
            </a:r>
            <a:r>
              <a:rPr lang="en-US" i="1" dirty="0" smtClean="0">
                <a:solidFill>
                  <a:srgbClr val="A50021"/>
                </a:solidFill>
                <a:latin typeface="Symbol" pitchFamily="18" charset="2"/>
              </a:rPr>
              <a:t>D</a:t>
            </a:r>
            <a:r>
              <a:rPr lang="en-US" i="1" dirty="0" smtClean="0">
                <a:solidFill>
                  <a:srgbClr val="A50021"/>
                </a:solidFill>
                <a:latin typeface="Arial" pitchFamily="34" charset="0"/>
              </a:rPr>
              <a:t>TR</a:t>
            </a:r>
            <a:r>
              <a:rPr lang="en-US" i="1" dirty="0" smtClean="0">
                <a:solidFill>
                  <a:srgbClr val="A50021"/>
                </a:solidFill>
              </a:rPr>
              <a:t>/</a:t>
            </a:r>
            <a:r>
              <a:rPr lang="en-US" i="1" dirty="0" smtClean="0">
                <a:solidFill>
                  <a:srgbClr val="A50021"/>
                </a:solidFill>
                <a:latin typeface="Symbol" pitchFamily="18" charset="2"/>
              </a:rPr>
              <a:t>D</a:t>
            </a:r>
            <a:r>
              <a:rPr lang="en-US" i="1" dirty="0" smtClean="0">
                <a:solidFill>
                  <a:srgbClr val="A50021"/>
                </a:solidFill>
                <a:latin typeface="Arial" pitchFamily="34" charset="0"/>
              </a:rPr>
              <a:t>Q = MR</a:t>
            </a:r>
          </a:p>
          <a:p>
            <a:pPr>
              <a:tabLst>
                <a:tab pos="333375" algn="l"/>
                <a:tab pos="744538" algn="l"/>
              </a:tabLst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809908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MAKSIMIZACIJA PROFITA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Latn-CS" dirty="0" smtClean="0"/>
              <a:t>Monopol maksimizira profit proizvodeći količinu pri kojoj su marginalni prihodi jednaki marginalnim troškovima</a:t>
            </a:r>
          </a:p>
          <a:p>
            <a:pPr algn="just"/>
            <a:r>
              <a:rPr lang="sr-Latn-CS" dirty="0" smtClean="0"/>
              <a:t>Koristeći krivu tražnje, monopolista otkriva koja cena će motivisati potrošače da kupe tu količinu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97849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dirty="0" smtClean="0"/>
              <a:t>“Šta ćemo naučiti na ovom času”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dirty="0" smtClean="0"/>
              <a:t>Definicija konkurentskog tržišta</a:t>
            </a:r>
          </a:p>
          <a:p>
            <a:r>
              <a:rPr lang="x-none" dirty="0" smtClean="0"/>
              <a:t>Ukupan prihod, prosečan prihod, cena, marginalni prihod na konkurentskom tržištu</a:t>
            </a:r>
          </a:p>
          <a:p>
            <a:r>
              <a:rPr lang="x-none" dirty="0" smtClean="0"/>
              <a:t>Maksimizacija profita kao optimum</a:t>
            </a:r>
          </a:p>
          <a:p>
            <a:r>
              <a:rPr lang="x-none" dirty="0" smtClean="0"/>
              <a:t>Odluka o napuštanju grane</a:t>
            </a:r>
          </a:p>
          <a:p>
            <a:r>
              <a:rPr lang="x-none" dirty="0" smtClean="0"/>
              <a:t>Kratak versus dugi rok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MONOPOL vs. KONKURENCIJA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0000"/>
              </a:buClr>
              <a:tabLst>
                <a:tab pos="333375" algn="l"/>
                <a:tab pos="744538" algn="l"/>
              </a:tabLst>
            </a:pPr>
            <a:r>
              <a:rPr lang="sr-Latn-CS" dirty="0" smtClean="0">
                <a:latin typeface="Arial" pitchFamily="34" charset="0"/>
              </a:rPr>
              <a:t>Firma na konkurentnom tržištu</a:t>
            </a:r>
          </a:p>
          <a:p>
            <a:pPr>
              <a:buClr>
                <a:srgbClr val="000000"/>
              </a:buClr>
              <a:buNone/>
              <a:tabLst>
                <a:tab pos="333375" algn="l"/>
                <a:tab pos="744538" algn="l"/>
              </a:tabLst>
            </a:pPr>
            <a:r>
              <a:rPr lang="sr-Latn-CS" i="1" dirty="0" smtClean="0">
                <a:solidFill>
                  <a:srgbClr val="474A81"/>
                </a:solidFill>
                <a:latin typeface="Arial" pitchFamily="34" charset="0"/>
              </a:rPr>
              <a:t>	</a:t>
            </a:r>
            <a:r>
              <a:rPr lang="en-US" i="1" dirty="0" smtClean="0">
                <a:solidFill>
                  <a:srgbClr val="474A81"/>
                </a:solidFill>
                <a:latin typeface="Arial" pitchFamily="34" charset="0"/>
              </a:rPr>
              <a:t>P = MR = MC</a:t>
            </a:r>
          </a:p>
          <a:p>
            <a:pPr>
              <a:buClr>
                <a:srgbClr val="000000"/>
              </a:buClr>
              <a:tabLst>
                <a:tab pos="333375" algn="l"/>
                <a:tab pos="744538" algn="l"/>
              </a:tabLst>
            </a:pPr>
            <a:endParaRPr lang="sr-Latn-CS" dirty="0" smtClean="0">
              <a:latin typeface="Arial" pitchFamily="34" charset="0"/>
            </a:endParaRPr>
          </a:p>
          <a:p>
            <a:pPr>
              <a:buClr>
                <a:srgbClr val="000000"/>
              </a:buClr>
              <a:tabLst>
                <a:tab pos="333375" algn="l"/>
                <a:tab pos="744538" algn="l"/>
              </a:tabLst>
            </a:pPr>
            <a:r>
              <a:rPr lang="sr-Latn-CS" dirty="0" smtClean="0">
                <a:latin typeface="Arial" pitchFamily="34" charset="0"/>
              </a:rPr>
              <a:t>Firma na monopolskom tržištu</a:t>
            </a:r>
          </a:p>
          <a:p>
            <a:pPr>
              <a:buClr>
                <a:srgbClr val="000000"/>
              </a:buClr>
              <a:buNone/>
              <a:tabLst>
                <a:tab pos="333375" algn="l"/>
                <a:tab pos="744538" algn="l"/>
              </a:tabLst>
            </a:pPr>
            <a:r>
              <a:rPr lang="sr-Latn-CS" i="1" dirty="0" smtClean="0">
                <a:solidFill>
                  <a:srgbClr val="474A81"/>
                </a:solidFill>
                <a:latin typeface="Arial" pitchFamily="34" charset="0"/>
              </a:rPr>
              <a:t>	</a:t>
            </a:r>
            <a:r>
              <a:rPr lang="en-US" i="1" dirty="0" smtClean="0">
                <a:solidFill>
                  <a:srgbClr val="474A81"/>
                </a:solidFill>
                <a:latin typeface="Arial" pitchFamily="34" charset="0"/>
              </a:rPr>
              <a:t>P &gt; MR = MC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437537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OLIGOPOL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err="1" smtClean="0"/>
              <a:t>Nesavršena</a:t>
            </a:r>
            <a:r>
              <a:rPr lang="en-US" b="1" dirty="0" smtClean="0"/>
              <a:t> </a:t>
            </a:r>
            <a:r>
              <a:rPr lang="en-US" b="1" dirty="0" err="1" smtClean="0"/>
              <a:t>konkurencija</a:t>
            </a:r>
            <a:r>
              <a:rPr lang="en-US" dirty="0" smtClean="0"/>
              <a:t> se </a:t>
            </a:r>
            <a:r>
              <a:rPr lang="en-US" dirty="0" err="1" smtClean="0"/>
              <a:t>odnosi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one </a:t>
            </a:r>
            <a:r>
              <a:rPr lang="en-US" dirty="0" err="1" smtClean="0"/>
              <a:t>tržišne</a:t>
            </a:r>
            <a:r>
              <a:rPr lang="en-US" dirty="0" smtClean="0"/>
              <a:t> </a:t>
            </a:r>
            <a:r>
              <a:rPr lang="en-US" dirty="0" err="1" smtClean="0"/>
              <a:t>strukture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izmedju</a:t>
            </a:r>
            <a:r>
              <a:rPr lang="en-US" dirty="0" smtClean="0"/>
              <a:t> </a:t>
            </a:r>
            <a:r>
              <a:rPr lang="en-US" dirty="0" err="1" smtClean="0"/>
              <a:t>monopola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savršene</a:t>
            </a:r>
            <a:r>
              <a:rPr lang="en-US" dirty="0" smtClean="0"/>
              <a:t> </a:t>
            </a:r>
            <a:r>
              <a:rPr lang="en-US" dirty="0" err="1" smtClean="0"/>
              <a:t>konkurencije</a:t>
            </a:r>
            <a:endParaRPr lang="en-US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slučaju</a:t>
            </a:r>
            <a:r>
              <a:rPr lang="en-US" dirty="0" smtClean="0"/>
              <a:t> </a:t>
            </a:r>
            <a:r>
              <a:rPr lang="en-US" dirty="0" err="1" smtClean="0"/>
              <a:t>nesavršene</a:t>
            </a:r>
            <a:r>
              <a:rPr lang="en-US" dirty="0" smtClean="0"/>
              <a:t> </a:t>
            </a:r>
            <a:r>
              <a:rPr lang="en-US" dirty="0" err="1" smtClean="0"/>
              <a:t>konkurencije</a:t>
            </a:r>
            <a:r>
              <a:rPr lang="en-US" dirty="0" smtClean="0"/>
              <a:t>, </a:t>
            </a:r>
            <a:r>
              <a:rPr lang="en-US" dirty="0" err="1" smtClean="0"/>
              <a:t>kompanije</a:t>
            </a:r>
            <a:r>
              <a:rPr lang="en-US" dirty="0" smtClean="0"/>
              <a:t> se </a:t>
            </a:r>
            <a:r>
              <a:rPr lang="en-US" dirty="0" err="1" smtClean="0"/>
              <a:t>suočavaju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konkurencijom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,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dirty="0" err="1" smtClean="0"/>
              <a:t>ona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takva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bi se one </a:t>
            </a:r>
            <a:r>
              <a:rPr lang="en-US" dirty="0" err="1" smtClean="0"/>
              <a:t>smatrale</a:t>
            </a:r>
            <a:r>
              <a:rPr lang="en-US" dirty="0" smtClean="0"/>
              <a:t> </a:t>
            </a:r>
            <a:r>
              <a:rPr lang="en-US" dirty="0" err="1" smtClean="0"/>
              <a:t>kompanijama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uzimaju</a:t>
            </a:r>
            <a:r>
              <a:rPr lang="en-US" dirty="0" smtClean="0"/>
              <a:t> </a:t>
            </a:r>
            <a:r>
              <a:rPr lang="en-US" dirty="0" err="1" smtClean="0"/>
              <a:t>cenu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datu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949907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OLIGOPOL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Oligopol</a:t>
            </a:r>
            <a:r>
              <a:rPr lang="en-US" b="1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postoji</a:t>
            </a:r>
            <a:r>
              <a:rPr lang="en-US" dirty="0" smtClean="0"/>
              <a:t> „</a:t>
            </a:r>
            <a:r>
              <a:rPr lang="en-US" dirty="0" err="1" smtClean="0"/>
              <a:t>nekoliko</a:t>
            </a:r>
            <a:r>
              <a:rPr lang="en-US" dirty="0" smtClean="0"/>
              <a:t>“ </a:t>
            </a:r>
            <a:r>
              <a:rPr lang="en-US" dirty="0" err="1" smtClean="0"/>
              <a:t>prodavaca</a:t>
            </a:r>
            <a:r>
              <a:rPr lang="en-US" dirty="0" smtClean="0"/>
              <a:t>, </a:t>
            </a:r>
            <a:r>
              <a:rPr lang="en-US" dirty="0" err="1" smtClean="0"/>
              <a:t>svaki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njih</a:t>
            </a:r>
            <a:r>
              <a:rPr lang="en-US" dirty="0" smtClean="0"/>
              <a:t> </a:t>
            </a:r>
            <a:r>
              <a:rPr lang="en-US" dirty="0" err="1" smtClean="0"/>
              <a:t>proizvodi</a:t>
            </a:r>
            <a:r>
              <a:rPr lang="en-US" dirty="0" smtClean="0"/>
              <a:t> </a:t>
            </a:r>
            <a:r>
              <a:rPr lang="en-US" dirty="0" err="1" smtClean="0"/>
              <a:t>isti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slični</a:t>
            </a:r>
            <a:r>
              <a:rPr lang="en-US" dirty="0" smtClean="0"/>
              <a:t> </a:t>
            </a:r>
            <a:r>
              <a:rPr lang="en-US" dirty="0" err="1" smtClean="0"/>
              <a:t>proizvod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njegovi</a:t>
            </a:r>
            <a:r>
              <a:rPr lang="en-US" dirty="0" smtClean="0"/>
              <a:t> </a:t>
            </a:r>
            <a:r>
              <a:rPr lang="en-US" dirty="0" err="1" smtClean="0"/>
              <a:t>konkurenti</a:t>
            </a:r>
            <a:endParaRPr lang="en-US" dirty="0" smtClean="0"/>
          </a:p>
          <a:p>
            <a:r>
              <a:rPr lang="en-US" b="1" dirty="0" err="1" smtClean="0"/>
              <a:t>Monopolistička</a:t>
            </a:r>
            <a:r>
              <a:rPr lang="en-US" b="1" dirty="0" smtClean="0"/>
              <a:t> </a:t>
            </a:r>
            <a:r>
              <a:rPr lang="en-US" b="1" dirty="0" err="1" smtClean="0"/>
              <a:t>konkurencija</a:t>
            </a:r>
            <a:r>
              <a:rPr lang="en-US" dirty="0" smtClean="0"/>
              <a:t> – </a:t>
            </a:r>
            <a:r>
              <a:rPr lang="en-US" dirty="0" err="1" smtClean="0"/>
              <a:t>postoji</a:t>
            </a:r>
            <a:r>
              <a:rPr lang="en-US" dirty="0" smtClean="0"/>
              <a:t> „</a:t>
            </a:r>
            <a:r>
              <a:rPr lang="en-US" dirty="0" err="1" smtClean="0"/>
              <a:t>veliki</a:t>
            </a:r>
            <a:r>
              <a:rPr lang="en-US" dirty="0" smtClean="0"/>
              <a:t> </a:t>
            </a:r>
            <a:r>
              <a:rPr lang="en-US" dirty="0" err="1" smtClean="0"/>
              <a:t>broj</a:t>
            </a:r>
            <a:r>
              <a:rPr lang="en-US" dirty="0" smtClean="0"/>
              <a:t>“ </a:t>
            </a:r>
            <a:r>
              <a:rPr lang="en-US" dirty="0" err="1" smtClean="0"/>
              <a:t>prodavaca</a:t>
            </a:r>
            <a:r>
              <a:rPr lang="en-US" dirty="0" smtClean="0"/>
              <a:t>,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dirty="0" err="1" smtClean="0"/>
              <a:t>svaki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njih</a:t>
            </a:r>
            <a:r>
              <a:rPr lang="en-US" dirty="0" smtClean="0"/>
              <a:t> </a:t>
            </a:r>
            <a:r>
              <a:rPr lang="en-US" dirty="0" err="1" smtClean="0"/>
              <a:t>proizvodi</a:t>
            </a:r>
            <a:r>
              <a:rPr lang="en-US" dirty="0" smtClean="0"/>
              <a:t> </a:t>
            </a:r>
            <a:r>
              <a:rPr lang="en-US" dirty="0" err="1" smtClean="0"/>
              <a:t>proizvode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slični</a:t>
            </a:r>
            <a:r>
              <a:rPr lang="en-US" dirty="0" smtClean="0"/>
              <a:t> </a:t>
            </a:r>
            <a:r>
              <a:rPr lang="en-US" dirty="0" err="1" smtClean="0"/>
              <a:t>ali</a:t>
            </a:r>
            <a:r>
              <a:rPr lang="en-US" dirty="0" smtClean="0"/>
              <a:t> </a:t>
            </a:r>
            <a:r>
              <a:rPr lang="en-US" dirty="0" err="1" smtClean="0"/>
              <a:t>nikako</a:t>
            </a:r>
            <a:r>
              <a:rPr lang="en-US" dirty="0" smtClean="0"/>
              <a:t> </a:t>
            </a:r>
            <a:r>
              <a:rPr lang="en-US" dirty="0" err="1" smtClean="0"/>
              <a:t>isti</a:t>
            </a:r>
            <a:r>
              <a:rPr lang="en-US" dirty="0" smtClean="0"/>
              <a:t>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proizvode</a:t>
            </a:r>
            <a:r>
              <a:rPr lang="en-US" dirty="0" smtClean="0"/>
              <a:t> </a:t>
            </a:r>
            <a:r>
              <a:rPr lang="en-US" dirty="0" err="1" smtClean="0"/>
              <a:t>konkurenata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184685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OLIGOPOLI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oligopola</a:t>
            </a:r>
            <a:r>
              <a:rPr lang="en-US" dirty="0" smtClean="0"/>
              <a:t> </a:t>
            </a:r>
            <a:r>
              <a:rPr lang="en-US" dirty="0" err="1" smtClean="0"/>
              <a:t>nekoliko</a:t>
            </a:r>
            <a:r>
              <a:rPr lang="en-US" dirty="0" smtClean="0"/>
              <a:t> </a:t>
            </a:r>
            <a:r>
              <a:rPr lang="en-US" dirty="0" err="1" smtClean="0"/>
              <a:t>prodavaca</a:t>
            </a:r>
            <a:r>
              <a:rPr lang="en-US" dirty="0" smtClean="0"/>
              <a:t> </a:t>
            </a:r>
            <a:r>
              <a:rPr lang="en-US" dirty="0" err="1" smtClean="0"/>
              <a:t>stalno</a:t>
            </a:r>
            <a:r>
              <a:rPr lang="en-US" dirty="0" smtClean="0"/>
              <a:t> </a:t>
            </a:r>
            <a:r>
              <a:rPr lang="en-US" dirty="0" err="1" smtClean="0"/>
              <a:t>pokušava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napravi</a:t>
            </a:r>
            <a:r>
              <a:rPr lang="en-US" dirty="0" smtClean="0"/>
              <a:t> </a:t>
            </a:r>
            <a:r>
              <a:rPr lang="en-US" b="1" dirty="0" err="1" smtClean="0"/>
              <a:t>balans</a:t>
            </a:r>
            <a:r>
              <a:rPr lang="en-US" dirty="0" smtClean="0"/>
              <a:t> </a:t>
            </a:r>
            <a:r>
              <a:rPr lang="en-US" dirty="0" err="1" smtClean="0"/>
              <a:t>izmedju</a:t>
            </a:r>
            <a:r>
              <a:rPr lang="en-US" dirty="0" smtClean="0"/>
              <a:t> </a:t>
            </a:r>
            <a:r>
              <a:rPr lang="en-US" dirty="0" err="1" smtClean="0"/>
              <a:t>težnje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saradjuje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težnje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se </a:t>
            </a:r>
            <a:r>
              <a:rPr lang="en-US" dirty="0" err="1" smtClean="0"/>
              <a:t>ponaša</a:t>
            </a:r>
            <a:r>
              <a:rPr lang="en-US" dirty="0" smtClean="0"/>
              <a:t> u </a:t>
            </a:r>
            <a:r>
              <a:rPr lang="en-US" dirty="0" err="1" smtClean="0"/>
              <a:t>skladu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svojim</a:t>
            </a:r>
            <a:r>
              <a:rPr lang="en-US" dirty="0" smtClean="0"/>
              <a:t> </a:t>
            </a:r>
            <a:r>
              <a:rPr lang="en-US" dirty="0" err="1" smtClean="0"/>
              <a:t>interesima</a:t>
            </a:r>
            <a:endParaRPr lang="en-US" dirty="0" smtClean="0"/>
          </a:p>
          <a:p>
            <a:r>
              <a:rPr lang="en-US" b="1" dirty="0" err="1" smtClean="0"/>
              <a:t>Karakteristike</a:t>
            </a:r>
            <a:r>
              <a:rPr lang="en-US" b="1" dirty="0" smtClean="0"/>
              <a:t> </a:t>
            </a:r>
            <a:r>
              <a:rPr lang="en-US" b="1" dirty="0" err="1" smtClean="0"/>
              <a:t>oligopola</a:t>
            </a:r>
            <a:r>
              <a:rPr lang="en-US" dirty="0" smtClean="0"/>
              <a:t>: </a:t>
            </a:r>
          </a:p>
          <a:p>
            <a:pPr lvl="1"/>
            <a:r>
              <a:rPr lang="en-US" dirty="0" err="1" smtClean="0"/>
              <a:t>Nekoliko</a:t>
            </a:r>
            <a:r>
              <a:rPr lang="en-US" dirty="0" smtClean="0"/>
              <a:t> </a:t>
            </a:r>
            <a:r>
              <a:rPr lang="en-US" dirty="0" err="1" smtClean="0"/>
              <a:t>prodavaca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nude </a:t>
            </a:r>
            <a:r>
              <a:rPr lang="en-US" dirty="0" err="1" smtClean="0"/>
              <a:t>slične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iste</a:t>
            </a:r>
            <a:r>
              <a:rPr lang="en-US" dirty="0" smtClean="0"/>
              <a:t> </a:t>
            </a:r>
            <a:r>
              <a:rPr lang="en-US" dirty="0" err="1" smtClean="0"/>
              <a:t>proizvode</a:t>
            </a:r>
            <a:endParaRPr lang="en-US" dirty="0" smtClean="0"/>
          </a:p>
          <a:p>
            <a:pPr lvl="1"/>
            <a:r>
              <a:rPr lang="en-US" dirty="0" err="1" smtClean="0"/>
              <a:t>Nezavisne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endParaRPr lang="en-US" dirty="0" smtClean="0"/>
          </a:p>
          <a:p>
            <a:pPr lvl="1"/>
            <a:r>
              <a:rPr lang="en-US" dirty="0" err="1" smtClean="0"/>
              <a:t>Balans</a:t>
            </a:r>
            <a:r>
              <a:rPr lang="en-US" dirty="0" smtClean="0"/>
              <a:t> </a:t>
            </a:r>
            <a:r>
              <a:rPr lang="en-US" dirty="0" err="1" smtClean="0"/>
              <a:t>izmedju</a:t>
            </a:r>
            <a:r>
              <a:rPr lang="en-US" dirty="0" smtClean="0"/>
              <a:t> </a:t>
            </a:r>
            <a:r>
              <a:rPr lang="en-US" dirty="0" err="1" smtClean="0"/>
              <a:t>težnje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monopolskim</a:t>
            </a:r>
            <a:r>
              <a:rPr lang="en-US" dirty="0" smtClean="0"/>
              <a:t> </a:t>
            </a:r>
            <a:r>
              <a:rPr lang="en-US" dirty="0" err="1" smtClean="0"/>
              <a:t>ponašanjem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rukovodjenje</a:t>
            </a:r>
            <a:r>
              <a:rPr lang="en-US" dirty="0" smtClean="0"/>
              <a:t> </a:t>
            </a:r>
            <a:r>
              <a:rPr lang="en-US" dirty="0" err="1" smtClean="0"/>
              <a:t>ličnim</a:t>
            </a:r>
            <a:r>
              <a:rPr lang="en-US" dirty="0" smtClean="0"/>
              <a:t> </a:t>
            </a:r>
            <a:r>
              <a:rPr lang="en-US" dirty="0" err="1" smtClean="0"/>
              <a:t>interesom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690152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“Pitanja za proveru gradiva”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dirty="0" smtClean="0"/>
              <a:t>1) Koje karakteristike ima perfektno konkurentsko tržište?</a:t>
            </a:r>
          </a:p>
          <a:p>
            <a:r>
              <a:rPr lang="x-none" dirty="0" smtClean="0"/>
              <a:t>2) Objasnite prosečan prihod i granični prihod na konkurentskom tržištu?</a:t>
            </a:r>
          </a:p>
          <a:p>
            <a:r>
              <a:rPr lang="x-none" dirty="0" smtClean="0"/>
              <a:t>3) Gde se maksimizira profit na konkurentskom tržištu?</a:t>
            </a:r>
          </a:p>
          <a:p>
            <a:r>
              <a:rPr lang="x-none" dirty="0" smtClean="0"/>
              <a:t>4) Kada firma napušta tržište na dugi rok? 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Pitanja za proveru gradiva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dirty="0" smtClean="0"/>
              <a:t>1) Definišite monopol i objasnite moguće razloge njegovog nastanka?</a:t>
            </a:r>
          </a:p>
          <a:p>
            <a:r>
              <a:rPr lang="x-none" dirty="0" smtClean="0"/>
              <a:t>2) Koje su razlike po pitanju nagiba krive tražnje između monopola i savršene konkurencije?</a:t>
            </a:r>
          </a:p>
          <a:p>
            <a:r>
              <a:rPr lang="x-none" dirty="0" smtClean="0"/>
              <a:t>3) Koja je razlika u optimumalnoj količini po principu maksimizacije profite između monopola i savršene konkurencije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47584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KONKURENTNO TRŽIŠTE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x-none" smtClean="0"/>
              <a:t>Perfektno konkurentno tržište ima sledeće karakeristike: </a:t>
            </a:r>
          </a:p>
          <a:p>
            <a:pPr lvl="1"/>
            <a:r>
              <a:rPr lang="x-none" smtClean="0"/>
              <a:t>Veliki broj kupaca i prodavaca na tržištu</a:t>
            </a:r>
          </a:p>
          <a:p>
            <a:pPr lvl="1"/>
            <a:r>
              <a:rPr lang="x-none" smtClean="0"/>
              <a:t>Dobra/usluge koje su ponudjene od strane različitih prodavaca su identična</a:t>
            </a:r>
          </a:p>
          <a:p>
            <a:pPr lvl="1"/>
            <a:r>
              <a:rPr lang="x-none" smtClean="0"/>
              <a:t>Firme mogu slobodno da udju i napuste tržište</a:t>
            </a:r>
            <a:r>
              <a:rPr lang="en-US" dirty="0" smtClean="0"/>
              <a:t> </a:t>
            </a:r>
            <a:r>
              <a:rPr lang="en-US" dirty="0" err="1" smtClean="0"/>
              <a:t>tj</a:t>
            </a:r>
            <a:r>
              <a:rPr lang="en-US" dirty="0" smtClean="0"/>
              <a:t>. </a:t>
            </a:r>
            <a:r>
              <a:rPr lang="en-US" dirty="0" err="1" smtClean="0"/>
              <a:t>Nema</a:t>
            </a:r>
            <a:r>
              <a:rPr lang="en-US" dirty="0" smtClean="0"/>
              <a:t> </a:t>
            </a:r>
            <a:r>
              <a:rPr lang="en-US" dirty="0" err="1" smtClean="0"/>
              <a:t>ulaz</a:t>
            </a:r>
            <a:r>
              <a:rPr lang="sr-Latn-CS" dirty="0" smtClean="0"/>
              <a:t>nih/izlaznih barijera</a:t>
            </a:r>
            <a:endParaRPr lang="x-none" smtClean="0"/>
          </a:p>
          <a:p>
            <a:r>
              <a:rPr lang="x-none" smtClean="0"/>
              <a:t>Posledice: </a:t>
            </a:r>
          </a:p>
          <a:p>
            <a:pPr lvl="1"/>
            <a:r>
              <a:rPr lang="x-none" smtClean="0"/>
              <a:t>Akcije pojedinih kupaca/prodavaca nemaju uticaj na cenu</a:t>
            </a:r>
          </a:p>
          <a:p>
            <a:pPr lvl="1"/>
            <a:r>
              <a:rPr lang="x-none" smtClean="0"/>
              <a:t>Svaki kupac/prodavac uzima cenu kao datu</a:t>
            </a:r>
            <a:endParaRPr lang="x-none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smtClean="0"/>
              <a:t>PRIHOD FIRME NA KONKURNETNOM TRŽIŠTU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b="1" smtClean="0"/>
              <a:t>Ukupan prihod </a:t>
            </a:r>
            <a:r>
              <a:rPr lang="x-none" smtClean="0"/>
              <a:t>je proizvod prodajne cene i prodate količine</a:t>
            </a:r>
          </a:p>
          <a:p>
            <a:r>
              <a:rPr lang="en-US" i="1" dirty="0" smtClean="0">
                <a:latin typeface="Arial" pitchFamily="34" charset="0"/>
              </a:rPr>
              <a:t>TR = (P X Q)</a:t>
            </a:r>
            <a:endParaRPr lang="x-none" i="1" smtClean="0">
              <a:latin typeface="Arial" pitchFamily="34" charset="0"/>
            </a:endParaRPr>
          </a:p>
          <a:p>
            <a:r>
              <a:rPr lang="x-none" smtClean="0">
                <a:latin typeface="Arial" pitchFamily="34" charset="0"/>
              </a:rPr>
              <a:t>Ukupan prihod je proporcionalan proizvedenoj/prodatoj količini</a:t>
            </a:r>
          </a:p>
          <a:p>
            <a:r>
              <a:rPr lang="x-none" smtClean="0">
                <a:latin typeface="Arial" pitchFamily="34" charset="0"/>
              </a:rPr>
              <a:t>Ukupan prihod pokazuje koliko firma prima</a:t>
            </a:r>
            <a:r>
              <a:rPr lang="x-none" dirty="0" smtClean="0">
                <a:latin typeface="Arial" pitchFamily="34" charset="0"/>
              </a:rPr>
              <a:t> novca</a:t>
            </a:r>
            <a:r>
              <a:rPr lang="x-none" smtClean="0">
                <a:latin typeface="Arial" pitchFamily="34" charset="0"/>
              </a:rPr>
              <a:t> za jednu tipičnu jedinicu proizvoda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smtClean="0"/>
              <a:t>PRIHOD FIRME NA KONKURNETNOM TRŽIŠTU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smtClean="0"/>
              <a:t>Na perfektno konkurentnom tržištu pros</a:t>
            </a:r>
            <a:r>
              <a:rPr lang="sr-Latn-CS" dirty="0" smtClean="0"/>
              <a:t>eča</a:t>
            </a:r>
            <a:r>
              <a:rPr lang="x-none" smtClean="0"/>
              <a:t>n prihod jednak je ceni dobra/usluge</a:t>
            </a:r>
          </a:p>
          <a:p>
            <a:r>
              <a:rPr lang="x-none" b="1" smtClean="0"/>
              <a:t>Prosečan prihod </a:t>
            </a:r>
            <a:r>
              <a:rPr lang="x-none" smtClean="0"/>
              <a:t>= Ukupan prihod/Količina</a:t>
            </a:r>
          </a:p>
          <a:p>
            <a:pPr marL="0" indent="0">
              <a:buNone/>
            </a:pPr>
            <a:r>
              <a:rPr lang="x-none" smtClean="0"/>
              <a:t>= (Cena x Količina)/Količina</a:t>
            </a:r>
          </a:p>
          <a:p>
            <a:pPr marL="0" indent="0">
              <a:buNone/>
            </a:pPr>
            <a:r>
              <a:rPr lang="x-none" smtClean="0"/>
              <a:t>= </a:t>
            </a:r>
            <a:r>
              <a:rPr lang="x-none" b="1" smtClean="0"/>
              <a:t>Cena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MARGINALNI PRIHOD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b="1" smtClean="0"/>
              <a:t>Marginalni prihod </a:t>
            </a:r>
            <a:r>
              <a:rPr lang="x-none" smtClean="0"/>
              <a:t>je promena ukupnog prihoda usled prodaje dodatne jedinice proizvoda</a:t>
            </a:r>
          </a:p>
          <a:p>
            <a:r>
              <a:rPr lang="x-none" smtClean="0"/>
              <a:t>Marginalni prihod= Promena prihoda/Promena prodate količine</a:t>
            </a:r>
          </a:p>
          <a:p>
            <a:r>
              <a:rPr lang="x-none" smtClean="0"/>
              <a:t>Na konkurentnom tržištu marginalni prihod jednak je ceni proizvoda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smtClean="0"/>
              <a:t>UKUPNI, PROSEČNI I MARGINALNI PRIHOD</a:t>
            </a:r>
            <a:endParaRPr lang="en-US" dirty="0"/>
          </a:p>
        </p:txBody>
      </p:sp>
      <p:graphicFrame>
        <p:nvGraphicFramePr>
          <p:cNvPr id="102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258888" y="2881313"/>
          <a:ext cx="7058025" cy="1887537"/>
        </p:xfrm>
        <a:graphic>
          <a:graphicData uri="http://schemas.openxmlformats.org/presentationml/2006/ole">
            <p:oleObj spid="_x0000_s1038" name="Worksheet" r:id="rId3" imgW="5486278" imgH="1466819" progId="Excel.Sheet.8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MAKSIMIZACIJA PROFITA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smtClean="0"/>
              <a:t>Cilj konkurentne firme je maksimizacija profita</a:t>
            </a:r>
          </a:p>
          <a:p>
            <a:pPr>
              <a:buFont typeface="Symbol"/>
              <a:buChar char="Þ"/>
            </a:pPr>
            <a:r>
              <a:rPr lang="x-none" dirty="0" smtClean="0"/>
              <a:t> </a:t>
            </a:r>
            <a:r>
              <a:rPr lang="x-none" smtClean="0"/>
              <a:t>Firma proizvodi onu količinu koja omogućava maksimizaciju razlike ukupnih prihoda i ukupnih troškova</a:t>
            </a:r>
            <a:endParaRPr lang="x-none" dirty="0" smtClean="0"/>
          </a:p>
          <a:p>
            <a:pPr>
              <a:buFont typeface="Symbol"/>
              <a:buChar char="Þ"/>
            </a:pPr>
            <a:r>
              <a:rPr lang="x-none" dirty="0" smtClean="0"/>
              <a:t> max(R-C)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MAKSIMIZACIJA PROFITA</a:t>
            </a:r>
            <a:endParaRPr lang="en-US" dirty="0"/>
          </a:p>
        </p:txBody>
      </p:sp>
      <p:graphicFrame>
        <p:nvGraphicFramePr>
          <p:cNvPr id="2050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116013" y="2808288"/>
          <a:ext cx="7416800" cy="2032000"/>
        </p:xfrm>
        <a:graphic>
          <a:graphicData uri="http://schemas.openxmlformats.org/presentationml/2006/ole">
            <p:oleObj spid="_x0000_s2062" name="Worksheet" r:id="rId3" imgW="6534189" imgH="1790739" progId="Excel.Sheet.8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lanko za prezentacije za stručnu obuku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blanko za prezentacije za stručnu obuku</Template>
  <TotalTime>304</TotalTime>
  <Words>852</Words>
  <Application>Microsoft Office PowerPoint</Application>
  <PresentationFormat>On-screen Show (4:3)</PresentationFormat>
  <Paragraphs>120</Paragraphs>
  <Slides>25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blanko za prezentacije za stručnu obuku</vt:lpstr>
      <vt:lpstr>Worksheet</vt:lpstr>
      <vt:lpstr>Slide 1</vt:lpstr>
      <vt:lpstr>“Šta ćemo naučiti na ovom času”</vt:lpstr>
      <vt:lpstr>KONKURENTNO TRŽIŠTE</vt:lpstr>
      <vt:lpstr>PRIHOD FIRME NA KONKURNETNOM TRŽIŠTU</vt:lpstr>
      <vt:lpstr>PRIHOD FIRME NA KONKURNETNOM TRŽIŠTU</vt:lpstr>
      <vt:lpstr>MARGINALNI PRIHOD</vt:lpstr>
      <vt:lpstr>UKUPNI, PROSEČNI I MARGINALNI PRIHOD</vt:lpstr>
      <vt:lpstr>MAKSIMIZACIJA PROFITA</vt:lpstr>
      <vt:lpstr>MAKSIMIZACIJA PROFITA</vt:lpstr>
      <vt:lpstr>Maksimizacija profita</vt:lpstr>
      <vt:lpstr>Privremeno gašenje ili napuštanje od strane firme</vt:lpstr>
      <vt:lpstr>Privremeno gašenje firme</vt:lpstr>
      <vt:lpstr>MONOPOL</vt:lpstr>
      <vt:lpstr>ZAŠTO NASTAJU MONOPOLI?</vt:lpstr>
      <vt:lpstr>ZAŠTO NASTAJU MONOPOLI?</vt:lpstr>
      <vt:lpstr>MONOPOL vs. KONKURENCIJA</vt:lpstr>
      <vt:lpstr>MONOPOL vs. KONKURENCIJA</vt:lpstr>
      <vt:lpstr>PRIHOD MONOPOLA</vt:lpstr>
      <vt:lpstr>MAKSIMIZACIJA PROFITA</vt:lpstr>
      <vt:lpstr>MONOPOL vs. KONKURENCIJA</vt:lpstr>
      <vt:lpstr>OLIGOPOL</vt:lpstr>
      <vt:lpstr>OLIGOPOL</vt:lpstr>
      <vt:lpstr>OLIGOPOLI</vt:lpstr>
      <vt:lpstr>“Pitanja za proveru gradiva”</vt:lpstr>
      <vt:lpstr>Pitanja za proveru gradiva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korisnik</cp:lastModifiedBy>
  <cp:revision>41</cp:revision>
  <dcterms:created xsi:type="dcterms:W3CDTF">2014-01-15T17:58:47Z</dcterms:created>
  <dcterms:modified xsi:type="dcterms:W3CDTF">2019-02-14T08:25:34Z</dcterms:modified>
</cp:coreProperties>
</file>