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9"/>
  </p:notesMasterIdLst>
  <p:sldIdLst>
    <p:sldId id="323" r:id="rId2"/>
    <p:sldId id="259" r:id="rId3"/>
    <p:sldId id="261" r:id="rId4"/>
    <p:sldId id="284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320" r:id="rId17"/>
    <p:sldId id="297" r:id="rId18"/>
    <p:sldId id="298" r:id="rId19"/>
    <p:sldId id="300" r:id="rId20"/>
    <p:sldId id="302" r:id="rId21"/>
    <p:sldId id="303" r:id="rId22"/>
    <p:sldId id="304" r:id="rId23"/>
    <p:sldId id="260" r:id="rId24"/>
    <p:sldId id="305" r:id="rId25"/>
    <p:sldId id="306" r:id="rId26"/>
    <p:sldId id="307" r:id="rId27"/>
    <p:sldId id="322" r:id="rId28"/>
  </p:sldIdLst>
  <p:sldSz cx="12192000" cy="6858000"/>
  <p:notesSz cx="7010400" cy="92964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3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06-Feb-19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52954" y="2403566"/>
            <a:ext cx="9144000" cy="796834"/>
          </a:xfrm>
        </p:spPr>
        <p:txBody>
          <a:bodyPr/>
          <a:lstStyle/>
          <a:p>
            <a:r>
              <a:rPr lang="x-none" sz="3600" dirty="0" smtClean="0"/>
              <a:t>Javna i privatna svojina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605245" y="51958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latin typeface="Century Gothic" panose="020B0502020202020204" pitchFamily="34" charset="0"/>
              </a:rPr>
              <a:t>Vanja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x-none" b="1" dirty="0" smtClean="0">
                <a:latin typeface="Century Gothic" panose="020B0502020202020204" pitchFamily="34" charset="0"/>
              </a:rPr>
              <a:t>ŠEHOVIĆ, Viši stručni saradnik za pravnu procenu kolaterala u UniCredit Banci Srbiji</a:t>
            </a:r>
            <a:endParaRPr lang="x-none" b="1" dirty="0">
              <a:latin typeface="Century Gothic" panose="020B0502020202020204" pitchFamily="34" charset="0"/>
            </a:endParaRP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5098454" y="4010296"/>
            <a:ext cx="1600200" cy="718457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CS" sz="1800" b="1" dirty="0" smtClean="0"/>
              <a:t>09.02.2019</a:t>
            </a:r>
          </a:p>
          <a:p>
            <a:pPr algn="ctr"/>
            <a:r>
              <a:rPr lang="x-none" sz="1800" kern="1200" smtClean="0">
                <a:solidFill>
                  <a:schemeClr val="tx1"/>
                </a:solidFill>
              </a:rPr>
              <a:t>Beograd</a:t>
            </a:r>
            <a:endParaRPr lang="x-none" sz="1800" kern="12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627017"/>
            <a:ext cx="10515600" cy="94052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x-non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STRUČNA OBUKA ZA PROCENITELJE VREDNOSTI NEPOKRETNOSTI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sr-Latn-CS" sz="2000" b="1" noProof="0" smtClean="0">
                <a:latin typeface="+mj-lt"/>
                <a:ea typeface="+mj-ea"/>
                <a:cs typeface="+mj-cs"/>
              </a:rPr>
              <a:t>09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</a:t>
            </a:r>
            <a:r>
              <a:rPr lang="sr-Latn-CS" sz="2000" b="1" noProof="0" dirty="0" smtClean="0">
                <a:latin typeface="+mj-lt"/>
                <a:ea typeface="+mj-ea"/>
                <a:cs typeface="+mj-cs"/>
              </a:rPr>
              <a:t>10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sr-Latn-CS" sz="2000" b="1" dirty="0" smtClean="0">
                <a:latin typeface="+mj-lt"/>
                <a:ea typeface="+mj-ea"/>
                <a:cs typeface="+mj-cs"/>
              </a:rPr>
              <a:t>februar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</a:t>
            </a:r>
            <a:r>
              <a:rPr kumimoji="0" lang="sr-Latn-C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x-non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godine</a:t>
            </a:r>
            <a:r>
              <a:rPr kumimoji="0" lang="x-non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x-non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8438602" y="4216084"/>
            <a:ext cx="809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dirty="0" smtClean="0">
                <a:latin typeface="Century Gothic" pitchFamily="34" charset="0"/>
              </a:rPr>
              <a:t>1 čas</a:t>
            </a:r>
            <a:endParaRPr lang="x-none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36570"/>
          </a:xfrm>
        </p:spPr>
        <p:txBody>
          <a:bodyPr/>
          <a:lstStyle/>
          <a:p>
            <a:r>
              <a:rPr lang="x-none" dirty="0" smtClean="0"/>
              <a:t>ZAJEDNIČKA SVOJINA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276867"/>
            <a:ext cx="11197280" cy="5198073"/>
          </a:xfrm>
        </p:spPr>
        <p:txBody>
          <a:bodyPr/>
          <a:lstStyle/>
          <a:p>
            <a:r>
              <a:rPr lang="x-none" sz="3200" dirty="0" smtClean="0"/>
              <a:t>DVA ILI VIŠE LICA IMAJU PRAVO SVOJINE </a:t>
            </a:r>
            <a:r>
              <a:rPr lang="x-none" sz="3200" smtClean="0"/>
              <a:t>NA ISTOJ</a:t>
            </a:r>
            <a:r>
              <a:rPr lang="x-none" sz="3200" dirty="0" smtClean="0"/>
              <a:t> NEPODELJENOJ</a:t>
            </a:r>
            <a:r>
              <a:rPr lang="x-none" sz="3200" smtClean="0"/>
              <a:t> STVARI</a:t>
            </a:r>
            <a:r>
              <a:rPr lang="x-none" sz="3200" dirty="0" smtClean="0"/>
              <a:t> (</a:t>
            </a:r>
            <a:r>
              <a:rPr lang="x-none" sz="3200" smtClean="0"/>
              <a:t>ZAJEDNIČARI</a:t>
            </a:r>
            <a:r>
              <a:rPr lang="x-none" sz="3200" dirty="0" smtClean="0"/>
              <a:t>), </a:t>
            </a:r>
            <a:r>
              <a:rPr lang="x-none" sz="3200" smtClean="0"/>
              <a:t>NJIHOVI UDELI SU ODREDIVI – POTENCIJALNO, ALI NISU ODREĐENI IDEALNO</a:t>
            </a:r>
            <a:endParaRPr lang="x-none" sz="3200" dirty="0" smtClean="0"/>
          </a:p>
          <a:p>
            <a:r>
              <a:rPr lang="x-none" sz="3200" smtClean="0"/>
              <a:t>NEMA RASPOLAGANJA</a:t>
            </a:r>
            <a:r>
              <a:rPr lang="x-none" sz="3200" dirty="0" smtClean="0"/>
              <a:t> UDELIMA</a:t>
            </a:r>
            <a:r>
              <a:rPr lang="x-none" sz="3200" smtClean="0"/>
              <a:t>, </a:t>
            </a:r>
            <a:r>
              <a:rPr lang="x-none" sz="3200" dirty="0" smtClean="0"/>
              <a:t>DOK TRAJE REŽIM </a:t>
            </a:r>
            <a:r>
              <a:rPr lang="x-none" sz="3200" smtClean="0"/>
              <a:t>ZAJEDNIČKE SVOJINE</a:t>
            </a:r>
            <a:endParaRPr lang="x-none" sz="3200" dirty="0" smtClean="0"/>
          </a:p>
          <a:p>
            <a:r>
              <a:rPr lang="x-none" sz="3200" dirty="0" smtClean="0"/>
              <a:t>ZA RASPOLAGANJE PREDMETOM SVOJINE, POTREBNA SAGLASNOST SVIH ZAJEDNIČARA</a:t>
            </a:r>
          </a:p>
          <a:p>
            <a:r>
              <a:rPr lang="x-none" sz="3200" smtClean="0"/>
              <a:t>ZAJEDNIČKA IMOVINA SUPRUŽNIKA</a:t>
            </a:r>
            <a:r>
              <a:rPr lang="x-none" sz="3200" dirty="0" smtClean="0"/>
              <a:t> (BRAČNA TEKOVINA</a:t>
            </a:r>
            <a:r>
              <a:rPr lang="x-none" dirty="0" smtClean="0"/>
              <a:t>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923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828332"/>
          </a:xfrm>
        </p:spPr>
        <p:txBody>
          <a:bodyPr/>
          <a:lstStyle/>
          <a:p>
            <a:r>
              <a:rPr lang="x-none" dirty="0" smtClean="0"/>
              <a:t>ETAŽNA SVOJINA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252151"/>
            <a:ext cx="10515600" cy="5189838"/>
          </a:xfrm>
        </p:spPr>
        <p:txBody>
          <a:bodyPr/>
          <a:lstStyle/>
          <a:p>
            <a:r>
              <a:rPr lang="x-none" dirty="0"/>
              <a:t>P</a:t>
            </a:r>
            <a:r>
              <a:rPr lang="x-none" dirty="0" smtClean="0"/>
              <a:t>ravo </a:t>
            </a:r>
            <a:r>
              <a:rPr lang="x-none" dirty="0"/>
              <a:t>svojine na stanu, poslovnoj prostoriji ili garaži, odnosno garažnom mestu </a:t>
            </a:r>
            <a:r>
              <a:rPr lang="x-none" dirty="0" smtClean="0"/>
              <a:t>- posebni </a:t>
            </a:r>
            <a:r>
              <a:rPr lang="x-none" dirty="0"/>
              <a:t>fizički delovi </a:t>
            </a:r>
            <a:r>
              <a:rPr lang="x-none" dirty="0" smtClean="0"/>
              <a:t>zgrade:</a:t>
            </a:r>
          </a:p>
          <a:p>
            <a:r>
              <a:rPr lang="x-none" dirty="0" smtClean="0"/>
              <a:t>sa </a:t>
            </a:r>
            <a:r>
              <a:rPr lang="x-none" dirty="0"/>
              <a:t>kojim su neraskidivo povezana određena prava na zajedničkim delovima zgrade i na zemljištu na kome je zgrada </a:t>
            </a:r>
            <a:r>
              <a:rPr lang="x-none" dirty="0" smtClean="0"/>
              <a:t>podignuta </a:t>
            </a:r>
          </a:p>
          <a:p>
            <a:r>
              <a:rPr lang="x-none" dirty="0" smtClean="0"/>
              <a:t>Na </a:t>
            </a:r>
            <a:r>
              <a:rPr lang="x-none" dirty="0"/>
              <a:t>zajedničkim delovima zgrade (</a:t>
            </a:r>
            <a:r>
              <a:rPr lang="x-none" i="1" dirty="0"/>
              <a:t>npr. temelji, fasada</a:t>
            </a:r>
            <a:r>
              <a:rPr lang="x-none" i="1"/>
              <a:t>, </a:t>
            </a:r>
            <a:r>
              <a:rPr lang="x-none" i="1" dirty="0" smtClean="0"/>
              <a:t>hodnici, </a:t>
            </a:r>
            <a:r>
              <a:rPr lang="x-none" i="1" smtClean="0"/>
              <a:t>stepenice </a:t>
            </a:r>
            <a:r>
              <a:rPr lang="x-none" i="1" dirty="0"/>
              <a:t>i dr.)</a:t>
            </a:r>
            <a:r>
              <a:rPr lang="x-none" dirty="0"/>
              <a:t> i uređajima u zgradi vlasnici posebnih delova zgrade imaju </a:t>
            </a:r>
            <a:r>
              <a:rPr lang="x-none" b="1" dirty="0"/>
              <a:t>pravo zajedničke nedeljive </a:t>
            </a:r>
            <a:r>
              <a:rPr lang="x-none" b="1" dirty="0" smtClean="0"/>
              <a:t>svojine</a:t>
            </a:r>
            <a:endParaRPr lang="x-none" b="1" dirty="0"/>
          </a:p>
          <a:p>
            <a:endParaRPr lang="x-none" dirty="0" smtClean="0"/>
          </a:p>
          <a:p>
            <a:endParaRPr lang="x-none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3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622386"/>
          </a:xfrm>
        </p:spPr>
        <p:txBody>
          <a:bodyPr/>
          <a:lstStyle/>
          <a:p>
            <a:r>
              <a:rPr lang="x-none" dirty="0" smtClean="0"/>
              <a:t>JAVNA SVOJINA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75719"/>
            <a:ext cx="10515600" cy="4701231"/>
          </a:xfrm>
        </p:spPr>
        <p:txBody>
          <a:bodyPr/>
          <a:lstStyle/>
          <a:p>
            <a:r>
              <a:rPr lang="x-none" dirty="0" smtClean="0"/>
              <a:t>REGULISANA </a:t>
            </a:r>
            <a:r>
              <a:rPr lang="x-none" dirty="0"/>
              <a:t>Zakonom o javnoj svojini </a:t>
            </a:r>
            <a:endParaRPr lang="x-none" dirty="0" smtClean="0"/>
          </a:p>
          <a:p>
            <a:r>
              <a:rPr lang="x-none" dirty="0" smtClean="0"/>
              <a:t>JAVNU SVOJINU ČINE SLEDEĆA PRAVA SVOJINE:</a:t>
            </a:r>
          </a:p>
          <a:p>
            <a:endParaRPr lang="x-none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507524" y="2594919"/>
            <a:ext cx="1227438" cy="10873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308389" y="2726724"/>
            <a:ext cx="930876" cy="20265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47935" y="2677297"/>
            <a:ext cx="1408670" cy="10050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72994" y="3880021"/>
            <a:ext cx="2916195" cy="18864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>
                <a:solidFill>
                  <a:schemeClr val="tx1"/>
                </a:solidFill>
              </a:rPr>
              <a:t>PRAVO SVOJINE REPUBLIKE SRBIJE - </a:t>
            </a:r>
            <a:r>
              <a:rPr lang="x-none" b="1" i="1" dirty="0" smtClean="0">
                <a:solidFill>
                  <a:schemeClr val="tx1"/>
                </a:solidFill>
              </a:rPr>
              <a:t>DRŽAVNA SVOJINA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204518" y="5008605"/>
            <a:ext cx="3583459" cy="163109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>
                <a:solidFill>
                  <a:schemeClr val="tx1"/>
                </a:solidFill>
              </a:rPr>
              <a:t>PRAVO SVOJINE AUTONOMNE POKRAJINE - </a:t>
            </a:r>
            <a:r>
              <a:rPr lang="x-none" b="1" i="1" dirty="0" smtClean="0">
                <a:solidFill>
                  <a:schemeClr val="tx1"/>
                </a:solidFill>
              </a:rPr>
              <a:t>POKRAJINSKA SVOJINA</a:t>
            </a:r>
            <a:endParaRPr lang="x-none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974227" y="3319849"/>
            <a:ext cx="3912973" cy="175465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>
                <a:solidFill>
                  <a:schemeClr val="bg1"/>
                </a:solidFill>
              </a:rPr>
              <a:t>PRAVO SVOJINE JEDINICE LOKALNE SAMOUPRAVE – </a:t>
            </a:r>
            <a:r>
              <a:rPr lang="x-none" b="1" i="1" dirty="0" smtClean="0">
                <a:solidFill>
                  <a:schemeClr val="bg1"/>
                </a:solidFill>
              </a:rPr>
              <a:t>OPŠTINSKA, GRADSKA SVOJINA</a:t>
            </a:r>
            <a:endParaRPr lang="x-non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3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877759"/>
          </a:xfrm>
        </p:spPr>
        <p:txBody>
          <a:bodyPr/>
          <a:lstStyle/>
          <a:p>
            <a:r>
              <a:rPr lang="x-none" dirty="0"/>
              <a:t>Predmet javne svojine </a:t>
            </a:r>
            <a:endParaRPr lang="x-none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33384"/>
            <a:ext cx="10515600" cy="4643566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prirodna </a:t>
            </a:r>
            <a:r>
              <a:rPr lang="x-none" dirty="0" smtClean="0"/>
              <a:t>bogatstva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dobra </a:t>
            </a:r>
            <a:r>
              <a:rPr lang="x-none" dirty="0"/>
              <a:t>od opšteg interesa i dobra u opštoj </a:t>
            </a:r>
            <a:r>
              <a:rPr lang="x-none" dirty="0" smtClean="0"/>
              <a:t>upotrebi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stvari </a:t>
            </a:r>
            <a:r>
              <a:rPr lang="x-none" dirty="0"/>
              <a:t>koje koriste organi i organizacije Republike Srbije, autonomne pokrajine i jedinice lokalne samouprave, ustanove, javne agencije i druge organizacije čiji je osnivač Republika Srbija, autonomna pokrajina i jedinica lokalne samouprave i druge stvari koje su u javnoj </a:t>
            </a:r>
            <a:r>
              <a:rPr lang="x-none" dirty="0" smtClean="0"/>
              <a:t>svojini</a:t>
            </a:r>
            <a:endParaRPr lang="x-none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828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885997"/>
          </a:xfrm>
        </p:spPr>
        <p:txBody>
          <a:bodyPr/>
          <a:lstStyle/>
          <a:p>
            <a:r>
              <a:rPr lang="x-none" dirty="0"/>
              <a:t>Prirodna bogatstva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606377"/>
            <a:ext cx="10515600" cy="4934465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Vode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vodotoci </a:t>
            </a:r>
            <a:r>
              <a:rPr lang="x-none" dirty="0"/>
              <a:t>i njihovi </a:t>
            </a:r>
            <a:r>
              <a:rPr lang="x-none" dirty="0" smtClean="0"/>
              <a:t>izvori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mineralni resursi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resursi </a:t>
            </a:r>
            <a:r>
              <a:rPr lang="x-none" dirty="0"/>
              <a:t>podzemnih </a:t>
            </a:r>
            <a:r>
              <a:rPr lang="x-none" dirty="0" smtClean="0"/>
              <a:t>voda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geotermalni </a:t>
            </a:r>
            <a:r>
              <a:rPr lang="x-none" dirty="0"/>
              <a:t>i drugi geološki resursi </a:t>
            </a:r>
            <a:r>
              <a:rPr lang="x-none" dirty="0" smtClean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rezerve </a:t>
            </a:r>
            <a:r>
              <a:rPr lang="x-none"/>
              <a:t>mineralnih </a:t>
            </a:r>
            <a:r>
              <a:rPr lang="x-none" smtClean="0"/>
              <a:t>sirovina</a:t>
            </a:r>
            <a:endParaRPr lang="x-none" dirty="0" smtClean="0"/>
          </a:p>
        </p:txBody>
      </p:sp>
    </p:spTree>
    <p:extLst>
      <p:ext uri="{BB962C8B-B14F-4D97-AF65-F5344CB8AC3E}">
        <p14:creationId xmlns:p14="http://schemas.microsoft.com/office/powerpoint/2010/main" xmlns="" val="19165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89" y="555625"/>
            <a:ext cx="11007811" cy="1174321"/>
          </a:xfrm>
        </p:spPr>
        <p:txBody>
          <a:bodyPr/>
          <a:lstStyle/>
          <a:p>
            <a:r>
              <a:rPr lang="x-none" dirty="0"/>
              <a:t>Dobra od opšteg interesa i dobra u opštoj upotrebi u </a:t>
            </a:r>
            <a:r>
              <a:rPr lang="x-none"/>
              <a:t>javnoj </a:t>
            </a:r>
            <a:r>
              <a:rPr lang="x-none" smtClean="0"/>
              <a:t>svojini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32819" y="1977081"/>
            <a:ext cx="10320981" cy="4347004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mtClean="0"/>
              <a:t>poljoprivredno </a:t>
            </a:r>
            <a:r>
              <a:rPr lang="x-none" dirty="0" smtClean="0"/>
              <a:t>zemljište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šume </a:t>
            </a:r>
            <a:r>
              <a:rPr lang="x-none" dirty="0"/>
              <a:t>i šumsko </a:t>
            </a:r>
            <a:r>
              <a:rPr lang="x-none" dirty="0" smtClean="0"/>
              <a:t>zemljište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vodno zemljište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vodni </a:t>
            </a:r>
            <a:r>
              <a:rPr lang="x-none" dirty="0"/>
              <a:t>objekti, zaštićena prirodna dobra, kulturna dobra i </a:t>
            </a:r>
            <a:r>
              <a:rPr lang="x-none" dirty="0" smtClean="0"/>
              <a:t>dr. - uživaju </a:t>
            </a:r>
            <a:r>
              <a:rPr lang="x-none" dirty="0"/>
              <a:t>posebnu </a:t>
            </a:r>
            <a:r>
              <a:rPr lang="x-none" dirty="0" smtClean="0"/>
              <a:t>zaštitu </a:t>
            </a:r>
          </a:p>
        </p:txBody>
      </p:sp>
    </p:spTree>
    <p:extLst>
      <p:ext uri="{BB962C8B-B14F-4D97-AF65-F5344CB8AC3E}">
        <p14:creationId xmlns:p14="http://schemas.microsoft.com/office/powerpoint/2010/main" xmlns="" val="73870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428368"/>
            <a:ext cx="10515600" cy="5648582"/>
          </a:xfrm>
        </p:spPr>
        <p:txBody>
          <a:bodyPr/>
          <a:lstStyle/>
          <a:p>
            <a:r>
              <a:rPr lang="x-none" b="1" dirty="0" smtClean="0"/>
              <a:t>Dobra </a:t>
            </a:r>
            <a:r>
              <a:rPr lang="x-none" b="1" dirty="0"/>
              <a:t>u opštoj upotrebi</a:t>
            </a:r>
            <a:r>
              <a:rPr lang="x-none" dirty="0"/>
              <a:t>: </a:t>
            </a:r>
            <a:endParaRPr lang="x-none" dirty="0" smtClean="0"/>
          </a:p>
          <a:p>
            <a:r>
              <a:rPr lang="x-none" dirty="0" smtClean="0"/>
              <a:t>- stvari </a:t>
            </a:r>
            <a:r>
              <a:rPr lang="x-none" dirty="0"/>
              <a:t>koje su zbog svoje prirode namenjene korišćenju svih i koje su kao takve određene zakonom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javni putevi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javne pruge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most </a:t>
            </a:r>
            <a:r>
              <a:rPr lang="x-none" dirty="0"/>
              <a:t>i tunel na javnom putu, pruzi ili ulici,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ulice</a:t>
            </a:r>
            <a:r>
              <a:rPr lang="x-none" dirty="0"/>
              <a:t>,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trgovi</a:t>
            </a:r>
            <a:r>
              <a:rPr lang="x-none" dirty="0"/>
              <a:t>,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javni </a:t>
            </a:r>
            <a:r>
              <a:rPr lang="x-none" dirty="0"/>
              <a:t>parkovi, granični prelazi i dr.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118218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548245"/>
          </a:xfrm>
        </p:spPr>
        <p:txBody>
          <a:bodyPr/>
          <a:lstStyle/>
          <a:p>
            <a:r>
              <a:rPr lang="x-none" dirty="0"/>
              <a:t>Mreže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42767" y="1351005"/>
            <a:ext cx="8912311" cy="4651804"/>
          </a:xfrm>
        </p:spPr>
        <p:txBody>
          <a:bodyPr/>
          <a:lstStyle/>
          <a:p>
            <a:r>
              <a:rPr lang="x-none" dirty="0"/>
              <a:t>N</a:t>
            </a:r>
            <a:r>
              <a:rPr lang="x-none" dirty="0" smtClean="0"/>
              <a:t>epokretna </a:t>
            </a:r>
            <a:r>
              <a:rPr lang="x-none" dirty="0"/>
              <a:t>stvar sa pripacima, odnosno </a:t>
            </a:r>
            <a:r>
              <a:rPr lang="x-none"/>
              <a:t>zbir </a:t>
            </a:r>
            <a:r>
              <a:rPr lang="x-none" smtClean="0"/>
              <a:t>stvari </a:t>
            </a:r>
            <a:r>
              <a:rPr lang="x-none" dirty="0"/>
              <a:t>namenjenih protoku materije ili energije radi njihove distribucije korisnicima ili odvođenja </a:t>
            </a:r>
            <a:r>
              <a:rPr lang="x-none"/>
              <a:t>od </a:t>
            </a:r>
            <a:r>
              <a:rPr lang="x-none" smtClean="0"/>
              <a:t>korisnika</a:t>
            </a:r>
            <a:r>
              <a:rPr lang="en-US" dirty="0" smtClean="0"/>
              <a:t>.</a:t>
            </a:r>
            <a:endParaRPr lang="x-none" dirty="0" smtClean="0"/>
          </a:p>
          <a:p>
            <a:r>
              <a:rPr lang="x-none" smtClean="0"/>
              <a:t>Mreža </a:t>
            </a:r>
            <a:r>
              <a:rPr lang="x-none" dirty="0"/>
              <a:t>kojom se obavlja privredna </a:t>
            </a:r>
            <a:r>
              <a:rPr lang="x-none"/>
              <a:t>delatnost </a:t>
            </a:r>
            <a:r>
              <a:rPr lang="x-none" smtClean="0"/>
              <a:t>od </a:t>
            </a:r>
            <a:r>
              <a:rPr lang="x-none" dirty="0"/>
              <a:t>strane pravnih lica osnovanih od nosilaca javne svojine je u </a:t>
            </a:r>
            <a:r>
              <a:rPr lang="x-none"/>
              <a:t>javnoj </a:t>
            </a:r>
            <a:r>
              <a:rPr lang="x-none" smtClean="0"/>
              <a:t>svojini</a:t>
            </a:r>
            <a:r>
              <a:rPr lang="en-US" dirty="0" smtClean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384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62594" y="535577"/>
            <a:ext cx="9753056" cy="5821974"/>
          </a:xfrm>
        </p:spPr>
        <p:txBody>
          <a:bodyPr/>
          <a:lstStyle/>
          <a:p>
            <a:r>
              <a:rPr lang="x-none" b="1" dirty="0"/>
              <a:t>Stvari koje koriste organi i </a:t>
            </a:r>
            <a:r>
              <a:rPr lang="x-none" b="1" dirty="0" smtClean="0"/>
              <a:t>organizacije</a:t>
            </a:r>
            <a:r>
              <a:rPr lang="x-none" dirty="0" smtClean="0"/>
              <a:t>:</a:t>
            </a:r>
          </a:p>
          <a:p>
            <a:r>
              <a:rPr lang="x-none" dirty="0" smtClean="0"/>
              <a:t>nepokretne </a:t>
            </a:r>
            <a:r>
              <a:rPr lang="x-none" dirty="0"/>
              <a:t>i pokretne stvari i druga imovinska prava, koja služe za ostvarivanje njihovih prava i </a:t>
            </a:r>
            <a:r>
              <a:rPr lang="x-none" dirty="0" smtClean="0"/>
              <a:t>dužnosti</a:t>
            </a:r>
          </a:p>
          <a:p>
            <a:endParaRPr lang="x-none" sz="2400" dirty="0"/>
          </a:p>
          <a:p>
            <a:r>
              <a:rPr lang="x-none" b="1" dirty="0"/>
              <a:t>Druge stvari i imovinska </a:t>
            </a:r>
            <a:r>
              <a:rPr lang="x-none" b="1" dirty="0" smtClean="0"/>
              <a:t>prava:</a:t>
            </a:r>
          </a:p>
          <a:p>
            <a:r>
              <a:rPr lang="x-none" dirty="0"/>
              <a:t>stvari koje ne spadaju u prirodna bogatstva, dobra od opšteg interesa</a:t>
            </a:r>
            <a:r>
              <a:rPr lang="x-none"/>
              <a:t>, </a:t>
            </a:r>
            <a:r>
              <a:rPr lang="x-none" smtClean="0"/>
              <a:t>mrež</a:t>
            </a:r>
            <a:r>
              <a:rPr lang="x-none" dirty="0" smtClean="0"/>
              <a:t>e, </a:t>
            </a:r>
            <a:r>
              <a:rPr lang="x-none" smtClean="0"/>
              <a:t>pravo </a:t>
            </a:r>
            <a:r>
              <a:rPr lang="x-none" dirty="0"/>
              <a:t>na patent, pravo na licencu, model, uzorak </a:t>
            </a:r>
            <a:r>
              <a:rPr lang="x-none"/>
              <a:t>i </a:t>
            </a:r>
            <a:r>
              <a:rPr lang="x-none" smtClean="0"/>
              <a:t>žig</a:t>
            </a:r>
            <a:r>
              <a:rPr lang="x-none" dirty="0" smtClean="0"/>
              <a:t> </a:t>
            </a:r>
            <a:r>
              <a:rPr lang="x-none" smtClean="0"/>
              <a:t>i </a:t>
            </a:r>
            <a:r>
              <a:rPr lang="x-none" dirty="0"/>
              <a:t>druga </a:t>
            </a:r>
            <a:r>
              <a:rPr lang="x-none"/>
              <a:t>imovinska </a:t>
            </a:r>
            <a:r>
              <a:rPr lang="x-none" smtClean="0"/>
              <a:t>prava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31164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875210"/>
            <a:ext cx="10515600" cy="5201739"/>
          </a:xfrm>
        </p:spPr>
        <p:txBody>
          <a:bodyPr/>
          <a:lstStyle/>
          <a:p>
            <a:r>
              <a:rPr lang="x-none" sz="3200" dirty="0"/>
              <a:t>Finansijska sredstva </a:t>
            </a:r>
            <a:r>
              <a:rPr lang="x-none" sz="3200" i="1" dirty="0"/>
              <a:t>(novčana sredstva i hartije od vrednosti) </a:t>
            </a:r>
            <a:r>
              <a:rPr lang="x-none" sz="3200" dirty="0"/>
              <a:t>u svojini Republike Srbije, autonomne pokrajine i jedinice lokalne samouprave uređuju se posebnim </a:t>
            </a:r>
            <a:r>
              <a:rPr lang="x-none" sz="3200" dirty="0" smtClean="0"/>
              <a:t>zakonom </a:t>
            </a:r>
          </a:p>
          <a:p>
            <a:r>
              <a:rPr lang="x-none" sz="3200" smtClean="0"/>
              <a:t>Sticanje, vršenje, zaštitu i prestanak prava javne svojine:  primenjuju se odredbe zakona kojim se uređuje pravo privatne svojine, ako nešto drugo nije određeno Zakonom o javnoj svojini ili drugim zakonom</a:t>
            </a:r>
            <a:endParaRPr lang="x-none" sz="3200" dirty="0" smtClean="0"/>
          </a:p>
          <a:p>
            <a:r>
              <a:rPr lang="x-none" sz="3200" dirty="0" smtClean="0"/>
              <a:t>Susvojina može postojati na stvarima u javnoj svojini</a:t>
            </a:r>
          </a:p>
          <a:p>
            <a:pPr marL="742950" indent="-742950">
              <a:buAutoNum type="arabicPeriod"/>
            </a:pPr>
            <a:r>
              <a:rPr lang="x-none" sz="2400" b="1" smtClean="0"/>
              <a:t>IZMEĐU RAZLIČITIH NOSI</a:t>
            </a:r>
            <a:r>
              <a:rPr lang="x-none" sz="2400" b="1" dirty="0" smtClean="0"/>
              <a:t>LAC</a:t>
            </a:r>
            <a:r>
              <a:rPr lang="x-none" sz="2400" b="1" smtClean="0"/>
              <a:t>A JAVNE SVOJINE</a:t>
            </a:r>
          </a:p>
          <a:p>
            <a:pPr marL="742950" indent="-742950">
              <a:buAutoNum type="arabicPeriod"/>
            </a:pPr>
            <a:r>
              <a:rPr lang="x-none" sz="2400" b="1" smtClean="0"/>
              <a:t>IZMEĐU NOSILACA JAVNE SVOJINE I DRUGIH PRAVNIH I FIZIČKIH LICA</a:t>
            </a:r>
          </a:p>
          <a:p>
            <a:endParaRPr lang="x-none" sz="3200" smtClean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16396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97" y="283777"/>
            <a:ext cx="10515600" cy="680051"/>
          </a:xfrm>
        </p:spPr>
        <p:txBody>
          <a:bodyPr/>
          <a:lstStyle/>
          <a:p>
            <a:r>
              <a:rPr lang="x-none" dirty="0" smtClean="0"/>
              <a:t>PRIVATNA SVOJINA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8897" y="1062680"/>
            <a:ext cx="11153003" cy="5733535"/>
          </a:xfrm>
        </p:spPr>
        <p:txBody>
          <a:bodyPr/>
          <a:lstStyle/>
          <a:p>
            <a:r>
              <a:rPr lang="x-none" dirty="0" smtClean="0"/>
              <a:t>Regulisana </a:t>
            </a:r>
            <a:r>
              <a:rPr lang="x-none" dirty="0"/>
              <a:t>Zakonom o osnovama svojinskopravnih </a:t>
            </a:r>
            <a:r>
              <a:rPr lang="x-none" dirty="0" smtClean="0"/>
              <a:t>odnosa </a:t>
            </a:r>
          </a:p>
          <a:p>
            <a:r>
              <a:rPr lang="x-none" sz="2400" smtClean="0"/>
              <a:t>IMAJU </a:t>
            </a:r>
            <a:r>
              <a:rPr lang="x-none" sz="2400" dirty="0" smtClean="0"/>
              <a:t>PRAVO SVOJINE</a:t>
            </a:r>
            <a:r>
              <a:rPr lang="x-none" dirty="0" smtClean="0"/>
              <a:t>:</a:t>
            </a:r>
          </a:p>
          <a:p>
            <a:endParaRPr lang="x-none" dirty="0"/>
          </a:p>
          <a:p>
            <a:endParaRPr lang="x-none" dirty="0" smtClean="0"/>
          </a:p>
          <a:p>
            <a:endParaRPr lang="x-none" b="1" dirty="0">
              <a:solidFill>
                <a:schemeClr val="tx1"/>
              </a:solidFill>
            </a:endParaRPr>
          </a:p>
          <a:p>
            <a:r>
              <a:rPr lang="x-none" sz="3200" b="1" dirty="0" smtClean="0">
                <a:solidFill>
                  <a:schemeClr val="tx1"/>
                </a:solidFill>
              </a:rPr>
              <a:t>na </a:t>
            </a:r>
            <a:r>
              <a:rPr lang="x-none" sz="3200" b="1" smtClean="0">
                <a:solidFill>
                  <a:schemeClr val="tx1"/>
                </a:solidFill>
              </a:rPr>
              <a:t>stambenim </a:t>
            </a:r>
            <a:r>
              <a:rPr lang="x-none" sz="3200" b="1" dirty="0">
                <a:solidFill>
                  <a:schemeClr val="tx1"/>
                </a:solidFill>
              </a:rPr>
              <a:t>zgradama, stanovima, poslovnim zgradama, poslovnim prostorijama, poljoprivrednom zemljištu i drugim </a:t>
            </a:r>
            <a:endParaRPr lang="x-none" sz="3200" b="1" dirty="0" smtClean="0">
              <a:solidFill>
                <a:schemeClr val="tx1"/>
              </a:solidFill>
            </a:endParaRPr>
          </a:p>
          <a:p>
            <a:r>
              <a:rPr lang="x-none" sz="3200" b="1" dirty="0" smtClean="0">
                <a:solidFill>
                  <a:schemeClr val="tx1"/>
                </a:solidFill>
              </a:rPr>
              <a:t>nepokretnostima</a:t>
            </a:r>
            <a:r>
              <a:rPr lang="x-none" sz="3200" b="1" dirty="0">
                <a:solidFill>
                  <a:schemeClr val="tx1"/>
                </a:solidFill>
              </a:rPr>
              <a:t>, osim na </a:t>
            </a:r>
            <a:r>
              <a:rPr lang="x-none" sz="3200" b="1">
                <a:solidFill>
                  <a:schemeClr val="tx1"/>
                </a:solidFill>
              </a:rPr>
              <a:t>prirodnim </a:t>
            </a:r>
            <a:r>
              <a:rPr lang="x-none" sz="3200" b="1" smtClean="0">
                <a:solidFill>
                  <a:schemeClr val="tx1"/>
                </a:solidFill>
              </a:rPr>
              <a:t>bogatstvima</a:t>
            </a:r>
            <a:r>
              <a:rPr lang="x-none" sz="3200" b="1" dirty="0" smtClean="0">
                <a:solidFill>
                  <a:schemeClr val="tx1"/>
                </a:solidFill>
              </a:rPr>
              <a:t> </a:t>
            </a:r>
            <a:r>
              <a:rPr lang="x-none" sz="3200" b="1" smtClean="0">
                <a:solidFill>
                  <a:schemeClr val="tx1"/>
                </a:solidFill>
              </a:rPr>
              <a:t>koja </a:t>
            </a:r>
            <a:r>
              <a:rPr lang="x-none" sz="3200" b="1" dirty="0">
                <a:solidFill>
                  <a:schemeClr val="tx1"/>
                </a:solidFill>
              </a:rPr>
              <a:t>su u državnoj </a:t>
            </a:r>
            <a:r>
              <a:rPr lang="x-none" sz="3200" b="1" dirty="0" smtClean="0">
                <a:solidFill>
                  <a:schemeClr val="tx1"/>
                </a:solidFill>
              </a:rPr>
              <a:t>svojini</a:t>
            </a:r>
            <a:endParaRPr lang="x-none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654100" y="2494243"/>
            <a:ext cx="944645" cy="5020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05616" y="2216449"/>
            <a:ext cx="493111" cy="52722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47371" y="2883361"/>
            <a:ext cx="1622854" cy="98854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smtClean="0"/>
              <a:t>FIZIČKA LICA</a:t>
            </a:r>
            <a:endParaRPr lang="x-none" b="1" dirty="0"/>
          </a:p>
        </p:txBody>
      </p:sp>
      <p:sp>
        <p:nvSpPr>
          <p:cNvPr id="9" name="Oval 8"/>
          <p:cNvSpPr/>
          <p:nvPr/>
        </p:nvSpPr>
        <p:spPr>
          <a:xfrm>
            <a:off x="3390459" y="2368496"/>
            <a:ext cx="2018270" cy="111210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PRAVNA LICA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222392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2422705"/>
          </a:xfrm>
        </p:spPr>
        <p:txBody>
          <a:bodyPr/>
          <a:lstStyle/>
          <a:p>
            <a:r>
              <a:rPr lang="x-none" b="0" dirty="0" smtClean="0"/>
              <a:t>SUSVOJINA NA STVARI </a:t>
            </a:r>
            <a:r>
              <a:rPr lang="x-none" dirty="0" smtClean="0"/>
              <a:t>U JAVNOJ SVOJINI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26293"/>
            <a:ext cx="10515600" cy="4750658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x-none" sz="3200" b="1" smtClean="0"/>
              <a:t>IZMEĐU RAZLIČITIH </a:t>
            </a:r>
            <a:r>
              <a:rPr lang="x-none" sz="3200" b="1" dirty="0" smtClean="0"/>
              <a:t>NOSIOCA JAVNE SVOJINE</a:t>
            </a:r>
          </a:p>
          <a:p>
            <a:pPr marL="742950" indent="-742950">
              <a:buAutoNum type="arabicPeriod"/>
            </a:pPr>
            <a:r>
              <a:rPr lang="x-none" sz="3200" b="1" dirty="0" smtClean="0"/>
              <a:t>IZMEĐU NOSILACA JAVNE SVOJINE I DRUGIH PRAVNIH I FIZIČKIH LICA</a:t>
            </a:r>
          </a:p>
          <a:p>
            <a:r>
              <a:rPr lang="x-none" sz="3200" b="1" dirty="0"/>
              <a:t> </a:t>
            </a:r>
            <a:r>
              <a:rPr lang="x-none" sz="3200" b="1" dirty="0" smtClean="0"/>
              <a:t>- </a:t>
            </a:r>
            <a:r>
              <a:rPr lang="x-none" sz="3200" dirty="0" smtClean="0"/>
              <a:t>MOGU INVESTIRATI U IZGRADNJU DOBARA OD OPŠTEG INTERESA I U OPŠTOJ UPOTREBI             STIČU PRAVO KORIŠĆENJA ILI PRAVO KONCESIJE I UBIRAJU PRIHODE PO TOM OSNOVU</a:t>
            </a:r>
          </a:p>
          <a:p>
            <a:r>
              <a:rPr lang="x-none" sz="3200" dirty="0" smtClean="0"/>
              <a:t>AKO JE STVAR U ISKLJUČIVOJ SVOJINI RS, AP I </a:t>
            </a:r>
            <a:r>
              <a:rPr lang="x-none" sz="3200" dirty="0" err="1" smtClean="0"/>
              <a:t>JLS</a:t>
            </a:r>
            <a:r>
              <a:rPr lang="x-none" sz="3200" dirty="0"/>
              <a:t> </a:t>
            </a:r>
            <a:r>
              <a:rPr lang="x-none" sz="3200" dirty="0" smtClean="0"/>
              <a:t>NE MOGU </a:t>
            </a:r>
            <a:r>
              <a:rPr lang="x-none" sz="3200" smtClean="0"/>
              <a:t>STEĆI SVOJINU</a:t>
            </a:r>
            <a:r>
              <a:rPr lang="en-US" sz="3200" dirty="0" smtClean="0"/>
              <a:t>, </a:t>
            </a:r>
            <a:r>
              <a:rPr lang="x-none" sz="3200" smtClean="0"/>
              <a:t>SUSVOJINU</a:t>
            </a:r>
            <a:endParaRPr lang="x-none" sz="3200" dirty="0"/>
          </a:p>
        </p:txBody>
      </p:sp>
      <p:sp>
        <p:nvSpPr>
          <p:cNvPr id="4" name="Right Arrow 3"/>
          <p:cNvSpPr/>
          <p:nvPr/>
        </p:nvSpPr>
        <p:spPr>
          <a:xfrm>
            <a:off x="8618580" y="3699665"/>
            <a:ext cx="811170" cy="243685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157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671812"/>
          </a:xfrm>
        </p:spPr>
        <p:txBody>
          <a:bodyPr/>
          <a:lstStyle/>
          <a:p>
            <a:r>
              <a:rPr lang="x-none" dirty="0" smtClean="0"/>
              <a:t>PREDMET PRINUDNOG IZVRŠENJA</a:t>
            </a:r>
            <a:endParaRPr lang="x-none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013254" y="1227438"/>
            <a:ext cx="16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227438"/>
            <a:ext cx="10515600" cy="4849512"/>
          </a:xfrm>
          <a:ln>
            <a:solidFill>
              <a:srgbClr val="FFFFFF"/>
            </a:solidFill>
          </a:ln>
        </p:spPr>
        <p:txBody>
          <a:bodyPr/>
          <a:lstStyle/>
          <a:p>
            <a:r>
              <a:rPr lang="x-none" dirty="0"/>
              <a:t>p</a:t>
            </a:r>
            <a:r>
              <a:rPr lang="x-none" dirty="0" smtClean="0"/>
              <a:t>rirodna bogatstva </a:t>
            </a:r>
          </a:p>
          <a:p>
            <a:r>
              <a:rPr lang="x-none" dirty="0" smtClean="0"/>
              <a:t>dobra </a:t>
            </a:r>
            <a:r>
              <a:rPr lang="x-none" dirty="0"/>
              <a:t>u opštoj </a:t>
            </a:r>
            <a:r>
              <a:rPr lang="x-none" dirty="0" smtClean="0"/>
              <a:t>upotrebi </a:t>
            </a:r>
          </a:p>
          <a:p>
            <a:r>
              <a:rPr lang="x-none" dirty="0" smtClean="0"/>
              <a:t>mreže </a:t>
            </a:r>
            <a:r>
              <a:rPr lang="x-none" dirty="0"/>
              <a:t>u javnoj </a:t>
            </a:r>
            <a:r>
              <a:rPr lang="x-none" dirty="0" smtClean="0"/>
              <a:t>svojini </a:t>
            </a:r>
          </a:p>
          <a:p>
            <a:r>
              <a:rPr lang="x-none" dirty="0" smtClean="0"/>
              <a:t>vodno </a:t>
            </a:r>
            <a:r>
              <a:rPr lang="x-none" dirty="0"/>
              <a:t>zemljište i vodni objekti u javnoj </a:t>
            </a:r>
            <a:r>
              <a:rPr lang="x-none" dirty="0" smtClean="0"/>
              <a:t>svojini </a:t>
            </a:r>
          </a:p>
          <a:p>
            <a:r>
              <a:rPr lang="x-none" dirty="0" smtClean="0"/>
              <a:t>zaštićena </a:t>
            </a:r>
            <a:r>
              <a:rPr lang="x-none" dirty="0"/>
              <a:t>prirodna dobra u javnoj svojini </a:t>
            </a:r>
            <a:r>
              <a:rPr lang="x-none" dirty="0" smtClean="0"/>
              <a:t> </a:t>
            </a:r>
          </a:p>
          <a:p>
            <a:r>
              <a:rPr lang="x-none" dirty="0" smtClean="0"/>
              <a:t>kulturna </a:t>
            </a:r>
            <a:r>
              <a:rPr lang="x-none" dirty="0"/>
              <a:t>dobra u javnoj </a:t>
            </a:r>
            <a:r>
              <a:rPr lang="x-none" dirty="0" smtClean="0"/>
              <a:t>svojini</a:t>
            </a:r>
          </a:p>
          <a:p>
            <a:r>
              <a:rPr lang="x-none" dirty="0" smtClean="0"/>
              <a:t>nepokretnosti </a:t>
            </a:r>
            <a:r>
              <a:rPr lang="x-none" dirty="0"/>
              <a:t>u javnoj svojini koje, u celini ili delimično, koriste organi </a:t>
            </a:r>
            <a:endParaRPr lang="x-none" dirty="0" smtClean="0"/>
          </a:p>
          <a:p>
            <a:endParaRPr lang="x-none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278610" y="1371600"/>
            <a:ext cx="7555424" cy="43007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13254" y="1069383"/>
            <a:ext cx="8967654" cy="463399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873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6325" y="864658"/>
            <a:ext cx="9275233" cy="5554134"/>
          </a:xfrm>
        </p:spPr>
        <p:txBody>
          <a:bodyPr/>
          <a:lstStyle/>
          <a:p>
            <a:r>
              <a:rPr lang="x-none" b="1" dirty="0"/>
              <a:t>Prethodno navedena dobra ne mogu se otuđiti </a:t>
            </a:r>
            <a:endParaRPr lang="x-none" b="1" dirty="0" smtClean="0"/>
          </a:p>
          <a:p>
            <a:r>
              <a:rPr lang="x-none" b="1" dirty="0" smtClean="0"/>
              <a:t>iz </a:t>
            </a:r>
            <a:r>
              <a:rPr lang="x-none" b="1" dirty="0"/>
              <a:t>javne </a:t>
            </a:r>
            <a:r>
              <a:rPr lang="x-none" b="1" dirty="0" smtClean="0"/>
              <a:t>svojine </a:t>
            </a:r>
          </a:p>
          <a:p>
            <a:endParaRPr lang="x-none" b="1" dirty="0"/>
          </a:p>
          <a:p>
            <a:r>
              <a:rPr lang="x-none" b="1" dirty="0" smtClean="0"/>
              <a:t>Na </a:t>
            </a:r>
            <a:r>
              <a:rPr lang="x-none" b="1" dirty="0"/>
              <a:t>prethodno navedenim stvarima ne može se steći pravo svojine </a:t>
            </a:r>
            <a:r>
              <a:rPr lang="x-none" b="1" dirty="0" smtClean="0"/>
              <a:t>održajem </a:t>
            </a:r>
          </a:p>
          <a:p>
            <a:endParaRPr lang="x-none" b="1" dirty="0"/>
          </a:p>
          <a:p>
            <a:r>
              <a:rPr lang="x-none" b="1" smtClean="0"/>
              <a:t>Ne </a:t>
            </a:r>
            <a:r>
              <a:rPr lang="x-none" b="1" dirty="0" smtClean="0"/>
              <a:t>može </a:t>
            </a:r>
            <a:r>
              <a:rPr lang="x-none" b="1" dirty="0"/>
              <a:t>zasnovati hipoteka ili drugo sredstvo stvarnog </a:t>
            </a:r>
            <a:r>
              <a:rPr lang="x-none" b="1" dirty="0" smtClean="0"/>
              <a:t>obezbeđenja</a:t>
            </a:r>
            <a:endParaRPr lang="x-none" b="1" dirty="0"/>
          </a:p>
          <a:p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1604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692330"/>
            <a:ext cx="10515600" cy="518403"/>
          </a:xfrm>
        </p:spPr>
        <p:txBody>
          <a:bodyPr/>
          <a:lstStyle/>
          <a:p>
            <a:r>
              <a:rPr lang="x-none" smtClean="0"/>
              <a:t>Nosioci </a:t>
            </a:r>
            <a:r>
              <a:rPr lang="x-none" dirty="0" smtClean="0"/>
              <a:t>prava javne svojine</a:t>
            </a:r>
            <a:endParaRPr lang="x-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097280" y="1867989"/>
            <a:ext cx="7916090" cy="4208960"/>
          </a:xfrm>
        </p:spPr>
        <p:txBody>
          <a:bodyPr/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x-none" sz="6000" b="1" smtClean="0"/>
              <a:t>RS</a:t>
            </a:r>
            <a:endParaRPr lang="x-none" sz="6000" b="1" dirty="0" smtClean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x-none" sz="6000" b="1" dirty="0" smtClean="0"/>
              <a:t>AP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x-none" sz="6000" b="1" smtClean="0"/>
              <a:t>GRAD</a:t>
            </a:r>
            <a:r>
              <a:rPr lang="en-US" sz="6000" b="1" dirty="0" smtClean="0"/>
              <a:t>, OPSTINA</a:t>
            </a:r>
            <a:endParaRPr lang="x-none" sz="6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5235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729478"/>
          </a:xfrm>
        </p:spPr>
        <p:txBody>
          <a:bodyPr/>
          <a:lstStyle/>
          <a:p>
            <a:r>
              <a:rPr lang="x-none" dirty="0"/>
              <a:t>Korisnici stvari u javnoj svojini </a:t>
            </a:r>
            <a:r>
              <a:rPr lang="x-none" dirty="0" smtClean="0"/>
              <a:t>su: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19250" y="1541417"/>
            <a:ext cx="9772650" cy="5114755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x-none" dirty="0" smtClean="0"/>
              <a:t> </a:t>
            </a:r>
            <a:r>
              <a:rPr lang="x-none" smtClean="0"/>
              <a:t>Državni </a:t>
            </a:r>
            <a:r>
              <a:rPr lang="x-none" dirty="0"/>
              <a:t>organi </a:t>
            </a:r>
            <a:r>
              <a:rPr lang="x-none"/>
              <a:t>i </a:t>
            </a:r>
            <a:r>
              <a:rPr lang="x-none" smtClean="0"/>
              <a:t>organizacije</a:t>
            </a:r>
            <a:endParaRPr lang="x-none" dirty="0"/>
          </a:p>
          <a:p>
            <a:pPr lvl="0">
              <a:buFont typeface="Arial" pitchFamily="34" charset="0"/>
              <a:buChar char="•"/>
            </a:pPr>
            <a:r>
              <a:rPr lang="x-none" dirty="0" smtClean="0"/>
              <a:t> </a:t>
            </a:r>
            <a:r>
              <a:rPr lang="x-none" smtClean="0"/>
              <a:t>Organi </a:t>
            </a:r>
            <a:r>
              <a:rPr lang="x-none" dirty="0"/>
              <a:t>i </a:t>
            </a:r>
            <a:r>
              <a:rPr lang="x-none"/>
              <a:t>organizacije </a:t>
            </a:r>
            <a:r>
              <a:rPr lang="x-none" smtClean="0"/>
              <a:t>AP/JLS</a:t>
            </a:r>
            <a:endParaRPr lang="x-none" dirty="0"/>
          </a:p>
          <a:p>
            <a:pPr lvl="0">
              <a:buFont typeface="Arial" pitchFamily="34" charset="0"/>
              <a:buChar char="•"/>
            </a:pPr>
            <a:r>
              <a:rPr lang="x-none" dirty="0" smtClean="0"/>
              <a:t> </a:t>
            </a:r>
            <a:r>
              <a:rPr lang="x-none" smtClean="0"/>
              <a:t>Javna </a:t>
            </a:r>
            <a:r>
              <a:rPr lang="x-none" dirty="0"/>
              <a:t>preduzeća, društva kapitala čiji je osnivač Republika Srbija, autonomna pokrajina i jedinica lokalne </a:t>
            </a:r>
            <a:r>
              <a:rPr lang="x-none" dirty="0" smtClean="0"/>
              <a:t>samouprave </a:t>
            </a:r>
            <a:r>
              <a:rPr lang="x-none" dirty="0"/>
              <a:t>i njihova </a:t>
            </a:r>
            <a:r>
              <a:rPr lang="x-none"/>
              <a:t>zavisna </a:t>
            </a:r>
            <a:r>
              <a:rPr lang="x-none" smtClean="0"/>
              <a:t>društva</a:t>
            </a:r>
            <a:endParaRPr lang="x-none" dirty="0" smtClean="0"/>
          </a:p>
          <a:p>
            <a:pPr lvl="0"/>
            <a:r>
              <a:rPr lang="x-none" smtClean="0"/>
              <a:t>Stvari </a:t>
            </a:r>
            <a:r>
              <a:rPr lang="x-none" dirty="0"/>
              <a:t>u javnoj svojini mogu se dati na korišćenje i ostalim pravnim </a:t>
            </a:r>
            <a:r>
              <a:rPr lang="x-none" dirty="0" smtClean="0"/>
              <a:t>licima </a:t>
            </a:r>
            <a:r>
              <a:rPr lang="x-none" dirty="0"/>
              <a:t>koncesijom</a:t>
            </a:r>
          </a:p>
          <a:p>
            <a:pPr>
              <a:buFont typeface="Arial" pitchFamily="34" charset="0"/>
              <a:buChar char="•"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896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790575"/>
            <a:ext cx="10515600" cy="5684366"/>
          </a:xfrm>
        </p:spPr>
        <p:txBody>
          <a:bodyPr/>
          <a:lstStyle/>
          <a:p>
            <a:r>
              <a:rPr lang="x-none" dirty="0"/>
              <a:t>Pravo javne svojine i pravo korišćenja na nepokretnostima u javnoj svojini upisuju se u javne knjige o nepokretnostima i pravima na </a:t>
            </a:r>
            <a:r>
              <a:rPr lang="x-none" dirty="0" smtClean="0"/>
              <a:t>njima</a:t>
            </a:r>
          </a:p>
          <a:p>
            <a:r>
              <a:rPr lang="x-none" dirty="0"/>
              <a:t>Tržišni uslovi </a:t>
            </a:r>
            <a:r>
              <a:rPr lang="x-none" smtClean="0"/>
              <a:t>pribavljanja </a:t>
            </a:r>
            <a:r>
              <a:rPr lang="x-none" i="1" smtClean="0"/>
              <a:t>(razmena </a:t>
            </a:r>
            <a:r>
              <a:rPr lang="x-none" i="1" dirty="0"/>
              <a:t>nepokretnosti i izgradnja </a:t>
            </a:r>
            <a:r>
              <a:rPr lang="x-none" i="1" dirty="0" smtClean="0"/>
              <a:t>objekata, </a:t>
            </a:r>
            <a:r>
              <a:rPr lang="x-none" i="1" dirty="0"/>
              <a:t>nasleđe, poklon ili jednostrana izjava </a:t>
            </a:r>
            <a:r>
              <a:rPr lang="x-none" i="1" dirty="0" smtClean="0"/>
              <a:t>volje</a:t>
            </a:r>
            <a:r>
              <a:rPr lang="x-none" i="1" smtClean="0"/>
              <a:t>, eksp</a:t>
            </a:r>
            <a:r>
              <a:rPr lang="x-none" i="1" dirty="0" smtClean="0"/>
              <a:t>ro</a:t>
            </a:r>
            <a:r>
              <a:rPr lang="x-none" i="1" smtClean="0"/>
              <a:t>prijacija</a:t>
            </a:r>
            <a:r>
              <a:rPr lang="x-none" i="1" dirty="0" smtClean="0"/>
              <a:t>)</a:t>
            </a:r>
            <a:r>
              <a:rPr lang="x-none" dirty="0" smtClean="0"/>
              <a:t> </a:t>
            </a:r>
            <a:r>
              <a:rPr lang="x-none" dirty="0"/>
              <a:t>i otuđenja </a:t>
            </a:r>
            <a:r>
              <a:rPr lang="x-none" dirty="0" smtClean="0"/>
              <a:t>nepokretnosti: </a:t>
            </a:r>
          </a:p>
          <a:p>
            <a:pPr marL="571500" indent="-571500">
              <a:buFontTx/>
              <a:buChar char="-"/>
            </a:pPr>
            <a:r>
              <a:rPr lang="x-none" dirty="0" smtClean="0"/>
              <a:t>Polazna tačka: tržišna vrednost nepokretnosti – </a:t>
            </a:r>
            <a:r>
              <a:rPr lang="x-none" smtClean="0"/>
              <a:t>procena poresk</a:t>
            </a:r>
            <a:r>
              <a:rPr lang="en-US" dirty="0" err="1" smtClean="0"/>
              <a:t>og</a:t>
            </a:r>
            <a:r>
              <a:rPr lang="x-none" smtClean="0"/>
              <a:t> organ</a:t>
            </a:r>
            <a:r>
              <a:rPr lang="en-US" dirty="0" smtClean="0"/>
              <a:t>a</a:t>
            </a:r>
            <a:r>
              <a:rPr lang="x-none" smtClean="0"/>
              <a:t>/drug</a:t>
            </a:r>
            <a:r>
              <a:rPr lang="en-US" dirty="0" err="1" smtClean="0"/>
              <a:t>og</a:t>
            </a:r>
            <a:r>
              <a:rPr lang="x-none" smtClean="0"/>
              <a:t> nadležn</a:t>
            </a:r>
            <a:r>
              <a:rPr lang="en-US" dirty="0" err="1" smtClean="0"/>
              <a:t>og</a:t>
            </a:r>
            <a:r>
              <a:rPr lang="x-none" smtClean="0"/>
              <a:t> organ</a:t>
            </a:r>
            <a:r>
              <a:rPr lang="en-US" dirty="0" smtClean="0"/>
              <a:t>a</a:t>
            </a:r>
            <a:r>
              <a:rPr lang="x-none" smtClean="0"/>
              <a:t> </a:t>
            </a:r>
            <a:r>
              <a:rPr lang="en-US" dirty="0" smtClean="0"/>
              <a:t>u</a:t>
            </a:r>
            <a:r>
              <a:rPr lang="x-none" smtClean="0"/>
              <a:t> postup</a:t>
            </a:r>
            <a:r>
              <a:rPr lang="en-US" dirty="0" err="1" smtClean="0"/>
              <a:t>ku</a:t>
            </a:r>
            <a:r>
              <a:rPr lang="x-none" smtClean="0"/>
              <a:t> javnog nadmetanja/prikupljanj</a:t>
            </a:r>
            <a:r>
              <a:rPr lang="en-US" dirty="0" smtClean="0"/>
              <a:t>a</a:t>
            </a:r>
            <a:r>
              <a:rPr lang="x-none" smtClean="0"/>
              <a:t> </a:t>
            </a:r>
            <a:r>
              <a:rPr lang="x-none" dirty="0" smtClean="0"/>
              <a:t>pismenih ponuda</a:t>
            </a:r>
          </a:p>
          <a:p>
            <a:pPr marL="571500" indent="-571500">
              <a:buFontTx/>
              <a:buChar char="-"/>
            </a:pPr>
            <a:endParaRPr lang="x-none" dirty="0" smtClean="0"/>
          </a:p>
          <a:p>
            <a:pPr marL="571500" indent="-571500">
              <a:buFontTx/>
              <a:buChar char="-"/>
            </a:pP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2593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20411" y="950595"/>
            <a:ext cx="9801225" cy="4943475"/>
          </a:xfrm>
        </p:spPr>
        <p:txBody>
          <a:bodyPr/>
          <a:lstStyle/>
          <a:p>
            <a:r>
              <a:rPr lang="x-none" smtClean="0"/>
              <a:t>Izuzetno</a:t>
            </a:r>
            <a:r>
              <a:rPr lang="x-none" dirty="0" smtClean="0"/>
              <a:t>, </a:t>
            </a:r>
            <a:r>
              <a:rPr lang="x-none" smtClean="0"/>
              <a:t>nepokretne </a:t>
            </a:r>
            <a:r>
              <a:rPr lang="x-none" dirty="0"/>
              <a:t>stvari se mogu </a:t>
            </a:r>
            <a:endParaRPr lang="x-none" dirty="0" smtClean="0"/>
          </a:p>
          <a:p>
            <a:r>
              <a:rPr lang="x-none" dirty="0" smtClean="0"/>
              <a:t>pribaviti </a:t>
            </a:r>
            <a:r>
              <a:rPr lang="x-none" dirty="0"/>
              <a:t>ili otuđiti </a:t>
            </a:r>
            <a:r>
              <a:rPr lang="x-none" b="1" dirty="0"/>
              <a:t>neposrednom </a:t>
            </a:r>
            <a:r>
              <a:rPr lang="x-none" b="1" dirty="0" smtClean="0"/>
              <a:t>pogodbom </a:t>
            </a:r>
          </a:p>
          <a:p>
            <a:r>
              <a:rPr lang="x-none" dirty="0" smtClean="0"/>
              <a:t>ali </a:t>
            </a:r>
            <a:r>
              <a:rPr lang="x-none" dirty="0"/>
              <a:t>ne </a:t>
            </a:r>
            <a:r>
              <a:rPr lang="x-none"/>
              <a:t>ispod </a:t>
            </a:r>
            <a:r>
              <a:rPr lang="x-none" smtClean="0"/>
              <a:t>procenjene </a:t>
            </a:r>
            <a:r>
              <a:rPr lang="x-none" dirty="0"/>
              <a:t>tržišne vrednosti nepokretnosti </a:t>
            </a:r>
            <a:r>
              <a:rPr lang="x-none" dirty="0" smtClean="0"/>
              <a:t>kod otuđenja</a:t>
            </a:r>
            <a:r>
              <a:rPr lang="x-none" smtClean="0"/>
              <a:t>, odnosno </a:t>
            </a:r>
            <a:r>
              <a:rPr lang="x-none" dirty="0"/>
              <a:t>ne iznad te vrednosti </a:t>
            </a:r>
            <a:r>
              <a:rPr lang="x-none" dirty="0" smtClean="0"/>
              <a:t>kod pribavljanja</a:t>
            </a:r>
          </a:p>
          <a:p>
            <a:r>
              <a:rPr lang="x-none" dirty="0"/>
              <a:t>Otuđenje nepokretnosti ispod tržišne </a:t>
            </a:r>
            <a:r>
              <a:rPr lang="x-none" dirty="0" smtClean="0"/>
              <a:t>cene/bez naknade – Izuzetno - </a:t>
            </a:r>
            <a:r>
              <a:rPr lang="x-none" dirty="0"/>
              <a:t>ako postoji interes za takvim </a:t>
            </a:r>
            <a:r>
              <a:rPr lang="x-none" dirty="0" smtClean="0"/>
              <a:t>raspolaganjem npr. </a:t>
            </a:r>
            <a:r>
              <a:rPr lang="x-none" i="1" dirty="0" smtClean="0"/>
              <a:t>otklanjanje </a:t>
            </a:r>
            <a:r>
              <a:rPr lang="x-none" i="1" dirty="0"/>
              <a:t>posledica elementarnih nepogoda </a:t>
            </a:r>
          </a:p>
        </p:txBody>
      </p:sp>
    </p:spTree>
    <p:extLst>
      <p:ext uri="{BB962C8B-B14F-4D97-AF65-F5344CB8AC3E}">
        <p14:creationId xmlns:p14="http://schemas.microsoft.com/office/powerpoint/2010/main" xmlns="" val="887749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Šta se podrazumeva pod raspolaganjem stvarima u javnoj svojini:</a:t>
            </a:r>
            <a:endParaRPr lang="x-none" dirty="0"/>
          </a:p>
        </p:txBody>
      </p:sp>
      <p:sp>
        <p:nvSpPr>
          <p:cNvPr id="4" name="Oval 3"/>
          <p:cNvSpPr/>
          <p:nvPr/>
        </p:nvSpPr>
        <p:spPr>
          <a:xfrm>
            <a:off x="494268" y="2194805"/>
            <a:ext cx="3262183" cy="123567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 smtClean="0"/>
              <a:t>davanje stvari na korišćenje</a:t>
            </a:r>
            <a:endParaRPr lang="x-none" sz="26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431955" y="2298357"/>
            <a:ext cx="1919417" cy="1540475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/>
              <a:t>otuđenje stvari</a:t>
            </a:r>
          </a:p>
        </p:txBody>
      </p:sp>
      <p:sp>
        <p:nvSpPr>
          <p:cNvPr id="6" name="Rectangle 5"/>
          <p:cNvSpPr/>
          <p:nvPr/>
        </p:nvSpPr>
        <p:spPr>
          <a:xfrm>
            <a:off x="7026876" y="2174789"/>
            <a:ext cx="2224216" cy="25781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000" b="1" dirty="0"/>
              <a:t>prenos prava javne svojine na drugog nosioca javne svojine (</a:t>
            </a:r>
            <a:r>
              <a:rPr lang="x-none" sz="2000" b="1"/>
              <a:t>sa </a:t>
            </a:r>
            <a:r>
              <a:rPr lang="x-none" sz="2000" b="1" smtClean="0"/>
              <a:t>naknadom</a:t>
            </a:r>
            <a:r>
              <a:rPr lang="x-none" sz="2000" b="1" dirty="0" smtClean="0"/>
              <a:t> </a:t>
            </a:r>
            <a:r>
              <a:rPr lang="x-none" sz="2000" b="1" smtClean="0"/>
              <a:t>ili </a:t>
            </a:r>
            <a:r>
              <a:rPr lang="x-none" sz="2000" b="1" dirty="0"/>
              <a:t>bez naknade), uključujući i razmenu</a:t>
            </a:r>
          </a:p>
        </p:txBody>
      </p:sp>
      <p:sp>
        <p:nvSpPr>
          <p:cNvPr id="7" name="Oval 6"/>
          <p:cNvSpPr/>
          <p:nvPr/>
        </p:nvSpPr>
        <p:spPr>
          <a:xfrm>
            <a:off x="538028" y="3898557"/>
            <a:ext cx="2859560" cy="170883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200" b="1" dirty="0">
                <a:solidFill>
                  <a:schemeClr val="tx1"/>
                </a:solidFill>
              </a:rPr>
              <a:t>zasnivanje hipoteke </a:t>
            </a:r>
            <a:r>
              <a:rPr lang="x-none" sz="2200" b="1">
                <a:solidFill>
                  <a:schemeClr val="tx1"/>
                </a:solidFill>
              </a:rPr>
              <a:t>na </a:t>
            </a:r>
            <a:r>
              <a:rPr lang="x-none" sz="2200" b="1" smtClean="0">
                <a:solidFill>
                  <a:schemeClr val="tx1"/>
                </a:solidFill>
              </a:rPr>
              <a:t>nepokretnosti</a:t>
            </a:r>
            <a:endParaRPr lang="x-none" sz="22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87086" y="4643309"/>
            <a:ext cx="2850292" cy="1537901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/>
              <a:t>ulaganje u kapital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926596" y="3435179"/>
            <a:ext cx="1935892" cy="197708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600" b="1" dirty="0">
                <a:solidFill>
                  <a:schemeClr val="tx1"/>
                </a:solidFill>
              </a:rPr>
              <a:t>zalaganje pokretne stvari</a:t>
            </a:r>
          </a:p>
        </p:txBody>
      </p:sp>
    </p:spTree>
    <p:extLst>
      <p:ext uri="{BB962C8B-B14F-4D97-AF65-F5344CB8AC3E}">
        <p14:creationId xmlns:p14="http://schemas.microsoft.com/office/powerpoint/2010/main" xmlns="" val="222439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8388178" cy="1215510"/>
          </a:xfrm>
        </p:spPr>
        <p:txBody>
          <a:bodyPr/>
          <a:lstStyle/>
          <a:p>
            <a:r>
              <a:rPr lang="x-none" dirty="0"/>
              <a:t>Fizička i pravna lica mogu imati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>pravo </a:t>
            </a:r>
            <a:r>
              <a:rPr lang="x-none" dirty="0"/>
              <a:t>svojine i </a:t>
            </a:r>
            <a:r>
              <a:rPr lang="x-none" dirty="0" smtClean="0"/>
              <a:t>na: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2397210"/>
            <a:ext cx="10515600" cy="367973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/>
              <a:t>pojedinim dobrima u opštoj upotrebi </a:t>
            </a:r>
            <a:endParaRPr lang="x-none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gradskom </a:t>
            </a:r>
            <a:r>
              <a:rPr lang="x-none" dirty="0"/>
              <a:t>građevinskom </a:t>
            </a:r>
            <a:r>
              <a:rPr lang="x-none" dirty="0" smtClean="0"/>
              <a:t>zemljištu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dirty="0" smtClean="0"/>
              <a:t>šumama </a:t>
            </a:r>
            <a:r>
              <a:rPr lang="x-none" dirty="0"/>
              <a:t>i šumskom </a:t>
            </a:r>
            <a:r>
              <a:rPr lang="x-none" dirty="0" smtClean="0"/>
              <a:t>zemljištu</a:t>
            </a:r>
          </a:p>
          <a:p>
            <a:endParaRPr lang="x-none" dirty="0"/>
          </a:p>
          <a:p>
            <a:r>
              <a:rPr lang="x-none" dirty="0" smtClean="0"/>
              <a:t>                - </a:t>
            </a:r>
            <a:r>
              <a:rPr lang="x-none" b="1" dirty="0"/>
              <a:t>u granicama utvrđenim zakonom</a:t>
            </a:r>
          </a:p>
        </p:txBody>
      </p:sp>
    </p:spTree>
    <p:extLst>
      <p:ext uri="{BB962C8B-B14F-4D97-AF65-F5344CB8AC3E}">
        <p14:creationId xmlns:p14="http://schemas.microsoft.com/office/powerpoint/2010/main" xmlns="" val="4329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Posebni oblici prava privatne svojine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0086" y="1647568"/>
            <a:ext cx="11111814" cy="4429382"/>
          </a:xfrm>
        </p:spPr>
        <p:txBody>
          <a:bodyPr/>
          <a:lstStyle/>
          <a:p>
            <a:r>
              <a:rPr lang="x-none" b="1" dirty="0" smtClean="0"/>
              <a:t>Pravo svojine sa više subjekata:</a:t>
            </a:r>
            <a:endParaRPr lang="x-none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886465" y="2446638"/>
            <a:ext cx="1046205" cy="13180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88476" y="2405449"/>
            <a:ext cx="1062681" cy="14580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911546" y="2306595"/>
            <a:ext cx="2117124" cy="13015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2944" y="3862259"/>
            <a:ext cx="1995616" cy="13345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SUSVOJINA</a:t>
            </a:r>
            <a:endParaRPr lang="x-none" b="1" dirty="0"/>
          </a:p>
        </p:txBody>
      </p:sp>
      <p:sp>
        <p:nvSpPr>
          <p:cNvPr id="11" name="Oval 10"/>
          <p:cNvSpPr/>
          <p:nvPr/>
        </p:nvSpPr>
        <p:spPr>
          <a:xfrm>
            <a:off x="4061254" y="4077730"/>
            <a:ext cx="2454876" cy="142514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ZAJEDNIČKA SVOJINA</a:t>
            </a:r>
            <a:endParaRPr lang="x-none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7644714" y="3705740"/>
            <a:ext cx="2454875" cy="164756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b="1" dirty="0" smtClean="0"/>
              <a:t>ETAŽNA SVOJINA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316046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696525"/>
          </a:xfrm>
        </p:spPr>
        <p:txBody>
          <a:bodyPr/>
          <a:lstStyle/>
          <a:p>
            <a:r>
              <a:rPr lang="x-none" dirty="0" smtClean="0"/>
              <a:t>SUSVOJINA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16908" y="1252151"/>
            <a:ext cx="9974992" cy="4824799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/>
              <a:t>D</a:t>
            </a:r>
            <a:r>
              <a:rPr lang="x-none" sz="2800" dirty="0" smtClean="0"/>
              <a:t>va </a:t>
            </a:r>
            <a:r>
              <a:rPr lang="x-none" sz="2800" dirty="0"/>
              <a:t>ili više lica imaju pravo svojine </a:t>
            </a:r>
            <a:r>
              <a:rPr lang="x-none" sz="2800"/>
              <a:t>na </a:t>
            </a:r>
            <a:r>
              <a:rPr lang="x-none" sz="2800" smtClean="0"/>
              <a:t>istoj</a:t>
            </a:r>
            <a:r>
              <a:rPr lang="x-none" sz="2800" dirty="0" smtClean="0"/>
              <a:t> </a:t>
            </a:r>
            <a:r>
              <a:rPr lang="x-none" sz="2800" smtClean="0"/>
              <a:t>stvari 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/>
              <a:t>S</a:t>
            </a:r>
            <a:r>
              <a:rPr lang="x-none" sz="2800" dirty="0" smtClean="0"/>
              <a:t>vako </a:t>
            </a:r>
            <a:r>
              <a:rPr lang="x-none" sz="2800" dirty="0"/>
              <a:t>lice prema svom </a:t>
            </a:r>
            <a:r>
              <a:rPr lang="x-none" sz="2800" dirty="0" smtClean="0"/>
              <a:t>udelu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/>
              <a:t>Svi </a:t>
            </a:r>
            <a:r>
              <a:rPr lang="x-none" sz="2800" dirty="0" smtClean="0"/>
              <a:t>suvlasnici </a:t>
            </a:r>
            <a:r>
              <a:rPr lang="x-none" sz="2800" dirty="0"/>
              <a:t>prema trećim </a:t>
            </a:r>
            <a:r>
              <a:rPr lang="x-none" sz="2800" dirty="0" smtClean="0"/>
              <a:t>licima </a:t>
            </a:r>
            <a:r>
              <a:rPr lang="x-none" sz="2800" dirty="0"/>
              <a:t>zajedno imaju onoliko prava koliko bi imao jedan isključivi vlasnik prema toj </a:t>
            </a:r>
            <a:r>
              <a:rPr lang="x-none" sz="2800" dirty="0" smtClean="0"/>
              <a:t>stvari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/>
              <a:t>Suvlasnički udeo označava alikvotni deo celine (srazmerni, idealan deo</a:t>
            </a:r>
            <a:r>
              <a:rPr lang="x-none" sz="2800" dirty="0" smtClean="0"/>
              <a:t>) </a:t>
            </a:r>
            <a:r>
              <a:rPr lang="x-none" sz="2800" dirty="0"/>
              <a:t>izražen </a:t>
            </a:r>
            <a:r>
              <a:rPr lang="x-none" sz="2800" dirty="0" smtClean="0"/>
              <a:t>u: </a:t>
            </a:r>
            <a:r>
              <a:rPr lang="x-none" sz="2800" dirty="0"/>
              <a:t>razlomcima (1/5), procentualno (25%) </a:t>
            </a:r>
            <a:r>
              <a:rPr lang="x-none" sz="2800"/>
              <a:t>ili </a:t>
            </a:r>
            <a:r>
              <a:rPr lang="x-none" sz="2800" smtClean="0"/>
              <a:t>decimalima</a:t>
            </a:r>
            <a:endParaRPr lang="x-none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dirty="0" smtClean="0"/>
              <a:t>Može se izraziti kao realni deo celine (1245/1800), kada postoje fizički odvojeni delovi jedne celine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x-none" sz="2800" smtClean="0"/>
              <a:t>Ako suvlasnički delovi nisu određeni</a:t>
            </a:r>
            <a:r>
              <a:rPr lang="en-US" sz="2800" dirty="0" smtClean="0"/>
              <a:t>, </a:t>
            </a:r>
            <a:r>
              <a:rPr lang="x-none" sz="2800" smtClean="0"/>
              <a:t>pretpostavlja se da su jednaki</a:t>
            </a:r>
            <a:endParaRPr lang="x-none" sz="2800" b="1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xmlns="" val="324660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62429"/>
          </a:xfrm>
        </p:spPr>
        <p:txBody>
          <a:bodyPr/>
          <a:lstStyle/>
          <a:p>
            <a:r>
              <a:rPr lang="x-none" dirty="0" smtClean="0"/>
              <a:t>PRAVA SUVLASNIKA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85102" y="1532238"/>
            <a:ext cx="10106797" cy="454471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x-none" sz="3200" b="1" dirty="0" smtClean="0"/>
              <a:t>PRAVO DA DRŽI STVAR</a:t>
            </a:r>
          </a:p>
          <a:p>
            <a:pPr marL="742950" indent="-742950">
              <a:buAutoNum type="arabicPeriod"/>
            </a:pPr>
            <a:r>
              <a:rPr lang="x-none" sz="3200" b="1" dirty="0" smtClean="0"/>
              <a:t>PRAVO DA KORISTI STVAR</a:t>
            </a:r>
          </a:p>
          <a:p>
            <a:r>
              <a:rPr lang="x-none" sz="3200" b="1" dirty="0"/>
              <a:t> </a:t>
            </a:r>
            <a:r>
              <a:rPr lang="x-none" sz="3200" dirty="0" smtClean="0"/>
              <a:t>- ZAJEDNO SA OSTALIM SUVLASNICIMA</a:t>
            </a:r>
          </a:p>
          <a:p>
            <a:r>
              <a:rPr lang="x-none" sz="3200" dirty="0"/>
              <a:t> </a:t>
            </a:r>
            <a:r>
              <a:rPr lang="x-none" sz="3200" dirty="0" smtClean="0"/>
              <a:t>- SRAZMERNO SVOM UDELU</a:t>
            </a:r>
          </a:p>
          <a:p>
            <a:r>
              <a:rPr lang="x-none" sz="3200" dirty="0"/>
              <a:t> </a:t>
            </a:r>
            <a:r>
              <a:rPr lang="x-none" sz="3200" dirty="0" smtClean="0"/>
              <a:t>- NE POVREĐUJUĆI PRAVA OSTALIH SUVLASNIKA</a:t>
            </a:r>
          </a:p>
          <a:p>
            <a:r>
              <a:rPr lang="x-none" sz="3200" b="1" dirty="0" smtClean="0"/>
              <a:t>3. PRAVO DA RASPOLAŽE SVOJIM DELOM, BEZ SAGLASNOSTI OSTALIH </a:t>
            </a:r>
            <a:r>
              <a:rPr lang="x-none" sz="3200" b="1" smtClean="0"/>
              <a:t>SUVLASNIKA </a:t>
            </a:r>
            <a:endParaRPr lang="x-none" sz="3200" b="1" dirty="0"/>
          </a:p>
        </p:txBody>
      </p:sp>
    </p:spTree>
    <p:extLst>
      <p:ext uri="{BB962C8B-B14F-4D97-AF65-F5344CB8AC3E}">
        <p14:creationId xmlns:p14="http://schemas.microsoft.com/office/powerpoint/2010/main" xmlns="" val="41859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45953"/>
          </a:xfrm>
        </p:spPr>
        <p:txBody>
          <a:bodyPr/>
          <a:lstStyle/>
          <a:p>
            <a:r>
              <a:rPr lang="x-none" dirty="0"/>
              <a:t>PRAVA SUVLASNIKA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853514"/>
            <a:ext cx="10515600" cy="4223436"/>
          </a:xfrm>
        </p:spPr>
        <p:txBody>
          <a:bodyPr/>
          <a:lstStyle/>
          <a:p>
            <a:r>
              <a:rPr lang="x-none" b="1" dirty="0" err="1" smtClean="0"/>
              <a:t>3a</a:t>
            </a:r>
            <a:r>
              <a:rPr lang="x-none" b="1" dirty="0" smtClean="0"/>
              <a:t>. </a:t>
            </a:r>
            <a:r>
              <a:rPr lang="x-none" sz="3200" b="1" dirty="0" smtClean="0"/>
              <a:t>PRAVO U SLUČAJU PRODAJE SUVLASNIČKOG DELA:</a:t>
            </a:r>
          </a:p>
          <a:p>
            <a:r>
              <a:rPr lang="x-none" sz="3200" dirty="0" smtClean="0"/>
              <a:t>OSTALI SUVLASNICI: PRAVO PREČE KUPOVINE – ODREĐENO ZAKONOM</a:t>
            </a:r>
          </a:p>
          <a:p>
            <a:r>
              <a:rPr lang="x-none" sz="3200" b="1" dirty="0" smtClean="0"/>
              <a:t>4. PRAVO NA ZAJEDNIČKO UPRAVLJANJE</a:t>
            </a:r>
          </a:p>
          <a:p>
            <a:r>
              <a:rPr lang="x-none" sz="3200" b="1" dirty="0"/>
              <a:t> </a:t>
            </a:r>
            <a:r>
              <a:rPr lang="x-none" sz="3200" dirty="0" smtClean="0"/>
              <a:t>- AKO SE NE SAGLASE – ODLUČUJE SUD</a:t>
            </a:r>
          </a:p>
          <a:p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28216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737716"/>
          </a:xfrm>
        </p:spPr>
        <p:txBody>
          <a:bodyPr/>
          <a:lstStyle/>
          <a:p>
            <a:r>
              <a:rPr lang="x-none" dirty="0" smtClean="0"/>
              <a:t>REDOVNO UPRAVLJANJE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99286"/>
            <a:ext cx="10515600" cy="5025082"/>
          </a:xfrm>
        </p:spPr>
        <p:txBody>
          <a:bodyPr/>
          <a:lstStyle/>
          <a:p>
            <a:r>
              <a:rPr lang="x-none" dirty="0" smtClean="0"/>
              <a:t> </a:t>
            </a:r>
            <a:r>
              <a:rPr lang="x-none" sz="3200" dirty="0" smtClean="0"/>
              <a:t>- SAGLASNOST </a:t>
            </a:r>
            <a:r>
              <a:rPr lang="x-none" sz="3200" dirty="0"/>
              <a:t>suvlasnika čiji delovi zajedno čine više od polovine vrednosti </a:t>
            </a:r>
            <a:r>
              <a:rPr lang="x-none" sz="3200" dirty="0" smtClean="0"/>
              <a:t>stvari</a:t>
            </a:r>
          </a:p>
          <a:p>
            <a:r>
              <a:rPr lang="x-none" sz="3200" dirty="0"/>
              <a:t>Troškove </a:t>
            </a:r>
            <a:r>
              <a:rPr lang="x-none" sz="3200" dirty="0" smtClean="0"/>
              <a:t>koji </a:t>
            </a:r>
            <a:r>
              <a:rPr lang="x-none" sz="3200" dirty="0"/>
              <a:t>se odnose na celu stvar snose suvlasnici srazmerno veličini svojih </a:t>
            </a:r>
            <a:r>
              <a:rPr lang="x-none" sz="3200" dirty="0" smtClean="0"/>
              <a:t>delova</a:t>
            </a:r>
            <a:endParaRPr lang="x-none" sz="3200" dirty="0"/>
          </a:p>
          <a:p>
            <a:r>
              <a:rPr lang="x-none" sz="3200" dirty="0" smtClean="0"/>
              <a:t>- </a:t>
            </a:r>
            <a:r>
              <a:rPr lang="x-none" sz="3200" dirty="0"/>
              <a:t>Za preduzimanje poslova koji prelaze okvir redovnog upravljanja </a:t>
            </a:r>
            <a:r>
              <a:rPr lang="x-none" sz="3200" i="1" dirty="0"/>
              <a:t>(otuđenje cele stvari, promena namene stvari, izdavanje cele stvari u zakup, zasnivanje hipoteke na celoj stvari, zasnivanje stvarnih službenosti, veće popravke i sl</a:t>
            </a:r>
            <a:r>
              <a:rPr lang="x-none" sz="3200" i="1" smtClean="0"/>
              <a:t>.)</a:t>
            </a:r>
            <a:r>
              <a:rPr lang="x-none" sz="3200" smtClean="0"/>
              <a:t>                  </a:t>
            </a:r>
            <a:r>
              <a:rPr lang="x-none" sz="3200" b="1" smtClean="0">
                <a:solidFill>
                  <a:schemeClr val="tx1"/>
                </a:solidFill>
              </a:rPr>
              <a:t>SAGLASN</a:t>
            </a:r>
            <a:r>
              <a:rPr lang="x-none" sz="3200" b="1" dirty="0" smtClean="0">
                <a:solidFill>
                  <a:schemeClr val="tx1"/>
                </a:solidFill>
              </a:rPr>
              <a:t>OS</a:t>
            </a:r>
            <a:r>
              <a:rPr lang="x-none" sz="3200" b="1" smtClean="0">
                <a:solidFill>
                  <a:schemeClr val="tx1"/>
                </a:solidFill>
              </a:rPr>
              <a:t>T </a:t>
            </a:r>
            <a:r>
              <a:rPr lang="x-none" sz="3200" b="1" dirty="0" smtClean="0">
                <a:solidFill>
                  <a:schemeClr val="tx1"/>
                </a:solidFill>
              </a:rPr>
              <a:t>SVIH SUVLASNIKA</a:t>
            </a:r>
            <a:endParaRPr lang="x-none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25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5373" y="783771"/>
            <a:ext cx="11194192" cy="6193677"/>
          </a:xfrm>
        </p:spPr>
        <p:txBody>
          <a:bodyPr/>
          <a:lstStyle/>
          <a:p>
            <a:r>
              <a:rPr lang="x-none" b="1" dirty="0" smtClean="0"/>
              <a:t>6. </a:t>
            </a:r>
            <a:r>
              <a:rPr lang="x-none" sz="3200" b="1" dirty="0" smtClean="0"/>
              <a:t>PRAVO SUVLASNIKA DA U SVAKO VREME ZAHTEVA </a:t>
            </a:r>
          </a:p>
          <a:p>
            <a:r>
              <a:rPr lang="x-none" sz="3200" b="1" dirty="0" smtClean="0"/>
              <a:t>DEOBU STVARI – ALI, DA DEOBA NE BUDE NA ŠTETU DRUGIH</a:t>
            </a:r>
          </a:p>
          <a:p>
            <a:pPr marL="571500" indent="-571500">
              <a:buFontTx/>
              <a:buChar char="-"/>
            </a:pPr>
            <a:r>
              <a:rPr lang="x-none" sz="3200" dirty="0" smtClean="0"/>
              <a:t>NE ZASTAREVA OVO PRAVO</a:t>
            </a:r>
          </a:p>
          <a:p>
            <a:pPr marL="571500" indent="-571500">
              <a:buFontTx/>
              <a:buChar char="-"/>
            </a:pPr>
            <a:r>
              <a:rPr lang="x-none" sz="3200" dirty="0" smtClean="0"/>
              <a:t>UGOVOR KOJIM SE SUVLASNIK ODRIČE PRAVA NA DEOBU JE NIŠTAV</a:t>
            </a:r>
          </a:p>
          <a:p>
            <a:pPr marL="571500" indent="-571500">
              <a:buFontTx/>
              <a:buChar char="-"/>
            </a:pPr>
            <a:r>
              <a:rPr lang="x-none" sz="3200" dirty="0" smtClean="0"/>
              <a:t>AKO NE MOGU SPORAZUMNO, ONDA SUD</a:t>
            </a:r>
          </a:p>
          <a:p>
            <a:pPr marL="571500" indent="-571500">
              <a:buFontTx/>
              <a:buChar char="-"/>
            </a:pPr>
            <a:r>
              <a:rPr lang="x-none" sz="3200" dirty="0" smtClean="0"/>
              <a:t>KADA FIZIČKA DEOBA NIJE MOGUĆA – </a:t>
            </a:r>
            <a:r>
              <a:rPr lang="x-none" sz="3200" smtClean="0"/>
              <a:t>PRODAJA STVARI</a:t>
            </a:r>
            <a:r>
              <a:rPr lang="x-none" sz="3200" dirty="0" smtClean="0"/>
              <a:t> (CIVILNA DEOBA)</a:t>
            </a:r>
          </a:p>
        </p:txBody>
      </p:sp>
    </p:spTree>
    <p:extLst>
      <p:ext uri="{BB962C8B-B14F-4D97-AF65-F5344CB8AC3E}">
        <p14:creationId xmlns:p14="http://schemas.microsoft.com/office/powerpoint/2010/main" xmlns="" val="58166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1267</Words>
  <Application>Microsoft Office PowerPoint</Application>
  <PresentationFormat>Custom</PresentationFormat>
  <Paragraphs>150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PRIVATNA SVOJINA</vt:lpstr>
      <vt:lpstr>Fizička i pravna lica mogu imati  pravo svojine i na:</vt:lpstr>
      <vt:lpstr>Posebni oblici prava privatne svojine</vt:lpstr>
      <vt:lpstr>SUSVOJINA</vt:lpstr>
      <vt:lpstr>PRAVA SUVLASNIKA</vt:lpstr>
      <vt:lpstr>PRAVA SUVLASNIKA</vt:lpstr>
      <vt:lpstr>REDOVNO UPRAVLJANJE</vt:lpstr>
      <vt:lpstr>Slide 9</vt:lpstr>
      <vt:lpstr>ZAJEDNIČKA SVOJINA</vt:lpstr>
      <vt:lpstr>ETAŽNA SVOJINA</vt:lpstr>
      <vt:lpstr>JAVNA SVOJINA</vt:lpstr>
      <vt:lpstr>Predmet javne svojine </vt:lpstr>
      <vt:lpstr>Prirodna bogatstva</vt:lpstr>
      <vt:lpstr>Dobra od opšteg interesa i dobra u opštoj upotrebi u javnoj svojini  </vt:lpstr>
      <vt:lpstr>Slide 16</vt:lpstr>
      <vt:lpstr>Mreže</vt:lpstr>
      <vt:lpstr>Slide 18</vt:lpstr>
      <vt:lpstr>Slide 19</vt:lpstr>
      <vt:lpstr>SUSVOJINA NA STVARI U JAVNOJ SVOJINI</vt:lpstr>
      <vt:lpstr>PREDMET PRINUDNOG IZVRŠENJA</vt:lpstr>
      <vt:lpstr>Slide 22</vt:lpstr>
      <vt:lpstr>Nosioci prava javne svojine</vt:lpstr>
      <vt:lpstr>Korisnici stvari u javnoj svojini su:</vt:lpstr>
      <vt:lpstr>Slide 25</vt:lpstr>
      <vt:lpstr>Slide 26</vt:lpstr>
      <vt:lpstr>Šta se podrazumeva pod raspolaganjem stvarima u javnoj svojini: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118</cp:revision>
  <dcterms:created xsi:type="dcterms:W3CDTF">2017-10-13T10:19:34Z</dcterms:created>
  <dcterms:modified xsi:type="dcterms:W3CDTF">2019-02-06T12:15:35Z</dcterms:modified>
</cp:coreProperties>
</file>