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wdp" ContentType="image/vnd.ms-phot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35"/>
  </p:notesMasterIdLst>
  <p:sldIdLst>
    <p:sldId id="304" r:id="rId2"/>
    <p:sldId id="280" r:id="rId3"/>
    <p:sldId id="282" r:id="rId4"/>
    <p:sldId id="285" r:id="rId5"/>
    <p:sldId id="290" r:id="rId6"/>
    <p:sldId id="286" r:id="rId7"/>
    <p:sldId id="295" r:id="rId8"/>
    <p:sldId id="296" r:id="rId9"/>
    <p:sldId id="297" r:id="rId10"/>
    <p:sldId id="298" r:id="rId11"/>
    <p:sldId id="301" r:id="rId12"/>
    <p:sldId id="307" r:id="rId13"/>
    <p:sldId id="306" r:id="rId14"/>
    <p:sldId id="305" r:id="rId15"/>
    <p:sldId id="302" r:id="rId16"/>
    <p:sldId id="310" r:id="rId17"/>
    <p:sldId id="309" r:id="rId18"/>
    <p:sldId id="313" r:id="rId19"/>
    <p:sldId id="312" r:id="rId20"/>
    <p:sldId id="314" r:id="rId21"/>
    <p:sldId id="322" r:id="rId22"/>
    <p:sldId id="315" r:id="rId23"/>
    <p:sldId id="316" r:id="rId24"/>
    <p:sldId id="318" r:id="rId25"/>
    <p:sldId id="319" r:id="rId26"/>
    <p:sldId id="320" r:id="rId27"/>
    <p:sldId id="321" r:id="rId28"/>
    <p:sldId id="317" r:id="rId29"/>
    <p:sldId id="326" r:id="rId30"/>
    <p:sldId id="325" r:id="rId31"/>
    <p:sldId id="324" r:id="rId32"/>
    <p:sldId id="328" r:id="rId33"/>
    <p:sldId id="327" r:id="rId3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87" d="100"/>
          <a:sy n="87" d="100"/>
        </p:scale>
        <p:origin x="-15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EDFA4-00C3-4485-9E92-26CBA89A51A7}" type="datetimeFigureOut">
              <a:rPr lang="x-none" smtClean="0"/>
              <a:pPr/>
              <a:t>06-Feb-19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91F25-538B-44DD-B790-12D9081A5205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84045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44840" y="3602038"/>
            <a:ext cx="9144000" cy="56890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baseline="0"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x-none" dirty="0" smtClean="0"/>
              <a:t>Naslov/Naziv teme predavanja</a:t>
            </a:r>
            <a:endParaRPr lang="x-none" dirty="0"/>
          </a:p>
        </p:txBody>
      </p:sp>
      <p:pic>
        <p:nvPicPr>
          <p:cNvPr id="7" name="Picture 10" descr="Image result for teacher icon 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9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0732" y="4147471"/>
            <a:ext cx="781968" cy="76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clock timer png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rightnessContrast bright="-1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6772" y="4228910"/>
            <a:ext cx="438171" cy="43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64108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x-non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76300" y="2076450"/>
            <a:ext cx="10515600" cy="40005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41453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x-non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2038350"/>
            <a:ext cx="4933950" cy="40386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x-none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438900" y="2038350"/>
            <a:ext cx="4933950" cy="40386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283384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6511" y="5814025"/>
            <a:ext cx="12192000" cy="11101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biLevel thresh="25000"/>
          </a:blip>
          <a:stretch>
            <a:fillRect/>
          </a:stretch>
        </p:blipFill>
        <p:spPr>
          <a:xfrm>
            <a:off x="10371221" y="5547972"/>
            <a:ext cx="1612748" cy="1674345"/>
          </a:xfrm>
          <a:prstGeom prst="rect">
            <a:avLst/>
          </a:prstGeom>
        </p:spPr>
      </p:pic>
      <p:sp>
        <p:nvSpPr>
          <p:cNvPr id="14" name="Oval 13"/>
          <p:cNvSpPr/>
          <p:nvPr userDrawn="1"/>
        </p:nvSpPr>
        <p:spPr>
          <a:xfrm rot="10162212" flipH="1">
            <a:off x="-105519" y="2761999"/>
            <a:ext cx="12175565" cy="3852142"/>
          </a:xfrm>
          <a:prstGeom prst="ellipse">
            <a:avLst/>
          </a:prstGeom>
          <a:solidFill>
            <a:schemeClr val="bg1"/>
          </a:solidFill>
          <a:ln w="47625">
            <a:noFill/>
          </a:ln>
          <a:effectLst>
            <a:outerShdw blurRad="101600" dist="38100" sx="76000" sy="76000" algn="l" rotWithShape="0">
              <a:prstClr val="black">
                <a:alpha val="7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9" name="Oval 18"/>
          <p:cNvSpPr/>
          <p:nvPr userDrawn="1"/>
        </p:nvSpPr>
        <p:spPr>
          <a:xfrm rot="10036807" flipH="1">
            <a:off x="-116637" y="3661707"/>
            <a:ext cx="9775349" cy="2259590"/>
          </a:xfrm>
          <a:prstGeom prst="ellipse">
            <a:avLst/>
          </a:prstGeom>
          <a:solidFill>
            <a:schemeClr val="bg1"/>
          </a:solidFill>
          <a:ln w="47625">
            <a:noFill/>
          </a:ln>
          <a:effectLst>
            <a:outerShdw blurRad="101600" dist="38100" sx="76000" sy="76000" algn="l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48900" y="222175"/>
            <a:ext cx="1735069" cy="788333"/>
          </a:xfrm>
          <a:prstGeom prst="rect">
            <a:avLst/>
          </a:prstGeom>
        </p:spPr>
      </p:pic>
      <p:sp>
        <p:nvSpPr>
          <p:cNvPr id="3" name="hr" descr="Interni/Internal"/>
          <p:cNvSpPr txBox="1"/>
          <p:nvPr userDrawn="1"/>
        </p:nvSpPr>
        <p:spPr>
          <a:xfrm>
            <a:off x="0" y="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en-US" sz="850" b="0" i="0" u="none" baseline="0" smtClean="0">
                <a:solidFill>
                  <a:srgbClr val="000000"/>
                </a:solidFill>
                <a:latin typeface="arial" panose="020B0604020202020204" pitchFamily="34" charset="0"/>
              </a:rPr>
              <a:t>Interni/Internal</a:t>
            </a:r>
            <a:endParaRPr lang="en-US" sz="850" b="0" i="0" u="none" baseline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3170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4" r:id="rId2"/>
    <p:sldLayoutId id="214748369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512331" y="2885704"/>
            <a:ext cx="9144000" cy="831273"/>
          </a:xfrm>
        </p:spPr>
        <p:txBody>
          <a:bodyPr/>
          <a:lstStyle/>
          <a:p>
            <a:r>
              <a:rPr lang="x-none" sz="3200" dirty="0" smtClean="0"/>
              <a:t>Nepokretnosti i </a:t>
            </a:r>
            <a:r>
              <a:rPr lang="x-none" sz="3200" dirty="0" err="1" smtClean="0"/>
              <a:t>hipotek</a:t>
            </a:r>
            <a:r>
              <a:rPr lang="en-US" sz="3200" dirty="0"/>
              <a:t>a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926275"/>
            <a:ext cx="10515600" cy="102127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x-none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x-non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STRUČNA OBUKA ZA PROCENITELJE VREDNOSTI NEPOKRETNOSTI</a:t>
            </a:r>
            <a:r>
              <a:rPr kumimoji="0" lang="x-none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x-none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sr-Latn-CS" sz="2000" b="1" noProof="0" dirty="0" smtClean="0">
                <a:latin typeface="+mj-lt"/>
                <a:ea typeface="+mj-ea"/>
                <a:cs typeface="+mj-cs"/>
              </a:rPr>
              <a:t>09</a:t>
            </a:r>
            <a:r>
              <a:rPr kumimoji="0" lang="x-none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x-none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 </a:t>
            </a:r>
            <a:r>
              <a:rPr lang="sr-Latn-CS" sz="2000" b="1" noProof="0" dirty="0" smtClean="0">
                <a:latin typeface="+mj-lt"/>
                <a:ea typeface="+mj-ea"/>
                <a:cs typeface="+mj-cs"/>
              </a:rPr>
              <a:t>10</a:t>
            </a:r>
            <a:r>
              <a:rPr kumimoji="0" lang="x-none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lang="sr-Latn-CS" sz="2000" b="1" dirty="0" smtClean="0">
                <a:latin typeface="+mj-lt"/>
                <a:ea typeface="+mj-ea"/>
                <a:cs typeface="+mj-cs"/>
              </a:rPr>
              <a:t>februar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x-none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</a:t>
            </a:r>
            <a:r>
              <a:rPr kumimoji="0" lang="sr-Latn-C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9</a:t>
            </a:r>
            <a:r>
              <a:rPr kumimoji="0" lang="x-none" sz="2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x-non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godine</a:t>
            </a:r>
            <a:r>
              <a:rPr kumimoji="0" lang="x-none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x-none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x-none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 txBox="1">
            <a:spLocks/>
          </p:cNvSpPr>
          <p:nvPr/>
        </p:nvSpPr>
        <p:spPr>
          <a:xfrm>
            <a:off x="4904509" y="4132613"/>
            <a:ext cx="1794145" cy="629391"/>
          </a:xfrm>
          <a:prstGeom prst="rect">
            <a:avLst/>
          </a:prstGeom>
        </p:spPr>
        <p:txBody>
          <a:bodyPr/>
          <a:lstStyle>
            <a:defPPr>
              <a:defRPr lang="x-none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CS" sz="1800" b="1" dirty="0" smtClean="0"/>
              <a:t>09</a:t>
            </a:r>
            <a:r>
              <a:rPr lang="x-none" sz="1800" b="1" kern="1200" smtClean="0">
                <a:solidFill>
                  <a:schemeClr val="tx1"/>
                </a:solidFill>
              </a:rPr>
              <a:t>.</a:t>
            </a:r>
            <a:r>
              <a:rPr lang="sr-Latn-CS" sz="1800" b="1" dirty="0" smtClean="0"/>
              <a:t>02</a:t>
            </a:r>
            <a:r>
              <a:rPr lang="x-none" sz="1800" b="1" kern="1200" smtClean="0">
                <a:solidFill>
                  <a:schemeClr val="tx1"/>
                </a:solidFill>
              </a:rPr>
              <a:t>.201</a:t>
            </a:r>
            <a:r>
              <a:rPr lang="sr-Latn-CS" sz="1800" b="1" kern="1200" smtClean="0">
                <a:solidFill>
                  <a:schemeClr val="tx1"/>
                </a:solidFill>
              </a:rPr>
              <a:t>9</a:t>
            </a:r>
            <a:endParaRPr lang="x-none" sz="1800" b="1" kern="1200" dirty="0" smtClean="0">
              <a:solidFill>
                <a:schemeClr val="tx1"/>
              </a:solidFill>
            </a:endParaRPr>
          </a:p>
          <a:p>
            <a:pPr algn="ctr"/>
            <a:r>
              <a:rPr lang="x-none" sz="1800" kern="1200" dirty="0" smtClean="0">
                <a:solidFill>
                  <a:schemeClr val="tx1"/>
                </a:solidFill>
              </a:rPr>
              <a:t>Beograd</a:t>
            </a:r>
            <a:endParaRPr lang="x-none" sz="1800" kern="1200" dirty="0">
              <a:solidFill>
                <a:schemeClr val="tx1"/>
              </a:solidFill>
            </a:endParaRPr>
          </a:p>
        </p:txBody>
      </p:sp>
      <p:sp>
        <p:nvSpPr>
          <p:cNvPr id="5" name="Date Placeholder 3"/>
          <p:cNvSpPr txBox="1">
            <a:spLocks/>
          </p:cNvSpPr>
          <p:nvPr/>
        </p:nvSpPr>
        <p:spPr>
          <a:xfrm>
            <a:off x="8348352" y="4227615"/>
            <a:ext cx="973777" cy="403761"/>
          </a:xfrm>
          <a:prstGeom prst="rect">
            <a:avLst/>
          </a:prstGeom>
        </p:spPr>
        <p:txBody>
          <a:bodyPr/>
          <a:lstStyle>
            <a:defPPr>
              <a:defRPr lang="x-none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x-none" sz="1800" dirty="0" smtClean="0"/>
              <a:t>2 </a:t>
            </a:r>
            <a:r>
              <a:rPr lang="x-none" sz="180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rPr>
              <a:t>časa</a:t>
            </a:r>
            <a:endParaRPr lang="x-none" sz="1800" kern="1200" dirty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5245" y="5248894"/>
            <a:ext cx="609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>
                <a:latin typeface="Century Gothic" panose="020B0502020202020204" pitchFamily="34" charset="0"/>
              </a:rPr>
              <a:t>Vanja</a:t>
            </a:r>
            <a:r>
              <a:rPr lang="en-US" b="1" dirty="0" smtClean="0">
                <a:latin typeface="Century Gothic" panose="020B0502020202020204" pitchFamily="34" charset="0"/>
              </a:rPr>
              <a:t> </a:t>
            </a:r>
            <a:r>
              <a:rPr lang="x-none" b="1" dirty="0" smtClean="0">
                <a:latin typeface="Century Gothic" panose="020B0502020202020204" pitchFamily="34" charset="0"/>
              </a:rPr>
              <a:t>ŠEHOVIĆ, Viši stručni saradnik za pravnu procenu kolaterala u UniCredit Banci Srbiji</a:t>
            </a:r>
            <a:endParaRPr lang="x-none" b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324" y="700644"/>
            <a:ext cx="10515600" cy="914400"/>
          </a:xfrm>
        </p:spPr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Zakon</a:t>
            </a:r>
            <a:r>
              <a:rPr lang="x-none" dirty="0" smtClean="0">
                <a:solidFill>
                  <a:srgbClr val="002060"/>
                </a:solidFill>
              </a:rPr>
              <a:t>ska regulativa</a:t>
            </a:r>
            <a:r>
              <a:rPr lang="x-none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- </a:t>
            </a:r>
            <a:r>
              <a:rPr lang="en-US" dirty="0" err="1" smtClean="0">
                <a:solidFill>
                  <a:srgbClr val="002060"/>
                </a:solidFill>
              </a:rPr>
              <a:t>vrste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upisa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12519" y="1508166"/>
            <a:ext cx="10679381" cy="4880759"/>
          </a:xfrm>
        </p:spPr>
        <p:txBody>
          <a:bodyPr/>
          <a:lstStyle/>
          <a:p>
            <a:r>
              <a:rPr lang="en-US" sz="2800" dirty="0" err="1">
                <a:solidFill>
                  <a:srgbClr val="002060"/>
                </a:solidFill>
              </a:rPr>
              <a:t>Vrste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upisa</a:t>
            </a:r>
            <a:r>
              <a:rPr lang="en-US" sz="2800" dirty="0">
                <a:solidFill>
                  <a:srgbClr val="002060"/>
                </a:solidFill>
              </a:rPr>
              <a:t> u </a:t>
            </a:r>
            <a:r>
              <a:rPr lang="en-US" sz="2800" dirty="0" err="1">
                <a:solidFill>
                  <a:srgbClr val="002060"/>
                </a:solidFill>
              </a:rPr>
              <a:t>katastar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nepokretnosti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jesu</a:t>
            </a:r>
            <a:r>
              <a:rPr lang="en-US" sz="2800" dirty="0">
                <a:solidFill>
                  <a:srgbClr val="002060"/>
                </a:solidFill>
              </a:rPr>
              <a:t>:</a:t>
            </a:r>
          </a:p>
          <a:p>
            <a:r>
              <a:rPr lang="en-US" sz="2800" dirty="0">
                <a:solidFill>
                  <a:srgbClr val="002060"/>
                </a:solidFill>
              </a:rPr>
              <a:t>1) </a:t>
            </a:r>
            <a:r>
              <a:rPr lang="en-US" sz="2800" dirty="0" err="1">
                <a:solidFill>
                  <a:srgbClr val="002060"/>
                </a:solidFill>
              </a:rPr>
              <a:t>upis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nepokretnosti</a:t>
            </a:r>
            <a:r>
              <a:rPr lang="en-US" sz="2800" dirty="0" smtClean="0">
                <a:solidFill>
                  <a:srgbClr val="002060"/>
                </a:solidFill>
              </a:rPr>
              <a:t> (</a:t>
            </a:r>
            <a:r>
              <a:rPr lang="en-US" sz="2800" dirty="0" err="1" smtClean="0">
                <a:solidFill>
                  <a:srgbClr val="002060"/>
                </a:solidFill>
              </a:rPr>
              <a:t>podataka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o </a:t>
            </a:r>
            <a:r>
              <a:rPr lang="en-US" sz="2800" dirty="0" err="1">
                <a:solidFill>
                  <a:srgbClr val="002060"/>
                </a:solidFill>
              </a:rPr>
              <a:t>parceli</a:t>
            </a:r>
            <a:r>
              <a:rPr lang="en-US" sz="2800" dirty="0">
                <a:solidFill>
                  <a:srgbClr val="002060"/>
                </a:solidFill>
              </a:rPr>
              <a:t>, </a:t>
            </a:r>
            <a:r>
              <a:rPr lang="en-US" sz="2800" dirty="0" err="1">
                <a:solidFill>
                  <a:srgbClr val="002060"/>
                </a:solidFill>
              </a:rPr>
              <a:t>objektu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posebnom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delu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objekta</a:t>
            </a:r>
            <a:r>
              <a:rPr lang="en-US" sz="2800" dirty="0" smtClean="0">
                <a:solidFill>
                  <a:srgbClr val="002060"/>
                </a:solidFill>
              </a:rPr>
              <a:t>);</a:t>
            </a:r>
            <a:endParaRPr lang="en-US" sz="2800" dirty="0">
              <a:solidFill>
                <a:srgbClr val="002060"/>
              </a:solidFill>
            </a:endParaRPr>
          </a:p>
          <a:p>
            <a:r>
              <a:rPr lang="en-US" sz="2800" dirty="0">
                <a:solidFill>
                  <a:srgbClr val="002060"/>
                </a:solidFill>
              </a:rPr>
              <a:t>2) </a:t>
            </a:r>
            <a:r>
              <a:rPr lang="en-US" sz="2800" dirty="0" err="1">
                <a:solidFill>
                  <a:srgbClr val="002060"/>
                </a:solidFill>
              </a:rPr>
              <a:t>upis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prava</a:t>
            </a:r>
            <a:r>
              <a:rPr lang="en-US" sz="2800" dirty="0" smtClean="0">
                <a:solidFill>
                  <a:srgbClr val="002060"/>
                </a:solidFill>
              </a:rPr>
              <a:t> (pre </a:t>
            </a:r>
            <a:r>
              <a:rPr lang="en-US" sz="2800" dirty="0" err="1" smtClean="0">
                <a:solidFill>
                  <a:srgbClr val="002060"/>
                </a:solidFill>
              </a:rPr>
              <a:t>svega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x-none" sz="2800" b="1" dirty="0" smtClean="0">
                <a:solidFill>
                  <a:srgbClr val="002060"/>
                </a:solidFill>
              </a:rPr>
              <a:t>stvarnih prava: </a:t>
            </a:r>
            <a:r>
              <a:rPr lang="en-US" sz="2800" dirty="0" err="1" smtClean="0">
                <a:solidFill>
                  <a:srgbClr val="002060"/>
                </a:solidFill>
              </a:rPr>
              <a:t>pravo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svojine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</a:rPr>
              <a:t>ali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pravo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korišćenja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nepokretnosti</a:t>
            </a:r>
            <a:r>
              <a:rPr lang="en-US" sz="2800" dirty="0">
                <a:solidFill>
                  <a:srgbClr val="002060"/>
                </a:solidFill>
              </a:rPr>
              <a:t> u </a:t>
            </a:r>
            <a:r>
              <a:rPr lang="en-US" sz="2800" dirty="0" err="1">
                <a:solidFill>
                  <a:srgbClr val="002060"/>
                </a:solidFill>
              </a:rPr>
              <a:t>slučajevima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predviđenim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Zakonom</a:t>
            </a:r>
            <a:r>
              <a:rPr lang="en-US" sz="2800" dirty="0">
                <a:solidFill>
                  <a:srgbClr val="002060"/>
                </a:solidFill>
              </a:rPr>
              <a:t> o </a:t>
            </a:r>
            <a:r>
              <a:rPr lang="en-US" sz="2800" dirty="0" err="1">
                <a:solidFill>
                  <a:srgbClr val="002060"/>
                </a:solidFill>
              </a:rPr>
              <a:t>javnoj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svojini</a:t>
            </a:r>
            <a:r>
              <a:rPr lang="en-US" sz="2800" dirty="0">
                <a:solidFill>
                  <a:srgbClr val="002060"/>
                </a:solidFill>
              </a:rPr>
              <a:t>, </a:t>
            </a:r>
            <a:r>
              <a:rPr lang="en-US" sz="2800" dirty="0" err="1">
                <a:solidFill>
                  <a:srgbClr val="002060"/>
                </a:solidFill>
              </a:rPr>
              <a:t>pravo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zakupa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građevinskog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zemljišta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radi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izgradnje</a:t>
            </a:r>
            <a:r>
              <a:rPr lang="en-US" sz="2800" dirty="0">
                <a:solidFill>
                  <a:srgbClr val="002060"/>
                </a:solidFill>
              </a:rPr>
              <a:t>, </a:t>
            </a:r>
            <a:r>
              <a:rPr lang="en-US" sz="2800" dirty="0" err="1">
                <a:solidFill>
                  <a:srgbClr val="002060"/>
                </a:solidFill>
              </a:rPr>
              <a:t>pravo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službenosti</a:t>
            </a:r>
            <a:r>
              <a:rPr lang="en-US" sz="2800" dirty="0">
                <a:solidFill>
                  <a:srgbClr val="002060"/>
                </a:solidFill>
              </a:rPr>
              <a:t>, </a:t>
            </a:r>
            <a:r>
              <a:rPr lang="x-none" sz="2800" dirty="0" smtClean="0">
                <a:solidFill>
                  <a:srgbClr val="002060"/>
                </a:solidFill>
              </a:rPr>
              <a:t>pravo stanovanja, </a:t>
            </a:r>
            <a:r>
              <a:rPr lang="en-US" sz="2800" dirty="0" err="1" smtClean="0">
                <a:solidFill>
                  <a:srgbClr val="002060"/>
                </a:solidFill>
              </a:rPr>
              <a:t>hipoteka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druga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stvarna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prava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nepokretnostima</a:t>
            </a:r>
            <a:r>
              <a:rPr lang="en-US" sz="2800" dirty="0" smtClean="0">
                <a:solidFill>
                  <a:srgbClr val="002060"/>
                </a:solidFill>
              </a:rPr>
              <a:t>; </a:t>
            </a:r>
            <a:r>
              <a:rPr lang="en-US" sz="2800" dirty="0">
                <a:solidFill>
                  <a:srgbClr val="002060"/>
                </a:solidFill>
              </a:rPr>
              <a:t> </a:t>
            </a:r>
            <a:r>
              <a:rPr lang="en-US" sz="2800" b="1" dirty="0" err="1" smtClean="0">
                <a:solidFill>
                  <a:srgbClr val="002060"/>
                </a:solidFill>
              </a:rPr>
              <a:t>obligacion</a:t>
            </a:r>
            <a:r>
              <a:rPr lang="x-none" sz="2800" b="1" dirty="0" smtClean="0">
                <a:solidFill>
                  <a:srgbClr val="002060"/>
                </a:solidFill>
              </a:rPr>
              <a:t>ih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prava</a:t>
            </a:r>
            <a:r>
              <a:rPr lang="en-US" sz="2800" dirty="0" smtClean="0">
                <a:solidFill>
                  <a:srgbClr val="002060"/>
                </a:solidFill>
              </a:rPr>
              <a:t>: </a:t>
            </a:r>
            <a:r>
              <a:rPr lang="en-US" sz="2800" dirty="0" err="1">
                <a:solidFill>
                  <a:srgbClr val="002060"/>
                </a:solidFill>
              </a:rPr>
              <a:t>ugovorno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pravo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preče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kupovine</a:t>
            </a:r>
            <a:r>
              <a:rPr lang="en-US" sz="2800" dirty="0">
                <a:solidFill>
                  <a:srgbClr val="002060"/>
                </a:solidFill>
              </a:rPr>
              <a:t>, </a:t>
            </a:r>
            <a:r>
              <a:rPr lang="en-US" sz="2800" dirty="0" err="1">
                <a:solidFill>
                  <a:srgbClr val="002060"/>
                </a:solidFill>
              </a:rPr>
              <a:t>zakup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druga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obligaciona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prava</a:t>
            </a:r>
            <a:r>
              <a:rPr lang="en-US" sz="2800" dirty="0" smtClean="0">
                <a:solidFill>
                  <a:srgbClr val="002060"/>
                </a:solidFill>
              </a:rPr>
              <a:t>;</a:t>
            </a:r>
            <a:endParaRPr lang="en-US" sz="2800" dirty="0">
              <a:solidFill>
                <a:srgbClr val="002060"/>
              </a:solidFill>
            </a:endParaRPr>
          </a:p>
          <a:p>
            <a:r>
              <a:rPr lang="en-US" sz="2800" dirty="0">
                <a:solidFill>
                  <a:srgbClr val="002060"/>
                </a:solidFill>
              </a:rPr>
              <a:t>3) </a:t>
            </a:r>
            <a:r>
              <a:rPr lang="x-none" sz="2800" dirty="0" err="1" smtClean="0">
                <a:solidFill>
                  <a:srgbClr val="002060"/>
                </a:solidFill>
              </a:rPr>
              <a:t>p</a:t>
            </a:r>
            <a:r>
              <a:rPr lang="en-US" sz="2800" dirty="0" err="1" smtClean="0">
                <a:solidFill>
                  <a:srgbClr val="002060"/>
                </a:solidFill>
              </a:rPr>
              <a:t>redbeležba</a:t>
            </a:r>
            <a:r>
              <a:rPr lang="x-none" sz="2800" dirty="0" smtClean="0">
                <a:solidFill>
                  <a:srgbClr val="002060"/>
                </a:solidFill>
              </a:rPr>
              <a:t> (uslovno sticanje prava)</a:t>
            </a:r>
          </a:p>
          <a:p>
            <a:r>
              <a:rPr lang="en-US" sz="2800" dirty="0" smtClean="0">
                <a:solidFill>
                  <a:srgbClr val="002060"/>
                </a:solidFill>
              </a:rPr>
              <a:t>4</a:t>
            </a:r>
            <a:r>
              <a:rPr lang="en-US" sz="2800" dirty="0">
                <a:solidFill>
                  <a:srgbClr val="002060"/>
                </a:solidFill>
              </a:rPr>
              <a:t>) </a:t>
            </a:r>
            <a:r>
              <a:rPr lang="en-US" sz="2800" dirty="0" err="1" smtClean="0">
                <a:solidFill>
                  <a:srgbClr val="002060"/>
                </a:solidFill>
              </a:rPr>
              <a:t>zabeležba</a:t>
            </a:r>
            <a:endParaRPr lang="en-US" sz="2800" dirty="0">
              <a:solidFill>
                <a:srgbClr val="002060"/>
              </a:solidFill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69130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Zakup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nepokretnosti</a:t>
            </a:r>
            <a:r>
              <a:rPr lang="x-none" dirty="0" smtClean="0">
                <a:solidFill>
                  <a:srgbClr val="002060"/>
                </a:solidFill>
              </a:rPr>
              <a:t> – opšte odredbe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579418"/>
            <a:ext cx="10515600" cy="4497532"/>
          </a:xfrm>
        </p:spPr>
        <p:txBody>
          <a:bodyPr/>
          <a:lstStyle/>
          <a:p>
            <a:r>
              <a:rPr lang="en-US" sz="2800" dirty="0" err="1" smtClean="0">
                <a:solidFill>
                  <a:srgbClr val="002060"/>
                </a:solidFill>
              </a:rPr>
              <a:t>Uređuje</a:t>
            </a:r>
            <a:r>
              <a:rPr lang="en-US" sz="2800" dirty="0" smtClean="0">
                <a:solidFill>
                  <a:srgbClr val="002060"/>
                </a:solidFill>
              </a:rPr>
              <a:t> se </a:t>
            </a:r>
            <a:r>
              <a:rPr lang="en-US" sz="2800" dirty="0" err="1" smtClean="0">
                <a:solidFill>
                  <a:srgbClr val="002060"/>
                </a:solidFill>
              </a:rPr>
              <a:t>Zakonom</a:t>
            </a:r>
            <a:r>
              <a:rPr lang="en-US" sz="2800" dirty="0" smtClean="0">
                <a:solidFill>
                  <a:srgbClr val="002060"/>
                </a:solidFill>
              </a:rPr>
              <a:t> o </a:t>
            </a:r>
            <a:r>
              <a:rPr lang="en-US" sz="2800" dirty="0" err="1" smtClean="0">
                <a:solidFill>
                  <a:srgbClr val="002060"/>
                </a:solidFill>
              </a:rPr>
              <a:t>obligacionim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odnosima</a:t>
            </a:r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x-none" sz="2800" dirty="0" smtClean="0">
                <a:solidFill>
                  <a:srgbClr val="002060"/>
                </a:solidFill>
                <a:latin typeface="Calibri Light" pitchFamily="34" charset="0"/>
              </a:rPr>
              <a:t>U</a:t>
            </a:r>
            <a:r>
              <a:rPr lang="vi-VN" sz="2800" dirty="0" smtClean="0">
                <a:solidFill>
                  <a:srgbClr val="002060"/>
                </a:solidFill>
                <a:latin typeface="Calibri Light" pitchFamily="34" charset="0"/>
              </a:rPr>
              <a:t>govorom o zakupu obavezuje se zakupodavac da preda određenu stvar zakupcu na upotrebu, a </a:t>
            </a:r>
            <a:r>
              <a:rPr lang="x-none" sz="2800" dirty="0" smtClean="0">
                <a:solidFill>
                  <a:srgbClr val="002060"/>
                </a:solidFill>
                <a:latin typeface="Calibri Light" pitchFamily="34" charset="0"/>
              </a:rPr>
              <a:t>zakupac </a:t>
            </a:r>
            <a:r>
              <a:rPr lang="vi-VN" sz="2800" dirty="0" smtClean="0">
                <a:solidFill>
                  <a:srgbClr val="002060"/>
                </a:solidFill>
                <a:latin typeface="Calibri Light" pitchFamily="34" charset="0"/>
              </a:rPr>
              <a:t>se obavezuje da mu za to plaća određenu zakupninu</a:t>
            </a:r>
            <a:r>
              <a:rPr lang="vi-VN" sz="2800" dirty="0" smtClean="0">
                <a:solidFill>
                  <a:srgbClr val="002060"/>
                </a:solidFill>
              </a:rPr>
              <a:t>.</a:t>
            </a:r>
            <a:r>
              <a:rPr lang="x-none" sz="2800" dirty="0" smtClean="0">
                <a:solidFill>
                  <a:srgbClr val="002060"/>
                </a:solidFill>
              </a:rPr>
              <a:t> Upotreba o</a:t>
            </a:r>
            <a:r>
              <a:rPr lang="en-US" sz="2800" dirty="0" err="1" smtClean="0">
                <a:solidFill>
                  <a:srgbClr val="002060"/>
                </a:solidFill>
              </a:rPr>
              <a:t>buhvata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uživanje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stvari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i="1" dirty="0" smtClean="0">
                <a:solidFill>
                  <a:srgbClr val="002060"/>
                </a:solidFill>
              </a:rPr>
              <a:t>(</a:t>
            </a:r>
            <a:r>
              <a:rPr lang="en-US" sz="2800" i="1" dirty="0" err="1" smtClean="0">
                <a:solidFill>
                  <a:srgbClr val="002060"/>
                </a:solidFill>
              </a:rPr>
              <a:t>pribiranje</a:t>
            </a:r>
            <a:r>
              <a:rPr lang="en-US" sz="2800" i="1" dirty="0" smtClean="0">
                <a:solidFill>
                  <a:srgbClr val="002060"/>
                </a:solidFill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</a:rPr>
              <a:t>plodova</a:t>
            </a:r>
            <a:r>
              <a:rPr lang="en-US" sz="2800" i="1" dirty="0" smtClean="0">
                <a:solidFill>
                  <a:srgbClr val="002060"/>
                </a:solidFill>
              </a:rPr>
              <a:t>), </a:t>
            </a:r>
            <a:r>
              <a:rPr lang="en-US" sz="2800" dirty="0" err="1" smtClean="0">
                <a:solidFill>
                  <a:srgbClr val="002060"/>
                </a:solidFill>
              </a:rPr>
              <a:t>ako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nije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drukčije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ugovoreno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ili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uobičajen</a:t>
            </a:r>
            <a:r>
              <a:rPr lang="x-none" sz="2800" dirty="0" smtClean="0">
                <a:solidFill>
                  <a:srgbClr val="002060"/>
                </a:solidFill>
              </a:rPr>
              <a:t>o.</a:t>
            </a:r>
          </a:p>
          <a:p>
            <a:r>
              <a:rPr lang="x-none" sz="2800" dirty="0" smtClean="0">
                <a:solidFill>
                  <a:srgbClr val="002060"/>
                </a:solidFill>
              </a:rPr>
              <a:t>Postojanje ugovora o zakupa m</a:t>
            </a:r>
            <a:r>
              <a:rPr lang="en-US" sz="2800" dirty="0" err="1" smtClean="0">
                <a:solidFill>
                  <a:srgbClr val="002060"/>
                </a:solidFill>
              </a:rPr>
              <a:t>ože</a:t>
            </a:r>
            <a:r>
              <a:rPr lang="en-US" sz="2800" dirty="0" smtClean="0">
                <a:solidFill>
                  <a:srgbClr val="002060"/>
                </a:solidFill>
              </a:rPr>
              <a:t> se </a:t>
            </a:r>
            <a:r>
              <a:rPr lang="en-US" sz="2800" dirty="0" err="1" smtClean="0">
                <a:solidFill>
                  <a:srgbClr val="002060"/>
                </a:solidFill>
              </a:rPr>
              <a:t>upisati</a:t>
            </a:r>
            <a:r>
              <a:rPr lang="en-US" sz="2800" dirty="0" smtClean="0">
                <a:solidFill>
                  <a:srgbClr val="002060"/>
                </a:solidFill>
              </a:rPr>
              <a:t> u </a:t>
            </a:r>
            <a:r>
              <a:rPr lang="en-US" sz="2800" dirty="0" err="1" smtClean="0">
                <a:solidFill>
                  <a:srgbClr val="002060"/>
                </a:solidFill>
              </a:rPr>
              <a:t>katastar</a:t>
            </a:r>
            <a:r>
              <a:rPr lang="x-none" sz="2800" dirty="0" smtClean="0">
                <a:solidFill>
                  <a:srgbClr val="002060"/>
                </a:solidFill>
              </a:rPr>
              <a:t> u formi zabeležbe.</a:t>
            </a:r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en-US" sz="2800" dirty="0">
                <a:solidFill>
                  <a:srgbClr val="002060"/>
                </a:solidFill>
              </a:rPr>
              <a:t>Ne </a:t>
            </a:r>
            <a:r>
              <a:rPr lang="en-US" sz="2800" dirty="0" err="1">
                <a:solidFill>
                  <a:srgbClr val="002060"/>
                </a:solidFill>
              </a:rPr>
              <a:t>mogu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biti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prinudno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iseljeni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zakupci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čiji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ugovor</a:t>
            </a:r>
            <a:r>
              <a:rPr lang="en-US" sz="2800" dirty="0">
                <a:solidFill>
                  <a:srgbClr val="002060"/>
                </a:solidFill>
              </a:rPr>
              <a:t> o </a:t>
            </a:r>
            <a:r>
              <a:rPr lang="en-US" sz="2800" dirty="0" err="1">
                <a:solidFill>
                  <a:srgbClr val="002060"/>
                </a:solidFill>
              </a:rPr>
              <a:t>zakupu</a:t>
            </a:r>
            <a:r>
              <a:rPr lang="en-US" sz="2800" dirty="0">
                <a:solidFill>
                  <a:srgbClr val="002060"/>
                </a:solidFill>
              </a:rPr>
              <a:t> ne </a:t>
            </a:r>
            <a:r>
              <a:rPr lang="en-US" sz="2800" dirty="0" err="1">
                <a:solidFill>
                  <a:srgbClr val="002060"/>
                </a:solidFill>
              </a:rPr>
              <a:t>prestaje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prodajom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nepokretnost</a:t>
            </a:r>
            <a:r>
              <a:rPr lang="x-none" sz="2800" dirty="0" smtClean="0">
                <a:solidFill>
                  <a:srgbClr val="002060"/>
                </a:solidFill>
              </a:rPr>
              <a:t>i</a:t>
            </a:r>
            <a:r>
              <a:rPr lang="en-US" sz="2800" dirty="0" smtClean="0">
                <a:solidFill>
                  <a:srgbClr val="002060"/>
                </a:solidFill>
              </a:rPr>
              <a:t> (</a:t>
            </a:r>
            <a:r>
              <a:rPr lang="en-US" sz="2800" dirty="0" err="1" smtClean="0">
                <a:solidFill>
                  <a:srgbClr val="002060"/>
                </a:solidFill>
              </a:rPr>
              <a:t>zavisi</a:t>
            </a:r>
            <a:r>
              <a:rPr lang="en-US" sz="2800" dirty="0" smtClean="0">
                <a:solidFill>
                  <a:srgbClr val="002060"/>
                </a:solidFill>
              </a:rPr>
              <a:t> od </a:t>
            </a:r>
            <a:r>
              <a:rPr lang="en-US" sz="2800" dirty="0" err="1" smtClean="0">
                <a:solidFill>
                  <a:srgbClr val="002060"/>
                </a:solidFill>
              </a:rPr>
              <a:t>vrste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hipoteke</a:t>
            </a:r>
            <a:r>
              <a:rPr lang="x-none" sz="2800" dirty="0" smtClean="0">
                <a:solidFill>
                  <a:srgbClr val="002060"/>
                </a:solidFill>
              </a:rPr>
              <a:t> i modela izvršenja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136487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50025"/>
            <a:ext cx="10515600" cy="1353787"/>
          </a:xfrm>
        </p:spPr>
        <p:txBody>
          <a:bodyPr/>
          <a:lstStyle/>
          <a:p>
            <a:r>
              <a:rPr lang="x-none" sz="3600" dirty="0" smtClean="0">
                <a:solidFill>
                  <a:srgbClr val="002060"/>
                </a:solidFill>
              </a:rPr>
              <a:t>Zakup nepokretnosti – status zakupca u izvršnom postupku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2244436"/>
            <a:ext cx="10515600" cy="3832514"/>
          </a:xfrm>
        </p:spPr>
        <p:txBody>
          <a:bodyPr/>
          <a:lstStyle/>
          <a:p>
            <a:r>
              <a:rPr lang="x-none" sz="2800" b="1" dirty="0" smtClean="0">
                <a:solidFill>
                  <a:srgbClr val="002060"/>
                </a:solidFill>
              </a:rPr>
              <a:t>Sudska prodaja </a:t>
            </a:r>
            <a:r>
              <a:rPr lang="x-none" sz="2800" dirty="0" smtClean="0">
                <a:solidFill>
                  <a:srgbClr val="002060"/>
                </a:solidFill>
              </a:rPr>
              <a:t>– prodajom nepokretnosti prestaje zakup, a kupac stupa u posed nepokretnosti, ispražnjene od lica i stvari, izuzev ako je ugovor o zakupu upisan u katastru pre najstarije hipoteke ili najstarijeg rešenja o izvršenju, u kom slučaju zakup ne prestaje</a:t>
            </a:r>
          </a:p>
          <a:p>
            <a:r>
              <a:rPr lang="x-none" sz="2800" b="1" dirty="0" smtClean="0">
                <a:solidFill>
                  <a:srgbClr val="002060"/>
                </a:solidFill>
              </a:rPr>
              <a:t>Vansudska prodaja </a:t>
            </a:r>
            <a:r>
              <a:rPr lang="x-none" sz="2800" dirty="0" smtClean="0">
                <a:solidFill>
                  <a:srgbClr val="002060"/>
                </a:solidFill>
              </a:rPr>
              <a:t>– prodajom nepokretnosti ne prestaje zakup, osim ukoliko se zakupac dobrovoljno ne iseli iz nepokretnosti. Kupac stupa u prava zakupodavca sve do isteka trajanja ugovora o zakupu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203" y="1080655"/>
            <a:ext cx="10515600" cy="629392"/>
          </a:xfrm>
        </p:spPr>
        <p:txBody>
          <a:bodyPr/>
          <a:lstStyle/>
          <a:p>
            <a:r>
              <a:rPr lang="en-US" sz="3600" dirty="0" err="1" smtClean="0">
                <a:solidFill>
                  <a:srgbClr val="002060"/>
                </a:solidFill>
              </a:rPr>
              <a:t>Zakup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nepokretnosti</a:t>
            </a:r>
            <a:r>
              <a:rPr lang="x-none" sz="3600" dirty="0" smtClean="0">
                <a:solidFill>
                  <a:srgbClr val="002060"/>
                </a:solidFill>
              </a:rPr>
              <a:t> – zaštita zakupca u slučaju otuđenja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64425" y="1923803"/>
            <a:ext cx="10515600" cy="493419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x-none" sz="2000" dirty="0" smtClean="0">
                <a:latin typeface="Calibri Light" pitchFamily="34" charset="0"/>
              </a:rPr>
              <a:t>  </a:t>
            </a:r>
            <a:r>
              <a:rPr lang="x-none" sz="2400" dirty="0" smtClean="0">
                <a:solidFill>
                  <a:srgbClr val="002060"/>
                </a:solidFill>
                <a:latin typeface="Calibri Light" pitchFamily="34" charset="0"/>
              </a:rPr>
              <a:t>U </a:t>
            </a:r>
            <a:r>
              <a:rPr lang="vi-VN" sz="2400" dirty="0" smtClean="0">
                <a:solidFill>
                  <a:srgbClr val="002060"/>
                </a:solidFill>
                <a:latin typeface="Calibri Light" pitchFamily="34" charset="0"/>
              </a:rPr>
              <a:t>slučaju otuđenja stvari koja je pre toga predata nekom drugom u zakup</a:t>
            </a:r>
            <a:r>
              <a:rPr lang="x-none" sz="2400" dirty="0" smtClean="0">
                <a:solidFill>
                  <a:srgbClr val="002060"/>
                </a:solidFill>
                <a:latin typeface="Calibri Light" pitchFamily="34" charset="0"/>
              </a:rPr>
              <a:t>, </a:t>
            </a:r>
            <a:r>
              <a:rPr lang="vi-VN" sz="2400" dirty="0" smtClean="0">
                <a:solidFill>
                  <a:srgbClr val="002060"/>
                </a:solidFill>
                <a:latin typeface="Calibri Light" pitchFamily="34" charset="0"/>
              </a:rPr>
              <a:t>pribavilac stupa </a:t>
            </a:r>
            <a:r>
              <a:rPr lang="x-none" sz="2400" dirty="0" smtClean="0">
                <a:solidFill>
                  <a:srgbClr val="002060"/>
                </a:solidFill>
                <a:latin typeface="Calibri Light" pitchFamily="34" charset="0"/>
              </a:rPr>
              <a:t>u </a:t>
            </a:r>
            <a:r>
              <a:rPr lang="vi-VN" sz="2400" dirty="0" smtClean="0">
                <a:solidFill>
                  <a:srgbClr val="002060"/>
                </a:solidFill>
                <a:latin typeface="Calibri Light" pitchFamily="34" charset="0"/>
              </a:rPr>
              <a:t>prava i obaveze iz zakupa na mesto zakupodavca.</a:t>
            </a:r>
            <a:r>
              <a:rPr lang="x-none" sz="24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</a:p>
          <a:p>
            <a:r>
              <a:rPr lang="vi-VN" sz="2400" dirty="0" smtClean="0">
                <a:solidFill>
                  <a:srgbClr val="002060"/>
                </a:solidFill>
                <a:latin typeface="Calibri Light" pitchFamily="34" charset="0"/>
              </a:rPr>
              <a:t>Pribavilac ne može zahtevati od zakupca da mu preda stvar pre proteka vremena za koje je zakup ugovoren, a ako trajanje zakupa nije određeno ni ugovorom ni zakonom, onda pre isteka otkaznog roka.</a:t>
            </a:r>
          </a:p>
          <a:p>
            <a:pPr>
              <a:buFont typeface="Wingdings" pitchFamily="2" charset="2"/>
              <a:buChar char="Ø"/>
            </a:pPr>
            <a:r>
              <a:rPr lang="x-none" sz="24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vi-VN" sz="2400" dirty="0" smtClean="0">
                <a:solidFill>
                  <a:srgbClr val="002060"/>
                </a:solidFill>
                <a:latin typeface="Calibri Light" pitchFamily="34" charset="0"/>
              </a:rPr>
              <a:t>Kad je stvar o kojoj je zaključen ugovor o zakupu predata pribaviocu, a ne zakupcu, </a:t>
            </a:r>
            <a:r>
              <a:rPr lang="x-none" sz="2400" dirty="0" smtClean="0">
                <a:solidFill>
                  <a:srgbClr val="002060"/>
                </a:solidFill>
                <a:latin typeface="Calibri Light" pitchFamily="34" charset="0"/>
              </a:rPr>
              <a:t>dakle pre nego što je stvar predata zakupcu u državinu, </a:t>
            </a:r>
            <a:r>
              <a:rPr lang="vi-VN" sz="2400" dirty="0" smtClean="0">
                <a:solidFill>
                  <a:srgbClr val="002060"/>
                </a:solidFill>
                <a:latin typeface="Calibri Light" pitchFamily="34" charset="0"/>
              </a:rPr>
              <a:t>pribavilac stupa na mesto zakupodavca i preuzima njegove obaveze prema zakupcu ako je u momentu zaključenja ugovora o otuđenju znao za postojanje ugovora o zakupu.</a:t>
            </a:r>
            <a:r>
              <a:rPr lang="x-none" sz="24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</a:p>
          <a:p>
            <a:r>
              <a:rPr lang="x-none" sz="2400" dirty="0" smtClean="0">
                <a:solidFill>
                  <a:srgbClr val="002060"/>
                </a:solidFill>
                <a:latin typeface="Calibri Light" pitchFamily="34" charset="0"/>
              </a:rPr>
              <a:t>Ukoliko </a:t>
            </a:r>
            <a:r>
              <a:rPr lang="vi-VN" sz="2400" dirty="0" smtClean="0">
                <a:solidFill>
                  <a:srgbClr val="002060"/>
                </a:solidFill>
                <a:latin typeface="Calibri Light" pitchFamily="34" charset="0"/>
              </a:rPr>
              <a:t>nije znao za postojanje ugovora o zakupu, nije dužan predati stvar zakupcu, a zakupac može samo tražiti naknadu štete od zakupodavca</a:t>
            </a:r>
            <a:r>
              <a:rPr lang="vi-VN" sz="2400" dirty="0" smtClean="0">
                <a:solidFill>
                  <a:srgbClr val="002060"/>
                </a:solidFill>
              </a:rPr>
              <a:t>.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1271"/>
            <a:ext cx="10515600" cy="771897"/>
          </a:xfrm>
        </p:spPr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Zakup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nepokretnosti</a:t>
            </a:r>
            <a:r>
              <a:rPr lang="x-none" dirty="0" smtClean="0">
                <a:solidFill>
                  <a:srgbClr val="002060"/>
                </a:solidFill>
              </a:rPr>
              <a:t> – prestanak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888177"/>
            <a:ext cx="10515600" cy="418877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x-none" dirty="0" smtClean="0"/>
              <a:t> </a:t>
            </a:r>
            <a:r>
              <a:rPr lang="x-none" dirty="0" smtClean="0">
                <a:solidFill>
                  <a:srgbClr val="002060"/>
                </a:solidFill>
              </a:rPr>
              <a:t>Protekom roka na koji je ugovor o zakupu zaključen</a:t>
            </a:r>
          </a:p>
          <a:p>
            <a:pPr>
              <a:buFont typeface="Wingdings" pitchFamily="2" charset="2"/>
              <a:buChar char="q"/>
            </a:pPr>
            <a:r>
              <a:rPr lang="x-none" dirty="0" smtClean="0">
                <a:solidFill>
                  <a:srgbClr val="002060"/>
                </a:solidFill>
              </a:rPr>
              <a:t> Otkazom</a:t>
            </a:r>
          </a:p>
          <a:p>
            <a:pPr>
              <a:buFont typeface="Wingdings" pitchFamily="2" charset="2"/>
              <a:buChar char="q"/>
            </a:pPr>
            <a:r>
              <a:rPr lang="x-none" dirty="0" smtClean="0">
                <a:solidFill>
                  <a:srgbClr val="002060"/>
                </a:solidFill>
              </a:rPr>
              <a:t> Propašću predmeta zakupa usled više sile</a:t>
            </a:r>
          </a:p>
          <a:p>
            <a:pPr>
              <a:buFont typeface="Wingdings" pitchFamily="2" charset="2"/>
              <a:buChar char="q"/>
            </a:pPr>
            <a:r>
              <a:rPr lang="x-none" dirty="0" smtClean="0">
                <a:solidFill>
                  <a:srgbClr val="002060"/>
                </a:solidFill>
              </a:rPr>
              <a:t> Smrću zakupodavca i zakupca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Zakup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zemljišta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88769" y="1436915"/>
            <a:ext cx="10703131" cy="4640036"/>
          </a:xfrm>
        </p:spPr>
        <p:txBody>
          <a:bodyPr/>
          <a:lstStyle/>
          <a:p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Napušten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koncept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zakupa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na</a:t>
            </a:r>
            <a:r>
              <a:rPr lang="en-US" sz="2600" dirty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99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godina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.</a:t>
            </a:r>
          </a:p>
          <a:p>
            <a:r>
              <a:rPr lang="x-none" sz="2600" dirty="0" smtClean="0">
                <a:solidFill>
                  <a:srgbClr val="002060"/>
                </a:solidFill>
                <a:latin typeface="Calibri Light" pitchFamily="34" charset="0"/>
              </a:rPr>
              <a:t>G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rađevinsko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zemljišt</a:t>
            </a:r>
            <a:r>
              <a:rPr lang="x-none" sz="2600" dirty="0" smtClean="0">
                <a:solidFill>
                  <a:srgbClr val="002060"/>
                </a:solidFill>
                <a:latin typeface="Calibri Light" pitchFamily="34" charset="0"/>
              </a:rPr>
              <a:t>e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>
                <a:solidFill>
                  <a:srgbClr val="002060"/>
                </a:solidFill>
                <a:latin typeface="Calibri Light" pitchFamily="34" charset="0"/>
              </a:rPr>
              <a:t>u </a:t>
            </a:r>
            <a:r>
              <a:rPr lang="en-US" sz="2600" dirty="0" err="1">
                <a:solidFill>
                  <a:srgbClr val="002060"/>
                </a:solidFill>
                <a:latin typeface="Calibri Light" pitchFamily="34" charset="0"/>
              </a:rPr>
              <a:t>javnoj</a:t>
            </a:r>
            <a:r>
              <a:rPr lang="en-US" sz="2600" dirty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Calibri Light" pitchFamily="34" charset="0"/>
              </a:rPr>
              <a:t>svojini</a:t>
            </a:r>
            <a:r>
              <a:rPr lang="en-US" sz="2600" dirty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>
                <a:solidFill>
                  <a:srgbClr val="002060"/>
                </a:solidFill>
                <a:latin typeface="Calibri Light" pitchFamily="34" charset="0"/>
              </a:rPr>
              <a:t>može</a:t>
            </a:r>
            <a:r>
              <a:rPr lang="en-US" sz="2600" dirty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x-none" sz="2600" dirty="0" smtClean="0">
                <a:solidFill>
                  <a:srgbClr val="002060"/>
                </a:solidFill>
                <a:latin typeface="Calibri Light" pitchFamily="34" charset="0"/>
              </a:rPr>
              <a:t>se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dati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>
                <a:solidFill>
                  <a:srgbClr val="002060"/>
                </a:solidFill>
                <a:latin typeface="Calibri Light" pitchFamily="34" charset="0"/>
              </a:rPr>
              <a:t>u </a:t>
            </a:r>
            <a:r>
              <a:rPr lang="en-US" sz="2600" dirty="0" err="1">
                <a:solidFill>
                  <a:srgbClr val="002060"/>
                </a:solidFill>
                <a:latin typeface="Calibri Light" pitchFamily="34" charset="0"/>
              </a:rPr>
              <a:t>zakup</a:t>
            </a:r>
            <a:r>
              <a:rPr lang="en-US" sz="2600" dirty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u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izuzetnim</a:t>
            </a:r>
            <a:r>
              <a:rPr lang="en-US" sz="2600" dirty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slučajevima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i="1" dirty="0" smtClean="0">
                <a:solidFill>
                  <a:srgbClr val="002060"/>
                </a:solidFill>
                <a:latin typeface="Calibri Light" pitchFamily="34" charset="0"/>
              </a:rPr>
              <a:t>(</a:t>
            </a:r>
            <a:r>
              <a:rPr lang="en-US" sz="2600" i="1" dirty="0" err="1" smtClean="0">
                <a:solidFill>
                  <a:srgbClr val="002060"/>
                </a:solidFill>
                <a:latin typeface="Calibri Light" pitchFamily="34" charset="0"/>
              </a:rPr>
              <a:t>radi</a:t>
            </a:r>
            <a:r>
              <a:rPr lang="en-US" sz="2600" i="1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i="1" dirty="0" err="1">
                <a:solidFill>
                  <a:srgbClr val="002060"/>
                </a:solidFill>
                <a:latin typeface="Calibri Light" pitchFamily="34" charset="0"/>
              </a:rPr>
              <a:t>izgradnje</a:t>
            </a:r>
            <a:r>
              <a:rPr lang="en-US" sz="2600" i="1" dirty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i="1" dirty="0" err="1">
                <a:solidFill>
                  <a:srgbClr val="002060"/>
                </a:solidFill>
                <a:latin typeface="Calibri Light" pitchFamily="34" charset="0"/>
              </a:rPr>
              <a:t>objekta</a:t>
            </a:r>
            <a:r>
              <a:rPr lang="en-US" sz="2600" i="1" dirty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i="1" dirty="0" err="1">
                <a:solidFill>
                  <a:srgbClr val="002060"/>
                </a:solidFill>
                <a:latin typeface="Calibri Light" pitchFamily="34" charset="0"/>
              </a:rPr>
              <a:t>za</a:t>
            </a:r>
            <a:r>
              <a:rPr lang="en-US" sz="2600" i="1" dirty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i="1" dirty="0" err="1">
                <a:solidFill>
                  <a:srgbClr val="002060"/>
                </a:solidFill>
                <a:latin typeface="Calibri Light" pitchFamily="34" charset="0"/>
              </a:rPr>
              <a:t>koji</a:t>
            </a:r>
            <a:r>
              <a:rPr lang="en-US" sz="2600" i="1" dirty="0">
                <a:solidFill>
                  <a:srgbClr val="002060"/>
                </a:solidFill>
                <a:latin typeface="Calibri Light" pitchFamily="34" charset="0"/>
              </a:rPr>
              <a:t> se </a:t>
            </a:r>
            <a:r>
              <a:rPr lang="en-US" sz="2600" i="1" dirty="0" err="1">
                <a:solidFill>
                  <a:srgbClr val="002060"/>
                </a:solidFill>
                <a:latin typeface="Calibri Light" pitchFamily="34" charset="0"/>
              </a:rPr>
              <a:t>izdaje</a:t>
            </a:r>
            <a:r>
              <a:rPr lang="en-US" sz="2600" i="1" dirty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i="1" dirty="0" err="1">
                <a:solidFill>
                  <a:srgbClr val="002060"/>
                </a:solidFill>
                <a:latin typeface="Calibri Light" pitchFamily="34" charset="0"/>
              </a:rPr>
              <a:t>privremena</a:t>
            </a:r>
            <a:r>
              <a:rPr lang="en-US" sz="2600" i="1" dirty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i="1" dirty="0" err="1">
                <a:solidFill>
                  <a:srgbClr val="002060"/>
                </a:solidFill>
                <a:latin typeface="Calibri Light" pitchFamily="34" charset="0"/>
              </a:rPr>
              <a:t>građevinska</a:t>
            </a:r>
            <a:r>
              <a:rPr lang="en-US" sz="2600" i="1" dirty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i="1" dirty="0" err="1" smtClean="0">
                <a:solidFill>
                  <a:srgbClr val="002060"/>
                </a:solidFill>
                <a:latin typeface="Calibri Light" pitchFamily="34" charset="0"/>
              </a:rPr>
              <a:t>dozvola</a:t>
            </a:r>
            <a:r>
              <a:rPr lang="en-US" sz="2600" i="1" dirty="0" smtClean="0">
                <a:solidFill>
                  <a:srgbClr val="002060"/>
                </a:solidFill>
                <a:latin typeface="Calibri Light" pitchFamily="34" charset="0"/>
              </a:rPr>
              <a:t>, </a:t>
            </a:r>
            <a:r>
              <a:rPr lang="en-US" sz="2600" i="1" dirty="0">
                <a:solidFill>
                  <a:srgbClr val="002060"/>
                </a:solidFill>
                <a:latin typeface="Calibri Light" pitchFamily="34" charset="0"/>
              </a:rPr>
              <a:t>u </a:t>
            </a:r>
            <a:r>
              <a:rPr lang="en-US" sz="2600" i="1" dirty="0" err="1">
                <a:solidFill>
                  <a:srgbClr val="002060"/>
                </a:solidFill>
                <a:latin typeface="Calibri Light" pitchFamily="34" charset="0"/>
              </a:rPr>
              <a:t>slučaju</a:t>
            </a:r>
            <a:r>
              <a:rPr lang="en-US" sz="2600" i="1" dirty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i="1" dirty="0" err="1">
                <a:solidFill>
                  <a:srgbClr val="002060"/>
                </a:solidFill>
                <a:latin typeface="Calibri Light" pitchFamily="34" charset="0"/>
              </a:rPr>
              <a:t>realizacije</a:t>
            </a:r>
            <a:r>
              <a:rPr lang="en-US" sz="2600" i="1" dirty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i="1" dirty="0" err="1">
                <a:solidFill>
                  <a:srgbClr val="002060"/>
                </a:solidFill>
                <a:latin typeface="Calibri Light" pitchFamily="34" charset="0"/>
              </a:rPr>
              <a:t>projekata</a:t>
            </a:r>
            <a:r>
              <a:rPr lang="en-US" sz="2600" i="1" dirty="0">
                <a:solidFill>
                  <a:srgbClr val="002060"/>
                </a:solidFill>
                <a:latin typeface="Calibri Light" pitchFamily="34" charset="0"/>
              </a:rPr>
              <a:t> od </a:t>
            </a:r>
            <a:r>
              <a:rPr lang="en-US" sz="2600" i="1" dirty="0" err="1">
                <a:solidFill>
                  <a:srgbClr val="002060"/>
                </a:solidFill>
                <a:latin typeface="Calibri Light" pitchFamily="34" charset="0"/>
              </a:rPr>
              <a:t>značaja</a:t>
            </a:r>
            <a:r>
              <a:rPr lang="en-US" sz="2600" i="1" dirty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i="1" dirty="0" err="1">
                <a:solidFill>
                  <a:srgbClr val="002060"/>
                </a:solidFill>
                <a:latin typeface="Calibri Light" pitchFamily="34" charset="0"/>
              </a:rPr>
              <a:t>za</a:t>
            </a:r>
            <a:r>
              <a:rPr lang="en-US" sz="2600" i="1" dirty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i="1" dirty="0" err="1">
                <a:solidFill>
                  <a:srgbClr val="002060"/>
                </a:solidFill>
                <a:latin typeface="Calibri Light" pitchFamily="34" charset="0"/>
              </a:rPr>
              <a:t>Republiku</a:t>
            </a:r>
            <a:r>
              <a:rPr lang="en-US" sz="2600" i="1" dirty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i="1" dirty="0" err="1" smtClean="0">
                <a:solidFill>
                  <a:srgbClr val="002060"/>
                </a:solidFill>
                <a:latin typeface="Calibri Light" pitchFamily="34" charset="0"/>
              </a:rPr>
              <a:t>Srbiju</a:t>
            </a:r>
            <a:r>
              <a:rPr lang="mr-IN" sz="2600" i="1" dirty="0" smtClean="0">
                <a:solidFill>
                  <a:srgbClr val="002060"/>
                </a:solidFill>
                <a:latin typeface="Calibri Light" pitchFamily="34" charset="0"/>
              </a:rPr>
              <a:t>…</a:t>
            </a:r>
            <a:r>
              <a:rPr lang="en-US" sz="2600" i="1" dirty="0" smtClean="0">
                <a:solidFill>
                  <a:srgbClr val="002060"/>
                </a:solidFill>
                <a:latin typeface="Calibri Light" pitchFamily="34" charset="0"/>
              </a:rPr>
              <a:t>).</a:t>
            </a:r>
          </a:p>
          <a:p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Nepokretnosti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u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javnoj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svojini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ne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mogu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se</a:t>
            </a:r>
            <a:r>
              <a:rPr lang="x-none" sz="2600" dirty="0" smtClean="0">
                <a:solidFill>
                  <a:srgbClr val="002060"/>
                </a:solidFill>
                <a:latin typeface="Calibri Light" pitchFamily="34" charset="0"/>
              </a:rPr>
              <a:t> iz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dati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u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podzakup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.</a:t>
            </a:r>
            <a:endParaRPr lang="x-none" sz="2600" dirty="0" smtClean="0">
              <a:solidFill>
                <a:srgbClr val="002060"/>
              </a:solidFill>
              <a:latin typeface="Calibri Light" pitchFamily="34" charset="0"/>
            </a:endParaRPr>
          </a:p>
          <a:p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Poljoprivredno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zemljište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u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državnoj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svojini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može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se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dati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u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zakup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,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ako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je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godišnjim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programom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zaštite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i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korišćenja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poljoprivrednog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zemljišta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predviđeno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za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davanje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u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zakup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fizičkom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,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odnosno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pravnom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licu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za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period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koji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ne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može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biti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kraći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od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x-none" sz="2600" dirty="0" smtClean="0">
                <a:solidFill>
                  <a:srgbClr val="002060"/>
                </a:solidFill>
                <a:latin typeface="Calibri Light" pitchFamily="34" charset="0"/>
              </a:rPr>
              <a:t>1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godine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niti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duži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od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30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godina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, a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za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ribnjake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i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vinograde</a:t>
            </a:r>
            <a:r>
              <a:rPr lang="en-US" sz="2600" dirty="0" smtClean="0">
                <a:solidFill>
                  <a:srgbClr val="002060"/>
                </a:solidFill>
                <a:latin typeface="Calibri Light" pitchFamily="34" charset="0"/>
              </a:rPr>
              <a:t> 40 </a:t>
            </a:r>
            <a:r>
              <a:rPr lang="en-US" sz="2600" dirty="0" err="1" smtClean="0">
                <a:solidFill>
                  <a:srgbClr val="002060"/>
                </a:solidFill>
                <a:latin typeface="Calibri Light" pitchFamily="34" charset="0"/>
              </a:rPr>
              <a:t>godina</a:t>
            </a:r>
            <a:r>
              <a:rPr lang="en-US" sz="2800" dirty="0" smtClean="0">
                <a:solidFill>
                  <a:srgbClr val="002060"/>
                </a:solidFill>
                <a:latin typeface="Calibri Light" pitchFamily="34" charset="0"/>
              </a:rPr>
              <a:t>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5248914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6888"/>
            <a:ext cx="10515600" cy="831274"/>
          </a:xfrm>
        </p:spPr>
        <p:txBody>
          <a:bodyPr/>
          <a:lstStyle/>
          <a:p>
            <a:r>
              <a:rPr lang="x-none" dirty="0" smtClean="0">
                <a:solidFill>
                  <a:srgbClr val="002060"/>
                </a:solidFill>
              </a:rPr>
              <a:t>Hipoteka – pojam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74420" y="1341912"/>
            <a:ext cx="10515600" cy="4616285"/>
          </a:xfrm>
        </p:spPr>
        <p:txBody>
          <a:bodyPr/>
          <a:lstStyle/>
          <a:p>
            <a:pPr marL="342900" indent="-342900">
              <a:buFont typeface="Wingdings" pitchFamily="2" charset="2"/>
              <a:buChar char="q"/>
            </a:pPr>
            <a:r>
              <a:rPr lang="x-none" sz="3200" dirty="0" smtClean="0"/>
              <a:t> </a:t>
            </a:r>
            <a:r>
              <a:rPr lang="x-none" sz="3200" dirty="0" smtClean="0">
                <a:solidFill>
                  <a:srgbClr val="002060"/>
                </a:solidFill>
              </a:rPr>
              <a:t>Založno</a:t>
            </a:r>
            <a:r>
              <a:rPr lang="x-none" sz="3200" b="1" dirty="0" smtClean="0">
                <a:solidFill>
                  <a:srgbClr val="002060"/>
                </a:solidFill>
              </a:rPr>
              <a:t> </a:t>
            </a:r>
            <a:r>
              <a:rPr lang="x-none" sz="3200" dirty="0" smtClean="0">
                <a:solidFill>
                  <a:srgbClr val="002060"/>
                </a:solidFill>
              </a:rPr>
              <a:t>pravo na nepokretnosti, koje ovlašćuje poverioca da, ako dužnik ne isplati dug o dospelosti zahteva naplatu potraživanja obezbeđenog hipotekom iz vrednosti nepokretnosti, pre običnih poverilaca i pre docnijih hipotekarnih poverilaca, bez obzira u čijoj svojini/državini se nepokretnost nalazi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x-none" sz="3200" dirty="0" smtClean="0">
                <a:solidFill>
                  <a:srgbClr val="002060"/>
                </a:solidFill>
              </a:rPr>
              <a:t> Stvarno pravo na tuđoj stvari / pravo unovčenja hipoteke / pravo prvenstva u odnosu na obične i docnije hip.poverioce </a:t>
            </a:r>
            <a:endParaRPr lang="x-none" sz="32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774411"/>
          </a:xfrm>
        </p:spPr>
        <p:txBody>
          <a:bodyPr/>
          <a:lstStyle/>
          <a:p>
            <a:r>
              <a:rPr lang="x-none" dirty="0" smtClean="0">
                <a:solidFill>
                  <a:srgbClr val="002060"/>
                </a:solidFill>
              </a:rPr>
              <a:t>Predmet hipoteke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401289"/>
            <a:ext cx="10515600" cy="419199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x-none" sz="3200" dirty="0" smtClean="0"/>
              <a:t> </a:t>
            </a:r>
            <a:r>
              <a:rPr lang="x-none" sz="3200" dirty="0" smtClean="0">
                <a:solidFill>
                  <a:srgbClr val="002060"/>
                </a:solidFill>
              </a:rPr>
              <a:t>nepokretnost (zemljište, građevinski objekat)</a:t>
            </a:r>
          </a:p>
          <a:p>
            <a:pPr>
              <a:buFont typeface="Wingdings" pitchFamily="2" charset="2"/>
              <a:buChar char="Ø"/>
            </a:pPr>
            <a:r>
              <a:rPr lang="x-none" sz="3200" dirty="0" smtClean="0">
                <a:solidFill>
                  <a:srgbClr val="002060"/>
                </a:solidFill>
              </a:rPr>
              <a:t> deo nepokretnosti u u skladu sa odlukom o deobi, </a:t>
            </a:r>
          </a:p>
          <a:p>
            <a:pPr>
              <a:buFont typeface="Wingdings" pitchFamily="2" charset="2"/>
              <a:buChar char="Ø"/>
            </a:pPr>
            <a:r>
              <a:rPr lang="x-none" sz="3200" dirty="0" smtClean="0">
                <a:solidFill>
                  <a:srgbClr val="002060"/>
                </a:solidFill>
              </a:rPr>
              <a:t> susvojinski udeo (idealni, realni), </a:t>
            </a:r>
          </a:p>
          <a:p>
            <a:pPr>
              <a:buFont typeface="Wingdings" pitchFamily="2" charset="2"/>
              <a:buChar char="Ø"/>
            </a:pPr>
            <a:r>
              <a:rPr lang="x-none" sz="3200" dirty="0" smtClean="0">
                <a:solidFill>
                  <a:srgbClr val="002060"/>
                </a:solidFill>
              </a:rPr>
              <a:t> posebni delovi zgrade (posl. prostor, stan, garaža…), </a:t>
            </a:r>
          </a:p>
          <a:p>
            <a:pPr>
              <a:buFont typeface="Wingdings" pitchFamily="2" charset="2"/>
              <a:buChar char="Ø"/>
            </a:pPr>
            <a:r>
              <a:rPr lang="x-none" sz="3200" dirty="0" smtClean="0">
                <a:solidFill>
                  <a:srgbClr val="002060"/>
                </a:solidFill>
              </a:rPr>
              <a:t> pravo na zemljištu sa slobodnim pravnim raspolaganjem (pravo gradnje), </a:t>
            </a:r>
          </a:p>
          <a:p>
            <a:pPr>
              <a:buFont typeface="Wingdings" pitchFamily="2" charset="2"/>
              <a:buChar char="Ø"/>
            </a:pPr>
            <a:r>
              <a:rPr lang="x-none" sz="3200" dirty="0" smtClean="0">
                <a:solidFill>
                  <a:srgbClr val="002060"/>
                </a:solidFill>
              </a:rPr>
              <a:t> objekat u izgradnji ili poseban deo objekta, nezavisno da li je u potpunosti izgradjen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699" y="603126"/>
            <a:ext cx="10515600" cy="821913"/>
          </a:xfrm>
        </p:spPr>
        <p:txBody>
          <a:bodyPr/>
          <a:lstStyle/>
          <a:p>
            <a:r>
              <a:rPr lang="x-none" dirty="0" smtClean="0">
                <a:solidFill>
                  <a:srgbClr val="002060"/>
                </a:solidFill>
              </a:rPr>
              <a:t>Vrste hipoteke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76894" y="1591295"/>
            <a:ext cx="10715006" cy="4485656"/>
          </a:xfrm>
        </p:spPr>
        <p:txBody>
          <a:bodyPr/>
          <a:lstStyle/>
          <a:p>
            <a:r>
              <a:rPr lang="en-US" sz="3200" dirty="0" smtClean="0">
                <a:solidFill>
                  <a:srgbClr val="002060"/>
                </a:solidFill>
              </a:rPr>
              <a:t>Z</a:t>
            </a:r>
            <a:r>
              <a:rPr lang="x-none" sz="3200" dirty="0" smtClean="0">
                <a:solidFill>
                  <a:srgbClr val="002060"/>
                </a:solidFill>
              </a:rPr>
              <a:t>avisno od pravnog osnova nastanka, postoje 4 vrste hipoteke:</a:t>
            </a:r>
          </a:p>
          <a:p>
            <a:endParaRPr lang="x-none" sz="1400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x-none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smtClean="0">
                <a:solidFill>
                  <a:srgbClr val="002060"/>
                </a:solidFill>
              </a:rPr>
              <a:t>U</a:t>
            </a:r>
            <a:r>
              <a:rPr lang="x-none" sz="3200" dirty="0" smtClean="0">
                <a:solidFill>
                  <a:srgbClr val="002060"/>
                </a:solidFill>
              </a:rPr>
              <a:t>govorna (ugovor ili sudsko poravnanje)</a:t>
            </a:r>
          </a:p>
          <a:p>
            <a:pPr>
              <a:buFont typeface="Wingdings" pitchFamily="2" charset="2"/>
              <a:buChar char="q"/>
            </a:pPr>
            <a:r>
              <a:rPr lang="x-none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smtClean="0">
                <a:solidFill>
                  <a:srgbClr val="002060"/>
                </a:solidFill>
              </a:rPr>
              <a:t>J</a:t>
            </a:r>
            <a:r>
              <a:rPr lang="x-none" sz="3200" dirty="0" smtClean="0">
                <a:solidFill>
                  <a:srgbClr val="002060"/>
                </a:solidFill>
              </a:rPr>
              <a:t>ednostrana (založna izjava)</a:t>
            </a:r>
          </a:p>
          <a:p>
            <a:pPr>
              <a:buFont typeface="Wingdings" pitchFamily="2" charset="2"/>
              <a:buChar char="q"/>
            </a:pPr>
            <a:r>
              <a:rPr lang="x-none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smtClean="0">
                <a:solidFill>
                  <a:srgbClr val="002060"/>
                </a:solidFill>
              </a:rPr>
              <a:t>S</a:t>
            </a:r>
            <a:r>
              <a:rPr lang="x-none" sz="3200" dirty="0" smtClean="0">
                <a:solidFill>
                  <a:srgbClr val="002060"/>
                </a:solidFill>
              </a:rPr>
              <a:t>udska (sudska odluke u postupku obezbeđenja)</a:t>
            </a:r>
          </a:p>
          <a:p>
            <a:pPr>
              <a:buFont typeface="Wingdings" pitchFamily="2" charset="2"/>
              <a:buChar char="q"/>
            </a:pPr>
            <a:r>
              <a:rPr lang="x-none" sz="3200" dirty="0" smtClean="0">
                <a:solidFill>
                  <a:srgbClr val="002060"/>
                </a:solidFill>
              </a:rPr>
              <a:t> Zakonska (zakon)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>
                <a:solidFill>
                  <a:srgbClr val="002060"/>
                </a:solidFill>
              </a:rPr>
              <a:t>Hipoteka – nastanak i domašaj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4390" y="1626919"/>
            <a:ext cx="10857510" cy="404948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x-none" sz="3200" b="1" dirty="0" smtClean="0">
                <a:solidFill>
                  <a:srgbClr val="002060"/>
                </a:solidFill>
              </a:rPr>
              <a:t>Nastanak</a:t>
            </a:r>
            <a:r>
              <a:rPr lang="x-none" sz="3200" dirty="0" smtClean="0">
                <a:solidFill>
                  <a:srgbClr val="002060"/>
                </a:solidFill>
              </a:rPr>
              <a:t> – na osnovu pravnog posla, jednostrane izjave bolje, sudke odluke i zakona </a:t>
            </a:r>
            <a:r>
              <a:rPr lang="x-none" sz="3200" i="1" dirty="0" smtClean="0">
                <a:solidFill>
                  <a:srgbClr val="002060"/>
                </a:solidFill>
              </a:rPr>
              <a:t>(ius titulus) </a:t>
            </a:r>
            <a:r>
              <a:rPr lang="x-none" sz="3200" dirty="0" smtClean="0">
                <a:solidFill>
                  <a:srgbClr val="002060"/>
                </a:solidFill>
              </a:rPr>
              <a:t>i upisom u nadležni registar </a:t>
            </a:r>
            <a:r>
              <a:rPr lang="x-none" sz="3200" i="1" dirty="0" smtClean="0">
                <a:solidFill>
                  <a:srgbClr val="002060"/>
                </a:solidFill>
              </a:rPr>
              <a:t>(modus acquirendi)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x-none" sz="3200" b="1" dirty="0" smtClean="0">
                <a:solidFill>
                  <a:srgbClr val="002060"/>
                </a:solidFill>
              </a:rPr>
              <a:t>Domašaj</a:t>
            </a:r>
            <a:r>
              <a:rPr lang="x-none" sz="3200" dirty="0" smtClean="0">
                <a:solidFill>
                  <a:srgbClr val="002060"/>
                </a:solidFill>
              </a:rPr>
              <a:t> –  obuhvata celokupnu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nepokretn</a:t>
            </a:r>
            <a:r>
              <a:rPr lang="x-none" sz="3200" dirty="0" smtClean="0">
                <a:solidFill>
                  <a:srgbClr val="002060"/>
                </a:solidFill>
              </a:rPr>
              <a:t>u stvar (sve sastavne delove, </a:t>
            </a:r>
            <a:r>
              <a:rPr lang="en-US" sz="3200" dirty="0" err="1" smtClean="0">
                <a:solidFill>
                  <a:srgbClr val="002060"/>
                </a:solidFill>
              </a:rPr>
              <a:t>prirodn</a:t>
            </a:r>
            <a:r>
              <a:rPr lang="x-none" sz="3200" dirty="0" smtClean="0">
                <a:solidFill>
                  <a:srgbClr val="002060"/>
                </a:solidFill>
              </a:rPr>
              <a:t>e plodove </a:t>
            </a:r>
            <a:r>
              <a:rPr lang="en-US" sz="3200" dirty="0" err="1" smtClean="0">
                <a:solidFill>
                  <a:srgbClr val="002060"/>
                </a:solidFill>
              </a:rPr>
              <a:t>koji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su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x-none" sz="3200" dirty="0" smtClean="0">
                <a:solidFill>
                  <a:srgbClr val="002060"/>
                </a:solidFill>
              </a:rPr>
              <a:t>neodvojivi; pripatke ali ne i pokretne stvari u svojini trečih lica; svako </a:t>
            </a:r>
            <a:r>
              <a:rPr lang="en-US" sz="3200" dirty="0" err="1" smtClean="0">
                <a:solidFill>
                  <a:srgbClr val="002060"/>
                </a:solidFill>
              </a:rPr>
              <a:t>pobolj</a:t>
            </a:r>
            <a:r>
              <a:rPr lang="x-none" sz="3200" dirty="0" smtClean="0">
                <a:solidFill>
                  <a:srgbClr val="002060"/>
                </a:solidFill>
              </a:rPr>
              <a:t>šanje i povećanje vrednosti)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x-none" sz="3200" b="1" dirty="0" smtClean="0">
                <a:solidFill>
                  <a:srgbClr val="002060"/>
                </a:solidFill>
              </a:rPr>
              <a:t>Obezbeđeno potraživanje</a:t>
            </a:r>
            <a:r>
              <a:rPr lang="x-none" sz="3200" dirty="0" smtClean="0">
                <a:solidFill>
                  <a:srgbClr val="002060"/>
                </a:solidFill>
              </a:rPr>
              <a:t> (novčano, postojeće, buduće, uslovno, u domaćoj i stranoj valuti)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x-none" sz="2800" dirty="0" smtClean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Definicije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nepokretnosti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4391" y="1555668"/>
            <a:ext cx="10857510" cy="4521283"/>
          </a:xfrm>
        </p:spPr>
        <p:txBody>
          <a:bodyPr/>
          <a:lstStyle/>
          <a:p>
            <a:r>
              <a:rPr lang="en-US" sz="2800" dirty="0" smtClean="0">
                <a:solidFill>
                  <a:srgbClr val="002060"/>
                </a:solidFill>
              </a:rPr>
              <a:t>“</a:t>
            </a:r>
            <a:r>
              <a:rPr lang="x-none" sz="2800" dirty="0" smtClean="0">
                <a:solidFill>
                  <a:srgbClr val="002060"/>
                </a:solidFill>
              </a:rPr>
              <a:t>Stvari </a:t>
            </a:r>
            <a:r>
              <a:rPr lang="x-none" sz="2800" dirty="0">
                <a:solidFill>
                  <a:srgbClr val="002060"/>
                </a:solidFill>
              </a:rPr>
              <a:t>koje ne mogu menjati svoj polozaj u prostoru a da im se pri tom ne promeni </a:t>
            </a:r>
            <a:r>
              <a:rPr lang="x-none" sz="2800" dirty="0" smtClean="0">
                <a:solidFill>
                  <a:srgbClr val="002060"/>
                </a:solidFill>
              </a:rPr>
              <a:t>svojstvo i vrednost</a:t>
            </a:r>
            <a:r>
              <a:rPr lang="en-US" sz="2800" dirty="0" smtClean="0">
                <a:solidFill>
                  <a:srgbClr val="002060"/>
                </a:solidFill>
              </a:rPr>
              <a:t>”.</a:t>
            </a:r>
          </a:p>
          <a:p>
            <a:r>
              <a:rPr lang="en-US" sz="2800" dirty="0" err="1" smtClean="0">
                <a:solidFill>
                  <a:srgbClr val="002060"/>
                </a:solidFill>
              </a:rPr>
              <a:t>Nepokretnosti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su</a:t>
            </a:r>
            <a:r>
              <a:rPr lang="en-US" sz="2800" dirty="0">
                <a:solidFill>
                  <a:srgbClr val="002060"/>
                </a:solidFill>
              </a:rPr>
              <a:t>: </a:t>
            </a:r>
            <a:endParaRPr lang="x-none" sz="2800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x-none" sz="2800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zemljište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(</a:t>
            </a:r>
            <a:r>
              <a:rPr lang="en-US" sz="2800" dirty="0" err="1">
                <a:solidFill>
                  <a:srgbClr val="002060"/>
                </a:solidFill>
              </a:rPr>
              <a:t>poljoprivredno</a:t>
            </a:r>
            <a:r>
              <a:rPr lang="en-US" sz="2800" dirty="0">
                <a:solidFill>
                  <a:srgbClr val="002060"/>
                </a:solidFill>
              </a:rPr>
              <a:t>, </a:t>
            </a:r>
            <a:r>
              <a:rPr lang="en-US" sz="2800" dirty="0" err="1">
                <a:solidFill>
                  <a:srgbClr val="002060"/>
                </a:solidFill>
              </a:rPr>
              <a:t>građevinsko</a:t>
            </a:r>
            <a:r>
              <a:rPr lang="en-US" sz="2800" dirty="0">
                <a:solidFill>
                  <a:srgbClr val="002060"/>
                </a:solidFill>
              </a:rPr>
              <a:t>, </a:t>
            </a:r>
            <a:r>
              <a:rPr lang="en-US" sz="2800" dirty="0" err="1">
                <a:solidFill>
                  <a:srgbClr val="002060"/>
                </a:solidFill>
              </a:rPr>
              <a:t>šume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šumsko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zemljište</a:t>
            </a:r>
            <a:r>
              <a:rPr lang="x-none" sz="2800" dirty="0" smtClean="0">
                <a:solidFill>
                  <a:srgbClr val="002060"/>
                </a:solidFill>
              </a:rPr>
              <a:t>, vodno</a:t>
            </a:r>
            <a:r>
              <a:rPr lang="en-US" sz="2800" dirty="0" smtClean="0">
                <a:solidFill>
                  <a:srgbClr val="002060"/>
                </a:solidFill>
              </a:rPr>
              <a:t>)</a:t>
            </a:r>
            <a:endParaRPr lang="x-none" sz="2800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zgrade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(</a:t>
            </a:r>
            <a:r>
              <a:rPr lang="en-US" sz="2800" dirty="0" err="1">
                <a:solidFill>
                  <a:srgbClr val="002060"/>
                </a:solidFill>
              </a:rPr>
              <a:t>poslovne</a:t>
            </a:r>
            <a:r>
              <a:rPr lang="en-US" sz="2800" dirty="0">
                <a:solidFill>
                  <a:srgbClr val="002060"/>
                </a:solidFill>
              </a:rPr>
              <a:t>, </a:t>
            </a:r>
            <a:r>
              <a:rPr lang="en-US" sz="2800" dirty="0" err="1">
                <a:solidFill>
                  <a:srgbClr val="002060"/>
                </a:solidFill>
              </a:rPr>
              <a:t>stambene</a:t>
            </a:r>
            <a:r>
              <a:rPr lang="en-US" sz="2800" dirty="0">
                <a:solidFill>
                  <a:srgbClr val="002060"/>
                </a:solidFill>
              </a:rPr>
              <a:t>, </a:t>
            </a:r>
            <a:r>
              <a:rPr lang="en-US" sz="2800" dirty="0" err="1">
                <a:solidFill>
                  <a:srgbClr val="002060"/>
                </a:solidFill>
              </a:rPr>
              <a:t>stambeno-poslovne</a:t>
            </a:r>
            <a:r>
              <a:rPr lang="en-US" sz="2800" dirty="0">
                <a:solidFill>
                  <a:srgbClr val="002060"/>
                </a:solidFill>
              </a:rPr>
              <a:t>, </a:t>
            </a:r>
            <a:r>
              <a:rPr lang="en-US" sz="2800" dirty="0" err="1">
                <a:solidFill>
                  <a:srgbClr val="002060"/>
                </a:solidFill>
              </a:rPr>
              <a:t>ekonomske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i</a:t>
            </a:r>
            <a:r>
              <a:rPr lang="en-US" sz="2800" dirty="0">
                <a:solidFill>
                  <a:srgbClr val="002060"/>
                </a:solidFill>
              </a:rPr>
              <a:t> dr.) </a:t>
            </a:r>
            <a:r>
              <a:rPr lang="en-US" sz="2800" b="1" dirty="0" err="1">
                <a:solidFill>
                  <a:srgbClr val="002060"/>
                </a:solidFill>
              </a:rPr>
              <a:t>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drugi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građevinski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objekti</a:t>
            </a:r>
            <a:endParaRPr lang="x-none" sz="2800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x-none" sz="2800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posebni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delovi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zgrada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(</a:t>
            </a:r>
            <a:r>
              <a:rPr lang="en-US" sz="2800" dirty="0" err="1">
                <a:solidFill>
                  <a:srgbClr val="002060"/>
                </a:solidFill>
              </a:rPr>
              <a:t>stanovi</a:t>
            </a:r>
            <a:r>
              <a:rPr lang="en-US" sz="2800" dirty="0">
                <a:solidFill>
                  <a:srgbClr val="002060"/>
                </a:solidFill>
              </a:rPr>
              <a:t>, </a:t>
            </a:r>
            <a:r>
              <a:rPr lang="en-US" sz="2800" dirty="0" err="1">
                <a:solidFill>
                  <a:srgbClr val="002060"/>
                </a:solidFill>
              </a:rPr>
              <a:t>poslovne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prostorije</a:t>
            </a:r>
            <a:r>
              <a:rPr lang="en-US" sz="2800" dirty="0">
                <a:solidFill>
                  <a:srgbClr val="002060"/>
                </a:solidFill>
              </a:rPr>
              <a:t>, </a:t>
            </a:r>
            <a:r>
              <a:rPr lang="en-US" sz="2800" dirty="0" err="1">
                <a:solidFill>
                  <a:srgbClr val="002060"/>
                </a:solidFill>
              </a:rPr>
              <a:t>garaže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garažna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mesta</a:t>
            </a:r>
            <a:r>
              <a:rPr lang="en-US" sz="2800" dirty="0">
                <a:solidFill>
                  <a:srgbClr val="002060"/>
                </a:solidFill>
              </a:rPr>
              <a:t>) </a:t>
            </a:r>
            <a:r>
              <a:rPr lang="en-US" sz="2800" dirty="0" err="1">
                <a:solidFill>
                  <a:srgbClr val="002060"/>
                </a:solidFill>
              </a:rPr>
              <a:t>na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kojima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može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postojati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zasebno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pravo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svojine</a:t>
            </a:r>
            <a:r>
              <a:rPr lang="en-US" sz="2800" dirty="0" smtClean="0">
                <a:solidFill>
                  <a:srgbClr val="002060"/>
                </a:solidFill>
              </a:rPr>
              <a:t> (</a:t>
            </a:r>
            <a:r>
              <a:rPr lang="en-US" sz="2800" dirty="0" err="1" smtClean="0">
                <a:solidFill>
                  <a:srgbClr val="002060"/>
                </a:solidFill>
              </a:rPr>
              <a:t>Zakon</a:t>
            </a:r>
            <a:r>
              <a:rPr lang="en-US" sz="2800" dirty="0" smtClean="0">
                <a:solidFill>
                  <a:srgbClr val="002060"/>
                </a:solidFill>
              </a:rPr>
              <a:t> o </a:t>
            </a:r>
            <a:r>
              <a:rPr lang="en-US" sz="2800" dirty="0" err="1" smtClean="0">
                <a:solidFill>
                  <a:srgbClr val="002060"/>
                </a:solidFill>
              </a:rPr>
              <a:t>prometu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nepokretnosti</a:t>
            </a:r>
            <a:r>
              <a:rPr lang="en-US" sz="2800" dirty="0" smtClean="0">
                <a:solidFill>
                  <a:srgbClr val="002060"/>
                </a:solidFill>
              </a:rPr>
              <a:t>).</a:t>
            </a:r>
            <a:endParaRPr lang="en-US" sz="2800" dirty="0">
              <a:solidFill>
                <a:srgbClr val="002060"/>
              </a:solidFill>
            </a:endParaRPr>
          </a:p>
          <a:p>
            <a:endParaRPr lang="x-none" sz="3200" dirty="0"/>
          </a:p>
        </p:txBody>
      </p:sp>
    </p:spTree>
    <p:extLst>
      <p:ext uri="{BB962C8B-B14F-4D97-AF65-F5344CB8AC3E}">
        <p14:creationId xmlns:p14="http://schemas.microsoft.com/office/powerpoint/2010/main" xmlns="" val="104719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>
                <a:solidFill>
                  <a:srgbClr val="002060"/>
                </a:solidFill>
              </a:rPr>
              <a:t>Hipoteka – pravna priroda i smisao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4390" y="1591294"/>
            <a:ext cx="10857510" cy="4085111"/>
          </a:xfrm>
        </p:spPr>
        <p:txBody>
          <a:bodyPr/>
          <a:lstStyle/>
          <a:p>
            <a:pPr marL="342900" indent="-342900">
              <a:buFont typeface="Wingdings" pitchFamily="2" charset="2"/>
              <a:buChar char="q"/>
            </a:pPr>
            <a:r>
              <a:rPr lang="x-none" sz="3200" b="1" dirty="0" smtClean="0">
                <a:solidFill>
                  <a:srgbClr val="002060"/>
                </a:solidFill>
              </a:rPr>
              <a:t>Pravna priroda</a:t>
            </a:r>
            <a:r>
              <a:rPr lang="x-none" sz="3200" dirty="0" smtClean="0">
                <a:solidFill>
                  <a:srgbClr val="002060"/>
                </a:solidFill>
              </a:rPr>
              <a:t> – akcesorna, zavisna od punovažnosti osnovnog posla, aktivira se tek po dospelosti duga; vezana za nekretninu, a ne za ličnost, jer teret prati stvar, a ne vlasnika; deli pravnu sudbinu nepokretnosti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x-none" sz="3200" b="1" dirty="0" smtClean="0">
                <a:solidFill>
                  <a:srgbClr val="002060"/>
                </a:solidFill>
              </a:rPr>
              <a:t>Smisao </a:t>
            </a:r>
            <a:r>
              <a:rPr lang="x-none" sz="3200" dirty="0" smtClean="0">
                <a:solidFill>
                  <a:srgbClr val="002060"/>
                </a:solidFill>
              </a:rPr>
              <a:t>- eksploatacija prava svojine - plasiranje kapitala od strane Banke, hipoteka obezbeđuje plasirana novčana sredstva / bez gubitka ni svojine niti državine na predmetu hipoteke od strane vlasnika/držaoca</a:t>
            </a:r>
          </a:p>
          <a:p>
            <a:pPr marL="342900" indent="-342900"/>
            <a:endParaRPr lang="x-none" sz="2800" dirty="0" smtClean="0">
              <a:latin typeface="Century Gothic" panose="020B0502020202020204" pitchFamily="34" charset="0"/>
            </a:endParaRPr>
          </a:p>
          <a:p>
            <a:pPr marL="342900" indent="-342900"/>
            <a:endParaRPr lang="x-none" sz="2800" dirty="0" smtClean="0">
              <a:latin typeface="Century Gothic" panose="020B0502020202020204" pitchFamily="34" charset="0"/>
            </a:endParaRPr>
          </a:p>
          <a:p>
            <a:pPr marL="342900" indent="-342900"/>
            <a:endParaRPr lang="x-none" sz="2800" dirty="0" smtClean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936745"/>
          </a:xfrm>
        </p:spPr>
        <p:txBody>
          <a:bodyPr/>
          <a:lstStyle/>
          <a:p>
            <a:r>
              <a:rPr lang="x-none" dirty="0" smtClean="0">
                <a:solidFill>
                  <a:srgbClr val="002060"/>
                </a:solidFill>
              </a:rPr>
              <a:t>Hipoteka – vrste vlasništva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4390" y="1591294"/>
            <a:ext cx="10857510" cy="4085111"/>
          </a:xfrm>
        </p:spPr>
        <p:txBody>
          <a:bodyPr/>
          <a:lstStyle/>
          <a:p>
            <a:pPr marL="342900" indent="-342900">
              <a:buFont typeface="Wingdings" pitchFamily="2" charset="2"/>
              <a:buChar char="q"/>
            </a:pPr>
            <a:r>
              <a:rPr lang="x-none" sz="2800" b="1" dirty="0" smtClean="0">
                <a:solidFill>
                  <a:srgbClr val="002060"/>
                </a:solidFill>
              </a:rPr>
              <a:t>Knjižno – </a:t>
            </a:r>
            <a:r>
              <a:rPr lang="x-none" sz="2800" dirty="0" smtClean="0">
                <a:solidFill>
                  <a:srgbClr val="002060"/>
                </a:solidFill>
              </a:rPr>
              <a:t>stiče se upisom u nadležni registar; dokazuje se izvodom i/ili prepisom lista nepokretnosti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x-none" sz="2800" b="1" dirty="0" err="1" smtClean="0">
                <a:solidFill>
                  <a:srgbClr val="002060"/>
                </a:solidFill>
              </a:rPr>
              <a:t>Vanknjižno</a:t>
            </a:r>
            <a:r>
              <a:rPr lang="x-none" sz="2800" dirty="0">
                <a:solidFill>
                  <a:srgbClr val="002060"/>
                </a:solidFill>
              </a:rPr>
              <a:t> </a:t>
            </a:r>
            <a:r>
              <a:rPr lang="x-none" sz="2800" dirty="0" smtClean="0">
                <a:solidFill>
                  <a:srgbClr val="002060"/>
                </a:solidFill>
              </a:rPr>
              <a:t>– stiče se na osnovu validnog pravnog posla </a:t>
            </a:r>
            <a:r>
              <a:rPr lang="x-none" sz="2800" i="1" dirty="0" smtClean="0">
                <a:solidFill>
                  <a:srgbClr val="002060"/>
                </a:solidFill>
              </a:rPr>
              <a:t>(kupoprodaja</a:t>
            </a:r>
            <a:r>
              <a:rPr lang="x-none" sz="2800" i="1" dirty="0">
                <a:solidFill>
                  <a:srgbClr val="002060"/>
                </a:solidFill>
              </a:rPr>
              <a:t>, poklon, razmena, raspolaganje imovinom za života, doživotno izdržavanje</a:t>
            </a:r>
            <a:r>
              <a:rPr lang="x-none" sz="2800" i="1" dirty="0" smtClean="0">
                <a:solidFill>
                  <a:srgbClr val="002060"/>
                </a:solidFill>
              </a:rPr>
              <a:t>)</a:t>
            </a:r>
            <a:r>
              <a:rPr lang="x-none" sz="2800" dirty="0" smtClean="0">
                <a:solidFill>
                  <a:srgbClr val="002060"/>
                </a:solidFill>
              </a:rPr>
              <a:t>,</a:t>
            </a:r>
            <a:r>
              <a:rPr lang="x-none" sz="2800" i="1" dirty="0" smtClean="0">
                <a:solidFill>
                  <a:srgbClr val="002060"/>
                </a:solidFill>
              </a:rPr>
              <a:t> </a:t>
            </a:r>
            <a:r>
              <a:rPr lang="x-none" sz="2800" dirty="0" smtClean="0">
                <a:solidFill>
                  <a:srgbClr val="002060"/>
                </a:solidFill>
              </a:rPr>
              <a:t>sudske/upravne odluke i/ili testamenta, ali još uvek nije upisano u nadležni registar ; dokazuje se na osnovu napred navedenih ugovora, rešenja </a:t>
            </a:r>
            <a:r>
              <a:rPr lang="x-none" sz="2800" dirty="0">
                <a:solidFill>
                  <a:srgbClr val="002060"/>
                </a:solidFill>
              </a:rPr>
              <a:t>o </a:t>
            </a:r>
            <a:r>
              <a:rPr lang="x-none" sz="2800" dirty="0" smtClean="0">
                <a:solidFill>
                  <a:srgbClr val="002060"/>
                </a:solidFill>
              </a:rPr>
              <a:t>građevinskoj/upotrebnoj dozvoli, ugovora o </a:t>
            </a:r>
            <a:r>
              <a:rPr lang="x-none" sz="2800" dirty="0" err="1">
                <a:solidFill>
                  <a:srgbClr val="002060"/>
                </a:solidFill>
              </a:rPr>
              <a:t>suinvestiranju</a:t>
            </a:r>
            <a:r>
              <a:rPr lang="x-none" sz="2800" dirty="0">
                <a:solidFill>
                  <a:srgbClr val="002060"/>
                </a:solidFill>
              </a:rPr>
              <a:t>/zajedničkoj </a:t>
            </a:r>
            <a:r>
              <a:rPr lang="x-none" sz="2800" dirty="0" smtClean="0">
                <a:solidFill>
                  <a:srgbClr val="002060"/>
                </a:solidFill>
              </a:rPr>
              <a:t>izgradnji, izvoda </a:t>
            </a:r>
            <a:r>
              <a:rPr lang="x-none" sz="2800" dirty="0">
                <a:solidFill>
                  <a:srgbClr val="002060"/>
                </a:solidFill>
              </a:rPr>
              <a:t>iz projektno-tehničke </a:t>
            </a:r>
            <a:r>
              <a:rPr lang="x-none" sz="2800" dirty="0" smtClean="0">
                <a:solidFill>
                  <a:srgbClr val="002060"/>
                </a:solidFill>
              </a:rPr>
              <a:t>dokumentacije sa specifikacijom </a:t>
            </a:r>
            <a:r>
              <a:rPr lang="x-none" sz="2800" dirty="0">
                <a:solidFill>
                  <a:srgbClr val="002060"/>
                </a:solidFill>
              </a:rPr>
              <a:t>posebnih </a:t>
            </a:r>
            <a:r>
              <a:rPr lang="x-none" sz="2800" dirty="0" smtClean="0">
                <a:solidFill>
                  <a:srgbClr val="002060"/>
                </a:solidFill>
              </a:rPr>
              <a:t>delova objekta </a:t>
            </a:r>
            <a:r>
              <a:rPr lang="x-none" sz="2800" i="1" dirty="0" smtClean="0">
                <a:solidFill>
                  <a:srgbClr val="002060"/>
                </a:solidFill>
              </a:rPr>
              <a:t>(</a:t>
            </a:r>
            <a:r>
              <a:rPr lang="x-none" sz="2800" i="1" dirty="0" err="1" smtClean="0">
                <a:solidFill>
                  <a:srgbClr val="002060"/>
                </a:solidFill>
              </a:rPr>
              <a:t>posl.prostor</a:t>
            </a:r>
            <a:r>
              <a:rPr lang="x-none" sz="2800" i="1" dirty="0" smtClean="0">
                <a:solidFill>
                  <a:srgbClr val="002060"/>
                </a:solidFill>
              </a:rPr>
              <a:t>, stan, </a:t>
            </a:r>
            <a:r>
              <a:rPr lang="x-none" sz="2800" i="1" dirty="0" err="1" smtClean="0">
                <a:solidFill>
                  <a:srgbClr val="002060"/>
                </a:solidFill>
              </a:rPr>
              <a:t>garažno</a:t>
            </a:r>
            <a:r>
              <a:rPr lang="x-none" sz="2800" i="1" dirty="0" smtClean="0">
                <a:solidFill>
                  <a:srgbClr val="002060"/>
                </a:solidFill>
              </a:rPr>
              <a:t> mesto) </a:t>
            </a:r>
            <a:endParaRPr lang="x-none" sz="2800" i="1" dirty="0">
              <a:solidFill>
                <a:srgbClr val="002060"/>
              </a:solidFill>
            </a:endParaRPr>
          </a:p>
          <a:p>
            <a:pPr marL="342900" indent="-342900"/>
            <a:endParaRPr lang="x-none" sz="2800" dirty="0" smtClean="0">
              <a:latin typeface="Century Gothic" panose="020B0502020202020204" pitchFamily="34" charset="0"/>
            </a:endParaRPr>
          </a:p>
          <a:p>
            <a:pPr marL="342900" indent="-342900"/>
            <a:endParaRPr lang="x-none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4932969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>
                <a:solidFill>
                  <a:srgbClr val="002060"/>
                </a:solidFill>
              </a:rPr>
              <a:t>Hipoteka – specifičnosti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543792"/>
            <a:ext cx="10515600" cy="4203865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x-none" sz="2800" dirty="0" smtClean="0"/>
              <a:t> </a:t>
            </a:r>
            <a:r>
              <a:rPr lang="x-none" sz="2800" b="1" dirty="0" smtClean="0">
                <a:solidFill>
                  <a:srgbClr val="002060"/>
                </a:solidFill>
              </a:rPr>
              <a:t>Zajednička hipoteka </a:t>
            </a:r>
            <a:r>
              <a:rPr lang="x-none" sz="2800" dirty="0" smtClean="0">
                <a:solidFill>
                  <a:srgbClr val="002060"/>
                </a:solidFill>
              </a:rPr>
              <a:t>- rad</a:t>
            </a:r>
            <a:r>
              <a:rPr lang="vi-VN" sz="2800" dirty="0" smtClean="0">
                <a:solidFill>
                  <a:srgbClr val="002060"/>
                </a:solidFill>
                <a:latin typeface="Calibri Light" pitchFamily="34" charset="0"/>
              </a:rPr>
              <a:t>i obezbeđenja jednog potraživanja, hipoteka može da optereti više nepokretnosti, bez obzira da li pripadaju istom ili različitim vlasnicima.</a:t>
            </a:r>
            <a:endParaRPr lang="x-none" sz="2800" dirty="0" smtClean="0">
              <a:solidFill>
                <a:srgbClr val="002060"/>
              </a:solidFill>
              <a:latin typeface="Calibri Light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x-none" sz="2800" dirty="0" smtClean="0">
                <a:solidFill>
                  <a:srgbClr val="002060"/>
                </a:solidFill>
              </a:rPr>
              <a:t> </a:t>
            </a:r>
            <a:r>
              <a:rPr lang="x-none" sz="2800" b="1" dirty="0" smtClean="0">
                <a:solidFill>
                  <a:srgbClr val="002060"/>
                </a:solidFill>
              </a:rPr>
              <a:t>Susvojina - </a:t>
            </a:r>
            <a:r>
              <a:rPr lang="en-US" sz="2800" dirty="0" err="1" smtClean="0">
                <a:solidFill>
                  <a:srgbClr val="002060"/>
                </a:solidFill>
              </a:rPr>
              <a:t>na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idealnom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delu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nepokretn</a:t>
            </a:r>
            <a:r>
              <a:rPr lang="x-none" sz="2800" dirty="0" smtClean="0">
                <a:solidFill>
                  <a:srgbClr val="002060"/>
                </a:solidFill>
              </a:rPr>
              <a:t>osti </a:t>
            </a:r>
            <a:r>
              <a:rPr lang="en-US" sz="2800" dirty="0" smtClean="0">
                <a:solidFill>
                  <a:srgbClr val="002060"/>
                </a:solidFill>
              </a:rPr>
              <a:t>u </a:t>
            </a:r>
            <a:r>
              <a:rPr lang="en-US" sz="2800" dirty="0" err="1" smtClean="0">
                <a:solidFill>
                  <a:srgbClr val="002060"/>
                </a:solidFill>
              </a:rPr>
              <a:t>susvojini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x-none" sz="2800" dirty="0" smtClean="0">
                <a:solidFill>
                  <a:srgbClr val="002060"/>
                </a:solidFill>
              </a:rPr>
              <a:t>suvlasnik </a:t>
            </a:r>
            <a:r>
              <a:rPr lang="en-US" sz="2800" dirty="0" err="1" smtClean="0">
                <a:solidFill>
                  <a:srgbClr val="002060"/>
                </a:solidFill>
              </a:rPr>
              <a:t>zasniva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x-none" sz="2800" dirty="0" smtClean="0">
                <a:solidFill>
                  <a:srgbClr val="002060"/>
                </a:solidFill>
              </a:rPr>
              <a:t>hipoteku </a:t>
            </a:r>
            <a:r>
              <a:rPr lang="en-US" sz="2800" dirty="0" err="1" smtClean="0">
                <a:solidFill>
                  <a:srgbClr val="002060"/>
                </a:solidFill>
              </a:rPr>
              <a:t>bez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saglasnosti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ostalih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suvlasnika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</a:rPr>
              <a:t>osim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ako</a:t>
            </a:r>
            <a:r>
              <a:rPr lang="en-US" sz="2800" dirty="0" smtClean="0">
                <a:solidFill>
                  <a:srgbClr val="002060"/>
                </a:solidFill>
              </a:rPr>
              <a:t> se </a:t>
            </a:r>
            <a:r>
              <a:rPr lang="en-US" sz="2800" dirty="0" err="1" smtClean="0">
                <a:solidFill>
                  <a:srgbClr val="002060"/>
                </a:solidFill>
              </a:rPr>
              <a:t>hipoteka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zasniva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na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idealnom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delu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objekta</a:t>
            </a:r>
            <a:r>
              <a:rPr lang="en-US" sz="2800" dirty="0" smtClean="0">
                <a:solidFill>
                  <a:srgbClr val="002060"/>
                </a:solidFill>
              </a:rPr>
              <a:t> u </a:t>
            </a:r>
            <a:r>
              <a:rPr lang="en-US" sz="2800" dirty="0" err="1" smtClean="0">
                <a:solidFill>
                  <a:srgbClr val="002060"/>
                </a:solidFill>
              </a:rPr>
              <a:t>izgradnji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</a:rPr>
              <a:t>kada</a:t>
            </a:r>
            <a:r>
              <a:rPr lang="en-US" sz="2800" dirty="0" smtClean="0">
                <a:solidFill>
                  <a:srgbClr val="002060"/>
                </a:solidFill>
              </a:rPr>
              <a:t> je </a:t>
            </a:r>
            <a:r>
              <a:rPr lang="en-US" sz="2800" dirty="0" err="1" smtClean="0">
                <a:solidFill>
                  <a:srgbClr val="002060"/>
                </a:solidFill>
              </a:rPr>
              <a:t>potrebna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saglasnost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svih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suvlasnika</a:t>
            </a:r>
            <a:r>
              <a:rPr lang="en-US" sz="2800" dirty="0" smtClean="0">
                <a:solidFill>
                  <a:srgbClr val="002060"/>
                </a:solidFill>
              </a:rPr>
              <a:t>.</a:t>
            </a:r>
            <a:endParaRPr lang="x-none" sz="28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x-none" sz="2800" b="1" dirty="0" smtClean="0">
                <a:solidFill>
                  <a:srgbClr val="002060"/>
                </a:solidFill>
              </a:rPr>
              <a:t>Zajednička svojina  - </a:t>
            </a:r>
            <a:r>
              <a:rPr lang="x-none" sz="2800" dirty="0" smtClean="0">
                <a:solidFill>
                  <a:srgbClr val="002060"/>
                </a:solidFill>
              </a:rPr>
              <a:t>na n</a:t>
            </a:r>
            <a:r>
              <a:rPr lang="en-US" sz="2800" dirty="0" err="1" smtClean="0">
                <a:solidFill>
                  <a:srgbClr val="002060"/>
                </a:solidFill>
              </a:rPr>
              <a:t>epokretno</a:t>
            </a:r>
            <a:r>
              <a:rPr lang="x-none" sz="2800" dirty="0" smtClean="0">
                <a:solidFill>
                  <a:srgbClr val="002060"/>
                </a:solidFill>
              </a:rPr>
              <a:t>sti </a:t>
            </a:r>
            <a:r>
              <a:rPr lang="en-US" sz="2800" dirty="0" smtClean="0">
                <a:solidFill>
                  <a:srgbClr val="002060"/>
                </a:solidFill>
              </a:rPr>
              <a:t>u </a:t>
            </a:r>
            <a:r>
              <a:rPr lang="en-US" sz="2800" dirty="0" err="1" smtClean="0">
                <a:solidFill>
                  <a:srgbClr val="002060"/>
                </a:solidFill>
              </a:rPr>
              <a:t>zajedničkoj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svojini</a:t>
            </a:r>
            <a:r>
              <a:rPr lang="x-none" sz="2800" dirty="0" smtClean="0">
                <a:solidFill>
                  <a:srgbClr val="002060"/>
                </a:solidFill>
              </a:rPr>
              <a:t>, hipoteka se </a:t>
            </a:r>
            <a:r>
              <a:rPr lang="en-US" sz="2800" dirty="0" err="1" smtClean="0">
                <a:solidFill>
                  <a:srgbClr val="002060"/>
                </a:solidFill>
              </a:rPr>
              <a:t>zasniva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samo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na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celoj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nepokretno</a:t>
            </a:r>
            <a:r>
              <a:rPr lang="x-none" sz="2800" dirty="0" smtClean="0">
                <a:solidFill>
                  <a:srgbClr val="002060"/>
                </a:solidFill>
              </a:rPr>
              <a:t>sti </a:t>
            </a:r>
            <a:r>
              <a:rPr lang="en-US" sz="2800" dirty="0" err="1" smtClean="0">
                <a:solidFill>
                  <a:srgbClr val="002060"/>
                </a:solidFill>
              </a:rPr>
              <a:t>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uz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saglasnost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svih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zajedničara</a:t>
            </a:r>
            <a:r>
              <a:rPr lang="en-US" sz="2800" dirty="0" smtClean="0"/>
              <a:t>.</a:t>
            </a:r>
            <a:endParaRPr lang="en-US" sz="28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>
                <a:solidFill>
                  <a:srgbClr val="002060"/>
                </a:solidFill>
              </a:rPr>
              <a:t>Hipoteka - specifičnosti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413165"/>
            <a:ext cx="10515600" cy="434636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x-none" sz="3200" dirty="0">
                <a:solidFill>
                  <a:srgbClr val="002060"/>
                </a:solidFill>
              </a:rPr>
              <a:t>Vrste prava na zemljištu </a:t>
            </a:r>
            <a:r>
              <a:rPr lang="x-none" sz="3200" i="1" dirty="0">
                <a:solidFill>
                  <a:srgbClr val="002060"/>
                </a:solidFill>
              </a:rPr>
              <a:t>(svojina, </a:t>
            </a:r>
            <a:r>
              <a:rPr lang="en-US" sz="3200" i="1" dirty="0" err="1" smtClean="0">
                <a:solidFill>
                  <a:srgbClr val="002060"/>
                </a:solidFill>
              </a:rPr>
              <a:t>pravo</a:t>
            </a:r>
            <a:r>
              <a:rPr lang="en-US" sz="3200" i="1" dirty="0" smtClean="0">
                <a:solidFill>
                  <a:srgbClr val="002060"/>
                </a:solidFill>
              </a:rPr>
              <a:t> </a:t>
            </a:r>
            <a:r>
              <a:rPr lang="x-none" sz="3200" i="1" dirty="0" err="1" smtClean="0">
                <a:solidFill>
                  <a:srgbClr val="002060"/>
                </a:solidFill>
              </a:rPr>
              <a:t>korišćenj</a:t>
            </a:r>
            <a:r>
              <a:rPr lang="en-US" sz="3200" i="1" dirty="0" smtClean="0">
                <a:solidFill>
                  <a:srgbClr val="002060"/>
                </a:solidFill>
              </a:rPr>
              <a:t>a</a:t>
            </a:r>
            <a:r>
              <a:rPr lang="x-none" sz="3200" i="1" dirty="0" smtClean="0">
                <a:solidFill>
                  <a:srgbClr val="002060"/>
                </a:solidFill>
              </a:rPr>
              <a:t>, </a:t>
            </a:r>
            <a:r>
              <a:rPr lang="x-none" sz="3200" i="1" dirty="0">
                <a:solidFill>
                  <a:srgbClr val="002060"/>
                </a:solidFill>
              </a:rPr>
              <a:t>dugoročni zakup, </a:t>
            </a:r>
            <a:r>
              <a:rPr lang="en-US" sz="3200" i="1" dirty="0" err="1" smtClean="0">
                <a:solidFill>
                  <a:srgbClr val="002060"/>
                </a:solidFill>
              </a:rPr>
              <a:t>pravo</a:t>
            </a:r>
            <a:r>
              <a:rPr lang="en-US" sz="3200" i="1" dirty="0" smtClean="0">
                <a:solidFill>
                  <a:srgbClr val="002060"/>
                </a:solidFill>
              </a:rPr>
              <a:t> </a:t>
            </a:r>
            <a:r>
              <a:rPr lang="x-none" sz="3200" i="1" dirty="0" err="1" smtClean="0">
                <a:solidFill>
                  <a:srgbClr val="002060"/>
                </a:solidFill>
              </a:rPr>
              <a:t>gradnj</a:t>
            </a:r>
            <a:r>
              <a:rPr lang="en-US" sz="3200" i="1" dirty="0" smtClean="0">
                <a:solidFill>
                  <a:srgbClr val="002060"/>
                </a:solidFill>
              </a:rPr>
              <a:t>e</a:t>
            </a:r>
            <a:r>
              <a:rPr lang="x-none" sz="3200" i="1" dirty="0" smtClean="0">
                <a:solidFill>
                  <a:srgbClr val="002060"/>
                </a:solidFill>
              </a:rPr>
              <a:t>)</a:t>
            </a:r>
            <a:endParaRPr lang="x-none" sz="3200" i="1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x-none" sz="3200" b="1" dirty="0">
                <a:solidFill>
                  <a:srgbClr val="002060"/>
                </a:solidFill>
              </a:rPr>
              <a:t>Prirodni plodovi </a:t>
            </a:r>
            <a:r>
              <a:rPr lang="x-none" sz="3200" i="1" dirty="0">
                <a:solidFill>
                  <a:srgbClr val="002060"/>
                </a:solidFill>
              </a:rPr>
              <a:t>(sadnice, usevi, čokoti, stabljike) </a:t>
            </a:r>
            <a:r>
              <a:rPr lang="x-none" sz="3200" dirty="0" smtClean="0">
                <a:solidFill>
                  <a:srgbClr val="002060"/>
                </a:solidFill>
              </a:rPr>
              <a:t>su predmet hipoteke do momenta odvajanja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x-none" sz="3200" b="1" dirty="0" smtClean="0">
                <a:solidFill>
                  <a:srgbClr val="002060"/>
                </a:solidFill>
              </a:rPr>
              <a:t>Konverzija</a:t>
            </a:r>
            <a:r>
              <a:rPr lang="x-none" sz="3200" dirty="0" smtClean="0">
                <a:solidFill>
                  <a:srgbClr val="002060"/>
                </a:solidFill>
              </a:rPr>
              <a:t> – pretvaranje prava korišćenja u pravo svojine</a:t>
            </a:r>
            <a:endParaRPr lang="en-US" sz="3200" dirty="0" smtClean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 smtClean="0">
                <a:solidFill>
                  <a:srgbClr val="002060"/>
                </a:solidFill>
              </a:rPr>
              <a:t>sa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naknadom</a:t>
            </a:r>
            <a:r>
              <a:rPr lang="x-none" sz="3200" dirty="0" smtClean="0">
                <a:solidFill>
                  <a:srgbClr val="002060"/>
                </a:solidFill>
              </a:rPr>
              <a:t> (po zahtevu ; zemljište stečeno u stečajnom, izvršnom ili postupku privatizacije) </a:t>
            </a:r>
            <a:endParaRPr lang="en-US" sz="32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x-none" sz="3200" dirty="0" smtClean="0">
                <a:solidFill>
                  <a:srgbClr val="002060"/>
                </a:solidFill>
              </a:rPr>
              <a:t>bez naknade (po službenoj dužnosti)</a:t>
            </a:r>
            <a:endParaRPr lang="x-none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>
                <a:solidFill>
                  <a:srgbClr val="002060"/>
                </a:solidFill>
              </a:rPr>
              <a:t>Hipoteka - specifičnosti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413165"/>
            <a:ext cx="10515600" cy="434636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x-none" sz="3200" b="1" dirty="0" smtClean="0">
                <a:solidFill>
                  <a:srgbClr val="002060"/>
                </a:solidFill>
              </a:rPr>
              <a:t>Parcelacija</a:t>
            </a:r>
            <a:r>
              <a:rPr lang="x-none" sz="3200" dirty="0" smtClean="0">
                <a:solidFill>
                  <a:srgbClr val="002060"/>
                </a:solidFill>
              </a:rPr>
              <a:t> – deoba jedne parcele na više manjih parcela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x-none" sz="3200" b="1" dirty="0" err="1">
                <a:solidFill>
                  <a:srgbClr val="002060"/>
                </a:solidFill>
              </a:rPr>
              <a:t>P</a:t>
            </a:r>
            <a:r>
              <a:rPr lang="x-none" sz="3200" b="1" dirty="0" err="1" smtClean="0">
                <a:solidFill>
                  <a:srgbClr val="002060"/>
                </a:solidFill>
              </a:rPr>
              <a:t>reparcelacija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x-none" sz="3200" dirty="0" smtClean="0">
                <a:solidFill>
                  <a:srgbClr val="002060"/>
                </a:solidFill>
              </a:rPr>
              <a:t>– promena </a:t>
            </a:r>
            <a:r>
              <a:rPr lang="en-US" sz="3200" dirty="0" err="1" smtClean="0">
                <a:solidFill>
                  <a:srgbClr val="002060"/>
                </a:solidFill>
              </a:rPr>
              <a:t>granice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dve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ili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više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katastarskih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parcela</a:t>
            </a:r>
            <a:r>
              <a:rPr lang="en-US" sz="3200" dirty="0">
                <a:solidFill>
                  <a:srgbClr val="002060"/>
                </a:solidFill>
              </a:rPr>
              <a:t>, </a:t>
            </a:r>
            <a:r>
              <a:rPr lang="en-US" sz="3200" dirty="0" err="1">
                <a:solidFill>
                  <a:srgbClr val="002060"/>
                </a:solidFill>
              </a:rPr>
              <a:t>tako</a:t>
            </a:r>
            <a:r>
              <a:rPr lang="en-US" sz="3200" dirty="0">
                <a:solidFill>
                  <a:srgbClr val="002060"/>
                </a:solidFill>
              </a:rPr>
              <a:t> da se </a:t>
            </a:r>
            <a:r>
              <a:rPr lang="en-US" sz="3200" dirty="0" err="1">
                <a:solidFill>
                  <a:srgbClr val="002060"/>
                </a:solidFill>
              </a:rPr>
              <a:t>formira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jedna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ili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više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novih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parcela</a:t>
            </a:r>
            <a:r>
              <a:rPr lang="en-US" sz="3200" dirty="0">
                <a:solidFill>
                  <a:srgbClr val="002060"/>
                </a:solidFill>
              </a:rPr>
              <a:t>, </a:t>
            </a:r>
            <a:r>
              <a:rPr lang="en-US" sz="3200" dirty="0" err="1">
                <a:solidFill>
                  <a:srgbClr val="002060"/>
                </a:solidFill>
              </a:rPr>
              <a:t>drugačijeg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oblika</a:t>
            </a:r>
            <a:r>
              <a:rPr lang="en-US" sz="3200" dirty="0">
                <a:solidFill>
                  <a:srgbClr val="002060"/>
                </a:solidFill>
              </a:rPr>
              <a:t>, </a:t>
            </a:r>
            <a:r>
              <a:rPr lang="en-US" sz="3200" dirty="0" err="1">
                <a:solidFill>
                  <a:srgbClr val="002060"/>
                </a:solidFill>
              </a:rPr>
              <a:t>dimenzija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i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površine</a:t>
            </a:r>
            <a:endParaRPr lang="en-US" sz="32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x-none" sz="3200" b="1" dirty="0" smtClean="0">
                <a:solidFill>
                  <a:srgbClr val="002060"/>
                </a:solidFill>
              </a:rPr>
              <a:t>Restitucija</a:t>
            </a:r>
            <a:r>
              <a:rPr lang="x-none" sz="3200" dirty="0" smtClean="0">
                <a:solidFill>
                  <a:srgbClr val="002060"/>
                </a:solidFill>
              </a:rPr>
              <a:t> – povraćaj nacionalizovane imovine u novčanom ili naturalnom obliku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x-none" sz="3200" b="1" dirty="0" smtClean="0">
                <a:solidFill>
                  <a:srgbClr val="002060"/>
                </a:solidFill>
              </a:rPr>
              <a:t>Komasacija</a:t>
            </a:r>
            <a:r>
              <a:rPr lang="x-none" sz="3200" dirty="0" smtClean="0">
                <a:solidFill>
                  <a:srgbClr val="002060"/>
                </a:solidFill>
              </a:rPr>
              <a:t> – </a:t>
            </a:r>
            <a:r>
              <a:rPr lang="x-none" sz="3200" dirty="0" err="1" smtClean="0">
                <a:solidFill>
                  <a:srgbClr val="002060"/>
                </a:solidFill>
              </a:rPr>
              <a:t>ukrupnjavanje</a:t>
            </a:r>
            <a:r>
              <a:rPr lang="x-none" sz="3200" dirty="0" smtClean="0">
                <a:solidFill>
                  <a:srgbClr val="002060"/>
                </a:solidFill>
              </a:rPr>
              <a:t> poljoprivrednih parcela, smanjenje broja parcela i preraspodela vlasništva nad njima</a:t>
            </a:r>
            <a:endParaRPr lang="x-none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27324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>
                <a:solidFill>
                  <a:srgbClr val="002060"/>
                </a:solidFill>
              </a:rPr>
              <a:t>Hipoteka - specifičnosti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413165"/>
            <a:ext cx="10515600" cy="434636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x-none" sz="3200" b="1" dirty="0" err="1" smtClean="0">
                <a:solidFill>
                  <a:srgbClr val="002060"/>
                </a:solidFill>
              </a:rPr>
              <a:t>Službenost</a:t>
            </a:r>
            <a:r>
              <a:rPr lang="x-none" sz="3200" b="1" dirty="0" smtClean="0">
                <a:solidFill>
                  <a:srgbClr val="002060"/>
                </a:solidFill>
              </a:rPr>
              <a:t> </a:t>
            </a:r>
            <a:r>
              <a:rPr lang="x-none" sz="3200" b="1" dirty="0">
                <a:solidFill>
                  <a:srgbClr val="002060"/>
                </a:solidFill>
              </a:rPr>
              <a:t>prolaza </a:t>
            </a:r>
            <a:r>
              <a:rPr lang="x-none" sz="3200" i="1" dirty="0">
                <a:solidFill>
                  <a:srgbClr val="002060"/>
                </a:solidFill>
              </a:rPr>
              <a:t>(pešačkog, kolskog</a:t>
            </a:r>
            <a:r>
              <a:rPr lang="x-none" sz="3200" i="1" dirty="0" smtClean="0">
                <a:solidFill>
                  <a:srgbClr val="002060"/>
                </a:solidFill>
              </a:rPr>
              <a:t>)</a:t>
            </a:r>
            <a:endParaRPr lang="en-US" sz="32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x-none" sz="3200" dirty="0">
                <a:solidFill>
                  <a:srgbClr val="002060"/>
                </a:solidFill>
              </a:rPr>
              <a:t>stvarna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x-none" sz="3200" dirty="0">
                <a:solidFill>
                  <a:srgbClr val="002060"/>
                </a:solidFill>
              </a:rPr>
              <a:t>(u korist </a:t>
            </a:r>
            <a:r>
              <a:rPr lang="x-none" sz="3200" dirty="0" err="1">
                <a:solidFill>
                  <a:srgbClr val="002060"/>
                </a:solidFill>
              </a:rPr>
              <a:t>svakodobnog</a:t>
            </a:r>
            <a:r>
              <a:rPr lang="x-none" sz="3200" dirty="0">
                <a:solidFill>
                  <a:srgbClr val="002060"/>
                </a:solidFill>
              </a:rPr>
              <a:t> vlasnika susedne parcele)</a:t>
            </a:r>
            <a:endParaRPr lang="en-US" sz="32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x-none" sz="3200" dirty="0" smtClean="0">
                <a:solidFill>
                  <a:srgbClr val="002060"/>
                </a:solidFill>
              </a:rPr>
              <a:t>lična </a:t>
            </a:r>
            <a:r>
              <a:rPr lang="x-none" sz="3200" dirty="0">
                <a:solidFill>
                  <a:srgbClr val="002060"/>
                </a:solidFill>
              </a:rPr>
              <a:t>(u korist tačno određenog lica</a:t>
            </a:r>
            <a:r>
              <a:rPr lang="x-none" sz="3200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x-none" sz="3200" b="1" dirty="0" smtClean="0">
                <a:solidFill>
                  <a:srgbClr val="002060"/>
                </a:solidFill>
              </a:rPr>
              <a:t>Rekonstrukcija/adaptacija </a:t>
            </a:r>
            <a:r>
              <a:rPr lang="x-none" sz="3200" dirty="0" smtClean="0">
                <a:solidFill>
                  <a:srgbClr val="002060"/>
                </a:solidFill>
              </a:rPr>
              <a:t>– izvođenje </a:t>
            </a:r>
            <a:r>
              <a:rPr lang="x-none" sz="3200" dirty="0" err="1" smtClean="0">
                <a:solidFill>
                  <a:srgbClr val="002060"/>
                </a:solidFill>
              </a:rPr>
              <a:t>građ</a:t>
            </a:r>
            <a:r>
              <a:rPr lang="x-none" sz="3200" dirty="0" err="1">
                <a:solidFill>
                  <a:srgbClr val="002060"/>
                </a:solidFill>
              </a:rPr>
              <a:t>.</a:t>
            </a:r>
            <a:r>
              <a:rPr lang="x-none" sz="3200" dirty="0" err="1" smtClean="0">
                <a:solidFill>
                  <a:srgbClr val="002060"/>
                </a:solidFill>
              </a:rPr>
              <a:t>radova</a:t>
            </a:r>
            <a:r>
              <a:rPr lang="x-none" sz="3200" dirty="0" smtClean="0">
                <a:solidFill>
                  <a:srgbClr val="002060"/>
                </a:solidFill>
              </a:rPr>
              <a:t> u gabaritu i volumenu objekta </a:t>
            </a:r>
            <a:endParaRPr lang="x-none" sz="32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x-none" sz="3200" b="1" dirty="0" smtClean="0">
                <a:solidFill>
                  <a:srgbClr val="002060"/>
                </a:solidFill>
              </a:rPr>
              <a:t>Dogradnja/nadogradnja – </a:t>
            </a:r>
            <a:r>
              <a:rPr lang="x-none" sz="3200" dirty="0" smtClean="0">
                <a:solidFill>
                  <a:srgbClr val="002060"/>
                </a:solidFill>
              </a:rPr>
              <a:t>izvođenje </a:t>
            </a:r>
            <a:r>
              <a:rPr lang="x-none" sz="3200" dirty="0" err="1" smtClean="0">
                <a:solidFill>
                  <a:srgbClr val="002060"/>
                </a:solidFill>
              </a:rPr>
              <a:t>građ.radova</a:t>
            </a:r>
            <a:r>
              <a:rPr lang="x-none" sz="3200" dirty="0" smtClean="0">
                <a:solidFill>
                  <a:srgbClr val="002060"/>
                </a:solidFill>
              </a:rPr>
              <a:t> kojima se izgrađuje novi prostor van postojećih gabarita, odnosno nadziđivanje objekta s kojim čini funkcionalnu celinu </a:t>
            </a:r>
            <a:endParaRPr lang="x-none" sz="3200" dirty="0">
              <a:solidFill>
                <a:srgbClr val="002060"/>
              </a:solidFill>
            </a:endParaRPr>
          </a:p>
          <a:p>
            <a:endParaRPr lang="x-none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71143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6"/>
            <a:ext cx="10515600" cy="790096"/>
          </a:xfrm>
        </p:spPr>
        <p:txBody>
          <a:bodyPr/>
          <a:lstStyle/>
          <a:p>
            <a:r>
              <a:rPr lang="x-none" dirty="0">
                <a:solidFill>
                  <a:srgbClr val="002060"/>
                </a:solidFill>
              </a:rPr>
              <a:t>Hipoteka - specifičnosti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345722"/>
            <a:ext cx="10515600" cy="473122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x-none" sz="3200" b="1" dirty="0" smtClean="0">
                <a:solidFill>
                  <a:srgbClr val="002060"/>
                </a:solidFill>
              </a:rPr>
              <a:t>Istek roka </a:t>
            </a:r>
            <a:r>
              <a:rPr lang="x-none" sz="3200" b="1" dirty="0">
                <a:solidFill>
                  <a:srgbClr val="002060"/>
                </a:solidFill>
              </a:rPr>
              <a:t>važenja građevinske dozvole </a:t>
            </a:r>
            <a:r>
              <a:rPr lang="x-none" sz="3200" dirty="0" smtClean="0">
                <a:solidFill>
                  <a:srgbClr val="002060"/>
                </a:solidFill>
              </a:rPr>
              <a:t>(5 godina + 2 godine) – prestanak hipoteke po sili zakona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x-none" sz="3200" b="1" dirty="0" smtClean="0">
                <a:solidFill>
                  <a:srgbClr val="002060"/>
                </a:solidFill>
              </a:rPr>
              <a:t>Probijanje </a:t>
            </a:r>
            <a:r>
              <a:rPr lang="x-none" sz="3200" b="1" dirty="0">
                <a:solidFill>
                  <a:srgbClr val="002060"/>
                </a:solidFill>
              </a:rPr>
              <a:t>gabarita</a:t>
            </a:r>
            <a:r>
              <a:rPr lang="x-none" sz="3200" dirty="0">
                <a:solidFill>
                  <a:srgbClr val="002060"/>
                </a:solidFill>
              </a:rPr>
              <a:t>/ prekoračenje ovlašćenja iz građevinske </a:t>
            </a:r>
            <a:r>
              <a:rPr lang="x-none" sz="3200" dirty="0" smtClean="0">
                <a:solidFill>
                  <a:srgbClr val="002060"/>
                </a:solidFill>
              </a:rPr>
              <a:t>dozvole – postupak ozakonjenja</a:t>
            </a:r>
            <a:endParaRPr lang="x-none" sz="32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x-none" sz="3200" dirty="0">
                <a:solidFill>
                  <a:srgbClr val="002060"/>
                </a:solidFill>
              </a:rPr>
              <a:t>Pravni status objekta u izgradnji koji je </a:t>
            </a:r>
            <a:r>
              <a:rPr lang="x-none" sz="3200" dirty="0" smtClean="0">
                <a:solidFill>
                  <a:srgbClr val="002060"/>
                </a:solidFill>
              </a:rPr>
              <a:t>100% završen </a:t>
            </a:r>
            <a:r>
              <a:rPr lang="x-none" sz="3200" dirty="0">
                <a:solidFill>
                  <a:srgbClr val="002060"/>
                </a:solidFill>
              </a:rPr>
              <a:t>i za koji je izvršen tehnički pregled, odnosno izdata upotrebna dozvola, ali nije upisan u registar nepokretnosti, jer upotrebna dozvola nije predata ili nije sprovedeno </a:t>
            </a:r>
            <a:r>
              <a:rPr lang="x-none" sz="3200" dirty="0" err="1">
                <a:solidFill>
                  <a:srgbClr val="002060"/>
                </a:solidFill>
              </a:rPr>
              <a:t>etažiranje</a:t>
            </a:r>
            <a:r>
              <a:rPr lang="x-none" sz="3200" dirty="0">
                <a:solidFill>
                  <a:srgbClr val="002060"/>
                </a:solidFill>
              </a:rPr>
              <a:t> objekta / </a:t>
            </a:r>
            <a:r>
              <a:rPr lang="x-none" sz="3200" dirty="0" smtClean="0">
                <a:solidFill>
                  <a:srgbClr val="002060"/>
                </a:solidFill>
              </a:rPr>
              <a:t>za upis hipoteke mora </a:t>
            </a:r>
            <a:r>
              <a:rPr lang="x-none" sz="3200" dirty="0">
                <a:solidFill>
                  <a:srgbClr val="002060"/>
                </a:solidFill>
              </a:rPr>
              <a:t>se sačekati uknjižba </a:t>
            </a:r>
            <a:r>
              <a:rPr lang="x-none" sz="3200" dirty="0" smtClean="0">
                <a:solidFill>
                  <a:srgbClr val="002060"/>
                </a:solidFill>
              </a:rPr>
              <a:t>predmetnog objekta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42829667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6"/>
            <a:ext cx="10515600" cy="790096"/>
          </a:xfrm>
        </p:spPr>
        <p:txBody>
          <a:bodyPr/>
          <a:lstStyle/>
          <a:p>
            <a:r>
              <a:rPr lang="x-none" dirty="0">
                <a:solidFill>
                  <a:srgbClr val="002060"/>
                </a:solidFill>
              </a:rPr>
              <a:t>Hipoteka - specifičnosti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345722"/>
            <a:ext cx="10515600" cy="473122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x-none" sz="3200" dirty="0">
                <a:solidFill>
                  <a:srgbClr val="002060"/>
                </a:solidFill>
              </a:rPr>
              <a:t>Nelegalna </a:t>
            </a:r>
            <a:r>
              <a:rPr lang="x-none" sz="3200" dirty="0" smtClean="0">
                <a:solidFill>
                  <a:srgbClr val="002060"/>
                </a:solidFill>
              </a:rPr>
              <a:t>izgradnja/dogradnja/nadogradnja</a:t>
            </a:r>
            <a:endParaRPr lang="x-none" sz="3200" b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x-none" sz="3200" b="1" dirty="0" smtClean="0">
                <a:solidFill>
                  <a:srgbClr val="002060"/>
                </a:solidFill>
              </a:rPr>
              <a:t>Ozakonjenje – </a:t>
            </a:r>
            <a:r>
              <a:rPr lang="x-none" sz="3200" dirty="0" smtClean="0">
                <a:solidFill>
                  <a:srgbClr val="002060"/>
                </a:solidFill>
              </a:rPr>
              <a:t>donosi</a:t>
            </a:r>
            <a:r>
              <a:rPr lang="x-none" sz="3200" b="1" dirty="0" smtClean="0">
                <a:solidFill>
                  <a:srgbClr val="002060"/>
                </a:solidFill>
              </a:rPr>
              <a:t> se </a:t>
            </a:r>
            <a:r>
              <a:rPr lang="x-none" sz="3200" dirty="0" smtClean="0">
                <a:solidFill>
                  <a:srgbClr val="002060"/>
                </a:solidFill>
              </a:rPr>
              <a:t>rešenje </a:t>
            </a:r>
            <a:r>
              <a:rPr lang="x-none" sz="3200" dirty="0">
                <a:solidFill>
                  <a:srgbClr val="002060"/>
                </a:solidFill>
              </a:rPr>
              <a:t>o </a:t>
            </a:r>
            <a:r>
              <a:rPr lang="x-none" sz="3200" dirty="0" smtClean="0">
                <a:solidFill>
                  <a:srgbClr val="002060"/>
                </a:solidFill>
              </a:rPr>
              <a:t>ozakonjenju / objekti upisani u skladu sa Zakonom o ozakonjenju objekata</a:t>
            </a:r>
            <a:endParaRPr lang="x-none" sz="32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x-none" sz="3200" dirty="0" smtClean="0">
                <a:solidFill>
                  <a:srgbClr val="002060"/>
                </a:solidFill>
              </a:rPr>
              <a:t>Objekti </a:t>
            </a:r>
            <a:r>
              <a:rPr lang="x-none" sz="3200" dirty="0">
                <a:solidFill>
                  <a:srgbClr val="002060"/>
                </a:solidFill>
              </a:rPr>
              <a:t>upisani po Zakonu o posebnim uslovima za upis </a:t>
            </a:r>
            <a:r>
              <a:rPr lang="x-none" sz="3200" dirty="0" smtClean="0">
                <a:solidFill>
                  <a:srgbClr val="002060"/>
                </a:solidFill>
              </a:rPr>
              <a:t>prava svojine </a:t>
            </a:r>
            <a:r>
              <a:rPr lang="x-none" sz="3200" dirty="0" err="1">
                <a:solidFill>
                  <a:srgbClr val="002060"/>
                </a:solidFill>
              </a:rPr>
              <a:t>tzv</a:t>
            </a:r>
            <a:r>
              <a:rPr lang="x-none" sz="3200" dirty="0">
                <a:solidFill>
                  <a:srgbClr val="002060"/>
                </a:solidFill>
              </a:rPr>
              <a:t>.„</a:t>
            </a:r>
            <a:r>
              <a:rPr lang="x-none" sz="3200" b="1" dirty="0" err="1">
                <a:solidFill>
                  <a:srgbClr val="002060"/>
                </a:solidFill>
              </a:rPr>
              <a:t>Veljinom</a:t>
            </a:r>
            <a:r>
              <a:rPr lang="x-none" sz="3200" dirty="0">
                <a:solidFill>
                  <a:srgbClr val="002060"/>
                </a:solidFill>
              </a:rPr>
              <a:t>“ zakonu, </a:t>
            </a:r>
            <a:r>
              <a:rPr lang="x-none" sz="3200" dirty="0" smtClean="0">
                <a:solidFill>
                  <a:srgbClr val="002060"/>
                </a:solidFill>
              </a:rPr>
              <a:t>imaju obavezu ozakonjenja u zakonom </a:t>
            </a:r>
            <a:r>
              <a:rPr lang="x-none" sz="3200" dirty="0" err="1" smtClean="0">
                <a:solidFill>
                  <a:srgbClr val="002060"/>
                </a:solidFill>
              </a:rPr>
              <a:t>predviđenom</a:t>
            </a:r>
            <a:r>
              <a:rPr lang="x-none" sz="3200" dirty="0" smtClean="0">
                <a:solidFill>
                  <a:srgbClr val="002060"/>
                </a:solidFill>
              </a:rPr>
              <a:t> roku koji je istekao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x-none" sz="3200" dirty="0" smtClean="0">
                <a:solidFill>
                  <a:srgbClr val="002060"/>
                </a:solidFill>
              </a:rPr>
              <a:t>Nelegalna </a:t>
            </a:r>
            <a:r>
              <a:rPr lang="x-none" sz="3200" dirty="0" err="1" smtClean="0">
                <a:solidFill>
                  <a:srgbClr val="002060"/>
                </a:solidFill>
              </a:rPr>
              <a:t>prenamena</a:t>
            </a:r>
            <a:r>
              <a:rPr lang="x-none" sz="3200" dirty="0" smtClean="0">
                <a:solidFill>
                  <a:srgbClr val="002060"/>
                </a:solidFill>
              </a:rPr>
              <a:t> – rešenje organa uprave o </a:t>
            </a:r>
            <a:r>
              <a:rPr lang="x-none" sz="3200" dirty="0" err="1" smtClean="0">
                <a:solidFill>
                  <a:srgbClr val="002060"/>
                </a:solidFill>
              </a:rPr>
              <a:t>prenameni</a:t>
            </a:r>
            <a:r>
              <a:rPr lang="x-none" sz="3200" dirty="0" smtClean="0">
                <a:solidFill>
                  <a:srgbClr val="002060"/>
                </a:solidFill>
              </a:rPr>
              <a:t> objekta </a:t>
            </a:r>
            <a:endParaRPr lang="x-none" sz="32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x-none" sz="28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876903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>
                <a:solidFill>
                  <a:srgbClr val="002060"/>
                </a:solidFill>
              </a:rPr>
              <a:t>Prestanak hipoteke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345721"/>
            <a:ext cx="10515600" cy="4413812"/>
          </a:xfrm>
        </p:spPr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n-US" sz="3200" dirty="0" smtClean="0">
                <a:solidFill>
                  <a:srgbClr val="002060"/>
                </a:solidFill>
              </a:rPr>
              <a:t>I</a:t>
            </a:r>
            <a:r>
              <a:rPr lang="x-none" sz="3200" dirty="0" smtClean="0">
                <a:solidFill>
                  <a:srgbClr val="002060"/>
                </a:solidFill>
              </a:rPr>
              <a:t>spisom iz registra na osnovu brisovne dozvole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200" dirty="0" smtClean="0">
                <a:solidFill>
                  <a:srgbClr val="002060"/>
                </a:solidFill>
              </a:rPr>
              <a:t>O</a:t>
            </a:r>
            <a:r>
              <a:rPr lang="x-none" sz="3200" dirty="0" err="1" smtClean="0">
                <a:solidFill>
                  <a:srgbClr val="002060"/>
                </a:solidFill>
              </a:rPr>
              <a:t>dricanje</a:t>
            </a:r>
            <a:r>
              <a:rPr lang="x-none" sz="3200" dirty="0" smtClean="0">
                <a:solidFill>
                  <a:srgbClr val="002060"/>
                </a:solidFill>
              </a:rPr>
              <a:t> </a:t>
            </a:r>
            <a:r>
              <a:rPr lang="x-none" sz="3200" dirty="0" err="1" smtClean="0">
                <a:solidFill>
                  <a:srgbClr val="002060"/>
                </a:solidFill>
              </a:rPr>
              <a:t>hip.poverioca</a:t>
            </a:r>
            <a:r>
              <a:rPr lang="x-none" sz="3200" dirty="0" smtClean="0">
                <a:solidFill>
                  <a:srgbClr val="002060"/>
                </a:solidFill>
              </a:rPr>
              <a:t> </a:t>
            </a:r>
          </a:p>
          <a:p>
            <a:pPr marL="571500" indent="-571500">
              <a:buFont typeface="+mj-lt"/>
              <a:buAutoNum type="romanUcPeriod"/>
            </a:pPr>
            <a:r>
              <a:rPr lang="x-none" sz="3200" dirty="0" smtClean="0">
                <a:solidFill>
                  <a:srgbClr val="002060"/>
                </a:solidFill>
              </a:rPr>
              <a:t> Propašću stvari (potpuna, delimična)</a:t>
            </a:r>
          </a:p>
          <a:p>
            <a:pPr marL="571500" indent="-571500">
              <a:buFont typeface="+mj-lt"/>
              <a:buAutoNum type="romanUcPeriod"/>
            </a:pPr>
            <a:r>
              <a:rPr lang="x-none" sz="3200" dirty="0" smtClean="0">
                <a:solidFill>
                  <a:srgbClr val="002060"/>
                </a:solidFill>
              </a:rPr>
              <a:t>Opšti interes (eksproprijacija)</a:t>
            </a:r>
          </a:p>
          <a:p>
            <a:pPr marL="571500" indent="-571500">
              <a:buFont typeface="+mj-lt"/>
              <a:buAutoNum type="romanUcPeriod"/>
            </a:pPr>
            <a:r>
              <a:rPr lang="x-none" sz="3200" dirty="0" smtClean="0">
                <a:solidFill>
                  <a:srgbClr val="002060"/>
                </a:solidFill>
              </a:rPr>
              <a:t> Sudska/vansudska prodaja</a:t>
            </a:r>
          </a:p>
          <a:p>
            <a:pPr marL="571500" indent="-571500">
              <a:buFont typeface="+mj-lt"/>
              <a:buAutoNum type="romanUcPeriod"/>
            </a:pPr>
            <a:r>
              <a:rPr lang="x-none" sz="3200" dirty="0" smtClean="0">
                <a:solidFill>
                  <a:srgbClr val="002060"/>
                </a:solidFill>
              </a:rPr>
              <a:t> Konfuzija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200" dirty="0" smtClean="0">
                <a:solidFill>
                  <a:srgbClr val="002060"/>
                </a:solidFill>
              </a:rPr>
              <a:t>K</a:t>
            </a:r>
            <a:r>
              <a:rPr lang="x-none" sz="3200" dirty="0" smtClean="0">
                <a:solidFill>
                  <a:srgbClr val="002060"/>
                </a:solidFill>
              </a:rPr>
              <a:t>onsolidacija</a:t>
            </a:r>
          </a:p>
          <a:p>
            <a:pPr marL="571500" indent="-571500">
              <a:buFont typeface="+mj-lt"/>
              <a:buAutoNum type="romanUcPeriod"/>
            </a:pPr>
            <a:r>
              <a:rPr lang="x-none" sz="3200" dirty="0" smtClean="0">
                <a:solidFill>
                  <a:srgbClr val="002060"/>
                </a:solidFill>
              </a:rPr>
              <a:t> Amortizacija obezbeđenog potraživanja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69344"/>
            <a:ext cx="10515600" cy="927340"/>
          </a:xfrm>
        </p:spPr>
        <p:txBody>
          <a:bodyPr/>
          <a:lstStyle/>
          <a:p>
            <a:r>
              <a:rPr lang="x-none" dirty="0" smtClean="0">
                <a:solidFill>
                  <a:srgbClr val="002060"/>
                </a:solidFill>
              </a:rPr>
              <a:t>List nepokretnosti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561381"/>
            <a:ext cx="10515600" cy="418381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4" descr="Резултат слика за izvod iz lista nepokretnosti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876300" y="1302589"/>
            <a:ext cx="3609436" cy="468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Резултат слика за list nepokretnost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66653" y="1272396"/>
            <a:ext cx="6744329" cy="1956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Резултат слика за izvod iz lista nepokretnosti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4727275" y="3229177"/>
            <a:ext cx="7214515" cy="2516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82716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71896"/>
            <a:ext cx="10515600" cy="1109292"/>
          </a:xfrm>
        </p:spPr>
        <p:txBody>
          <a:bodyPr/>
          <a:lstStyle/>
          <a:p>
            <a:r>
              <a:rPr lang="x-none" sz="3600" dirty="0">
                <a:solidFill>
                  <a:srgbClr val="002060"/>
                </a:solidFill>
              </a:rPr>
              <a:t>Specifična pravna struktura </a:t>
            </a:r>
            <a:r>
              <a:rPr lang="x-none" sz="3600">
                <a:solidFill>
                  <a:srgbClr val="002060"/>
                </a:solidFill>
              </a:rPr>
              <a:t>i </a:t>
            </a:r>
            <a:r>
              <a:rPr lang="x-none" sz="3600" smtClean="0">
                <a:solidFill>
                  <a:srgbClr val="002060"/>
                </a:solidFill>
              </a:rPr>
              <a:t>ograničenja</a:t>
            </a:r>
            <a:r>
              <a:rPr lang="x-none" sz="3600" dirty="0" smtClean="0">
                <a:solidFill>
                  <a:srgbClr val="002060"/>
                </a:solidFill>
              </a:rPr>
              <a:t> - reciprocitet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00644" y="1626919"/>
            <a:ext cx="10653156" cy="4078499"/>
          </a:xfrm>
        </p:spPr>
        <p:txBody>
          <a:bodyPr/>
          <a:lstStyle/>
          <a:p>
            <a:r>
              <a:rPr lang="en-US" sz="2800" dirty="0" err="1" smtClean="0">
                <a:solidFill>
                  <a:srgbClr val="002060"/>
                </a:solidFill>
              </a:rPr>
              <a:t>Strana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fizička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pravna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lica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koja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obavljaju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delatnost</a:t>
            </a:r>
            <a:r>
              <a:rPr lang="en-US" sz="2800" dirty="0" smtClean="0">
                <a:solidFill>
                  <a:srgbClr val="002060"/>
                </a:solidFill>
              </a:rPr>
              <a:t> u </a:t>
            </a:r>
            <a:r>
              <a:rPr lang="en-US" sz="2800" dirty="0" err="1" smtClean="0">
                <a:solidFill>
                  <a:srgbClr val="002060"/>
                </a:solidFill>
              </a:rPr>
              <a:t>Srbiji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mogu</a:t>
            </a:r>
            <a:r>
              <a:rPr lang="en-US" sz="2800" dirty="0" smtClean="0">
                <a:solidFill>
                  <a:srgbClr val="002060"/>
                </a:solidFill>
              </a:rPr>
              <a:t>, pod </a:t>
            </a:r>
            <a:r>
              <a:rPr lang="en-US" sz="2800" dirty="0" err="1" smtClean="0">
                <a:solidFill>
                  <a:srgbClr val="002060"/>
                </a:solidFill>
              </a:rPr>
              <a:t>uslovima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</a:rPr>
              <a:t>uzajamnosti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</a:rPr>
              <a:t>sticati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pravo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svojine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na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nepokretnostima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koje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su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im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neophodne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za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obavljanje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te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delatnosti</a:t>
            </a:r>
            <a:r>
              <a:rPr lang="en-US" sz="28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sz="2800" dirty="0" err="1" smtClean="0">
                <a:solidFill>
                  <a:srgbClr val="002060"/>
                </a:solidFill>
              </a:rPr>
              <a:t>Strano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fizičko</a:t>
            </a:r>
            <a:r>
              <a:rPr lang="en-US" sz="2800" dirty="0" smtClean="0">
                <a:solidFill>
                  <a:srgbClr val="002060"/>
                </a:solidFill>
              </a:rPr>
              <a:t> lice </a:t>
            </a:r>
            <a:r>
              <a:rPr lang="en-US" sz="2800" dirty="0" err="1" smtClean="0">
                <a:solidFill>
                  <a:srgbClr val="002060"/>
                </a:solidFill>
              </a:rPr>
              <a:t>koje</a:t>
            </a:r>
            <a:r>
              <a:rPr lang="en-US" sz="2800" dirty="0" smtClean="0">
                <a:solidFill>
                  <a:srgbClr val="002060"/>
                </a:solidFill>
              </a:rPr>
              <a:t> ne </a:t>
            </a:r>
            <a:r>
              <a:rPr lang="en-US" sz="2800" dirty="0" err="1" smtClean="0">
                <a:solidFill>
                  <a:srgbClr val="002060"/>
                </a:solidFill>
              </a:rPr>
              <a:t>obavlja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delatnost</a:t>
            </a:r>
            <a:r>
              <a:rPr lang="en-US" sz="2800" dirty="0" smtClean="0">
                <a:solidFill>
                  <a:srgbClr val="002060"/>
                </a:solidFill>
              </a:rPr>
              <a:t> u </a:t>
            </a:r>
            <a:r>
              <a:rPr lang="en-US" sz="2800" dirty="0" err="1" smtClean="0">
                <a:solidFill>
                  <a:srgbClr val="002060"/>
                </a:solidFill>
              </a:rPr>
              <a:t>Srbiji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može</a:t>
            </a:r>
            <a:r>
              <a:rPr lang="en-US" sz="2800" dirty="0" smtClean="0">
                <a:solidFill>
                  <a:srgbClr val="002060"/>
                </a:solidFill>
              </a:rPr>
              <a:t>, pod </a:t>
            </a:r>
            <a:r>
              <a:rPr lang="en-US" sz="2800" dirty="0" err="1" smtClean="0">
                <a:solidFill>
                  <a:srgbClr val="002060"/>
                </a:solidFill>
              </a:rPr>
              <a:t>uslovima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</a:rPr>
              <a:t>uzajamnosti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</a:rPr>
              <a:t>sticati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pravo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svojine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na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stanu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stambenoj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zgradi</a:t>
            </a:r>
            <a:r>
              <a:rPr lang="x-none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</a:rPr>
              <a:t>kao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x-none" sz="2800" dirty="0" smtClean="0">
                <a:solidFill>
                  <a:srgbClr val="002060"/>
                </a:solidFill>
              </a:rPr>
              <a:t>domaći </a:t>
            </a:r>
            <a:r>
              <a:rPr lang="en-US" sz="2800" dirty="0" err="1" smtClean="0">
                <a:solidFill>
                  <a:srgbClr val="002060"/>
                </a:solidFill>
              </a:rPr>
              <a:t>državljanin</a:t>
            </a:r>
            <a:r>
              <a:rPr lang="x-none" sz="2800" dirty="0" smtClean="0">
                <a:solidFill>
                  <a:srgbClr val="002060"/>
                </a:solidFill>
              </a:rPr>
              <a:t>.</a:t>
            </a:r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en-US" sz="2800" dirty="0" err="1" smtClean="0">
                <a:solidFill>
                  <a:srgbClr val="002060"/>
                </a:solidFill>
              </a:rPr>
              <a:t>Zakonom</a:t>
            </a:r>
            <a:r>
              <a:rPr lang="en-US" sz="2800" dirty="0" smtClean="0">
                <a:solidFill>
                  <a:srgbClr val="002060"/>
                </a:solidFill>
              </a:rPr>
              <a:t> se </a:t>
            </a:r>
            <a:r>
              <a:rPr lang="en-US" sz="2800" dirty="0" err="1" smtClean="0">
                <a:solidFill>
                  <a:srgbClr val="002060"/>
                </a:solidFill>
              </a:rPr>
              <a:t>može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predvideti</a:t>
            </a:r>
            <a:r>
              <a:rPr lang="en-US" sz="2800" dirty="0" smtClean="0">
                <a:solidFill>
                  <a:srgbClr val="002060"/>
                </a:solidFill>
              </a:rPr>
              <a:t> da </a:t>
            </a:r>
            <a:r>
              <a:rPr lang="en-US" sz="2800" dirty="0" err="1" smtClean="0">
                <a:solidFill>
                  <a:srgbClr val="002060"/>
                </a:solidFill>
              </a:rPr>
              <a:t>strano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fizičko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pravno</a:t>
            </a:r>
            <a:r>
              <a:rPr lang="en-US" sz="2800" dirty="0" smtClean="0">
                <a:solidFill>
                  <a:srgbClr val="002060"/>
                </a:solidFill>
              </a:rPr>
              <a:t> lice ne mo</a:t>
            </a:r>
            <a:r>
              <a:rPr lang="x-none" sz="2800" dirty="0" smtClean="0">
                <a:solidFill>
                  <a:srgbClr val="002060"/>
                </a:solidFill>
              </a:rPr>
              <a:t>že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sticati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pravo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svojine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na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nepokretnostima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koje</a:t>
            </a:r>
            <a:r>
              <a:rPr lang="en-US" sz="2800" dirty="0" smtClean="0">
                <a:solidFill>
                  <a:srgbClr val="002060"/>
                </a:solidFill>
              </a:rPr>
              <a:t> se </a:t>
            </a:r>
            <a:r>
              <a:rPr lang="en-US" sz="2800" dirty="0" err="1" smtClean="0">
                <a:solidFill>
                  <a:srgbClr val="002060"/>
                </a:solidFill>
              </a:rPr>
              <a:t>nalaze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na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određenim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područjima</a:t>
            </a:r>
            <a:r>
              <a:rPr lang="en-US" sz="2800" dirty="0" smtClean="0">
                <a:solidFill>
                  <a:srgbClr val="002060"/>
                </a:solidFill>
              </a:rPr>
              <a:t>.</a:t>
            </a:r>
          </a:p>
          <a:p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xmlns="" val="168076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332" y="551772"/>
            <a:ext cx="10515600" cy="1325563"/>
          </a:xfrm>
        </p:spPr>
        <p:txBody>
          <a:bodyPr/>
          <a:lstStyle/>
          <a:p>
            <a:r>
              <a:rPr lang="x-none" dirty="0" smtClean="0">
                <a:solidFill>
                  <a:srgbClr val="002060"/>
                </a:solidFill>
              </a:rPr>
              <a:t>Javno dostupni izvori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3053862" y="1523315"/>
            <a:ext cx="8643668" cy="4213251"/>
          </a:xfrm>
          <a:prstGeom prst="rect">
            <a:avLst/>
          </a:prstGeom>
        </p:spPr>
      </p:pic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6901" y="1437051"/>
            <a:ext cx="2372483" cy="4032095"/>
          </a:xfrm>
        </p:spPr>
        <p:txBody>
          <a:bodyPr/>
          <a:lstStyle/>
          <a:p>
            <a:pPr algn="just"/>
            <a:r>
              <a:rPr lang="x-none" sz="2400" dirty="0" smtClean="0"/>
              <a:t>Centralna evidenija nepokretnosti (</a:t>
            </a:r>
            <a:r>
              <a:rPr lang="x-none" sz="2400" b="1" dirty="0" smtClean="0"/>
              <a:t>CEH</a:t>
            </a:r>
            <a:r>
              <a:rPr lang="x-none" sz="2400" dirty="0" smtClean="0"/>
              <a:t>) </a:t>
            </a:r>
          </a:p>
          <a:p>
            <a:pPr algn="just"/>
            <a:endParaRPr lang="x-none" sz="2400" dirty="0" smtClean="0"/>
          </a:p>
          <a:p>
            <a:pPr algn="just"/>
            <a:r>
              <a:rPr lang="x-none" sz="2400" dirty="0" err="1" smtClean="0"/>
              <a:t>vs</a:t>
            </a:r>
            <a:r>
              <a:rPr lang="x-none" sz="2400" dirty="0" smtClean="0"/>
              <a:t>. </a:t>
            </a:r>
          </a:p>
          <a:p>
            <a:pPr algn="just"/>
            <a:endParaRPr lang="x-none" sz="1600" dirty="0" smtClean="0"/>
          </a:p>
          <a:p>
            <a:pPr algn="just"/>
            <a:r>
              <a:rPr lang="x-none" sz="2400" dirty="0" err="1" smtClean="0"/>
              <a:t>KnWeb</a:t>
            </a:r>
            <a:r>
              <a:rPr lang="x-none" sz="2400" dirty="0" smtClean="0"/>
              <a:t> on line servis </a:t>
            </a:r>
            <a:r>
              <a:rPr lang="x-none" sz="2400" b="1" dirty="0" smtClean="0"/>
              <a:t>(</a:t>
            </a:r>
            <a:r>
              <a:rPr lang="x-none" sz="2400" b="1" dirty="0" err="1" smtClean="0"/>
              <a:t>eKatastar</a:t>
            </a:r>
            <a:r>
              <a:rPr lang="x-none" sz="2400" b="1" dirty="0" smtClean="0"/>
              <a:t>)</a:t>
            </a:r>
            <a:endParaRPr lang="x-none" sz="2400" b="1" dirty="0"/>
          </a:p>
          <a:p>
            <a:pPr algn="just"/>
            <a:endParaRPr lang="x-none" sz="2400" dirty="0" smtClean="0"/>
          </a:p>
          <a:p>
            <a:pPr algn="just"/>
            <a:endParaRPr lang="x-none" sz="2400" dirty="0" smtClean="0">
              <a:latin typeface="Century Gothic" panose="020B0502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86854" y="1283355"/>
            <a:ext cx="2123278" cy="16582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351825" y="1437052"/>
            <a:ext cx="2653946" cy="12820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01960" y="2847916"/>
            <a:ext cx="1780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400" b="1" dirty="0" smtClean="0">
                <a:solidFill>
                  <a:srgbClr val="FF0000"/>
                </a:solidFill>
                <a:latin typeface="+mj-lt"/>
              </a:rPr>
              <a:t>01.08.2015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4759" y="4945927"/>
            <a:ext cx="2575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800" b="1" dirty="0" smtClean="0">
                <a:solidFill>
                  <a:srgbClr val="FF0000"/>
                </a:solidFill>
                <a:latin typeface="+mj-lt"/>
              </a:rPr>
              <a:t>27.08.2012</a:t>
            </a:r>
            <a:endParaRPr lang="en-US" sz="28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93273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err="1">
                <a:solidFill>
                  <a:srgbClr val="002060"/>
                </a:solidFill>
              </a:rPr>
              <a:t>Web</a:t>
            </a:r>
            <a:r>
              <a:rPr lang="x-none" dirty="0">
                <a:solidFill>
                  <a:srgbClr val="002060"/>
                </a:solidFill>
              </a:rPr>
              <a:t> aplikacija </a:t>
            </a:r>
            <a:r>
              <a:rPr lang="x-none" dirty="0" err="1">
                <a:solidFill>
                  <a:srgbClr val="002060"/>
                </a:solidFill>
              </a:rPr>
              <a:t>eKatastar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800668" y="1422735"/>
            <a:ext cx="5295332" cy="25275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1226495" y="4059021"/>
            <a:ext cx="3930556" cy="23199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6331952" y="1422735"/>
            <a:ext cx="4612943" cy="3098042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 flipH="1">
            <a:off x="3191773" y="5173261"/>
            <a:ext cx="1362973" cy="457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z="6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1</a:t>
            </a:r>
            <a:endParaRPr lang="x-none" sz="6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756475" y="4019908"/>
            <a:ext cx="1358411" cy="862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z="60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2</a:t>
            </a:r>
            <a:endParaRPr lang="x-none" sz="60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67436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3849"/>
            <a:ext cx="10515600" cy="819509"/>
          </a:xfrm>
        </p:spPr>
        <p:txBody>
          <a:bodyPr/>
          <a:lstStyle/>
          <a:p>
            <a:r>
              <a:rPr lang="x-none" dirty="0" err="1">
                <a:solidFill>
                  <a:srgbClr val="002060"/>
                </a:solidFill>
              </a:rPr>
              <a:t>Web</a:t>
            </a:r>
            <a:r>
              <a:rPr lang="x-none" dirty="0">
                <a:solidFill>
                  <a:srgbClr val="002060"/>
                </a:solidFill>
              </a:rPr>
              <a:t> aplikacija </a:t>
            </a:r>
            <a:r>
              <a:rPr lang="x-none" dirty="0" err="1">
                <a:solidFill>
                  <a:srgbClr val="002060"/>
                </a:solidFill>
              </a:rPr>
              <a:t>eKatastar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1090208" y="1423359"/>
            <a:ext cx="9511655" cy="432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612625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12475"/>
            <a:ext cx="10515600" cy="802257"/>
          </a:xfrm>
        </p:spPr>
        <p:txBody>
          <a:bodyPr/>
          <a:lstStyle/>
          <a:p>
            <a:r>
              <a:rPr lang="x-none" dirty="0" err="1" smtClean="0">
                <a:solidFill>
                  <a:srgbClr val="002060"/>
                </a:solidFill>
              </a:rPr>
              <a:t>Web</a:t>
            </a:r>
            <a:r>
              <a:rPr lang="x-none" dirty="0" smtClean="0">
                <a:solidFill>
                  <a:srgbClr val="002060"/>
                </a:solidFill>
              </a:rPr>
              <a:t> aplikacija </a:t>
            </a:r>
            <a:r>
              <a:rPr lang="x-none" dirty="0" err="1" smtClean="0">
                <a:solidFill>
                  <a:srgbClr val="002060"/>
                </a:solidFill>
              </a:rPr>
              <a:t>eKatastar</a:t>
            </a:r>
            <a:r>
              <a:rPr lang="x-none" dirty="0" smtClean="0">
                <a:solidFill>
                  <a:srgbClr val="002060"/>
                </a:solidFill>
              </a:rPr>
              <a:t> 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36347" y="1309890"/>
            <a:ext cx="5859653" cy="48752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5572664" y="1932317"/>
            <a:ext cx="6433281" cy="3569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13033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z="3600" dirty="0">
                <a:solidFill>
                  <a:srgbClr val="002060"/>
                </a:solidFill>
              </a:rPr>
              <a:t>Specifična pravna struktura i ograničenja</a:t>
            </a:r>
            <a:r>
              <a:rPr lang="en-US" sz="3600" dirty="0">
                <a:solidFill>
                  <a:srgbClr val="002060"/>
                </a:solidFill>
              </a:rPr>
              <a:t/>
            </a:r>
            <a:br>
              <a:rPr lang="en-US" sz="3600" dirty="0">
                <a:solidFill>
                  <a:srgbClr val="002060"/>
                </a:solidFill>
              </a:rPr>
            </a:br>
            <a:r>
              <a:rPr lang="en-US" sz="3600" dirty="0" smtClean="0">
                <a:solidFill>
                  <a:srgbClr val="002060"/>
                </a:solidFill>
              </a:rPr>
              <a:t>- forma </a:t>
            </a:r>
            <a:r>
              <a:rPr lang="en-US" sz="3600" dirty="0" err="1" smtClean="0">
                <a:solidFill>
                  <a:srgbClr val="002060"/>
                </a:solidFill>
              </a:rPr>
              <a:t>ugovora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17517" y="1805049"/>
            <a:ext cx="10774383" cy="4271901"/>
          </a:xfrm>
        </p:spPr>
        <p:txBody>
          <a:bodyPr/>
          <a:lstStyle/>
          <a:p>
            <a:r>
              <a:rPr lang="en-US" sz="2800" dirty="0" err="1">
                <a:solidFill>
                  <a:srgbClr val="002060"/>
                </a:solidFill>
              </a:rPr>
              <a:t>Ugovor</a:t>
            </a:r>
            <a:r>
              <a:rPr lang="en-US" sz="2800" dirty="0">
                <a:solidFill>
                  <a:srgbClr val="002060"/>
                </a:solidFill>
              </a:rPr>
              <a:t> o </a:t>
            </a:r>
            <a:r>
              <a:rPr lang="en-US" sz="2800" dirty="0" err="1">
                <a:solidFill>
                  <a:srgbClr val="002060"/>
                </a:solidFill>
              </a:rPr>
              <a:t>prometu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nepokretnosti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zaključuje</a:t>
            </a:r>
            <a:r>
              <a:rPr lang="en-US" sz="2800" dirty="0">
                <a:solidFill>
                  <a:srgbClr val="002060"/>
                </a:solidFill>
              </a:rPr>
              <a:t> se u </a:t>
            </a:r>
            <a:r>
              <a:rPr lang="en-US" sz="2800" dirty="0" err="1">
                <a:solidFill>
                  <a:srgbClr val="002060"/>
                </a:solidFill>
              </a:rPr>
              <a:t>obliku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i="1" u="sng" dirty="0" err="1" smtClean="0">
                <a:solidFill>
                  <a:srgbClr val="002060"/>
                </a:solidFill>
              </a:rPr>
              <a:t>javnobeležničk</a:t>
            </a:r>
            <a:r>
              <a:rPr lang="x-none" sz="2800" i="1" u="sng" dirty="0" smtClean="0">
                <a:solidFill>
                  <a:srgbClr val="002060"/>
                </a:solidFill>
              </a:rPr>
              <a:t>og zapisa ili javno </a:t>
            </a:r>
            <a:r>
              <a:rPr lang="en-US" sz="2800" i="1" u="sng" dirty="0" err="1" smtClean="0">
                <a:solidFill>
                  <a:srgbClr val="002060"/>
                </a:solidFill>
              </a:rPr>
              <a:t>potvrđene</a:t>
            </a:r>
            <a:r>
              <a:rPr lang="en-US" sz="2800" i="1" u="sng" dirty="0" smtClean="0">
                <a:solidFill>
                  <a:srgbClr val="002060"/>
                </a:solidFill>
              </a:rPr>
              <a:t> </a:t>
            </a:r>
            <a:r>
              <a:rPr lang="en-US" sz="2800" i="1" u="sng" dirty="0">
                <a:solidFill>
                  <a:srgbClr val="002060"/>
                </a:solidFill>
              </a:rPr>
              <a:t>(</a:t>
            </a:r>
            <a:r>
              <a:rPr lang="en-US" sz="2800" i="1" u="sng" dirty="0" err="1">
                <a:solidFill>
                  <a:srgbClr val="002060"/>
                </a:solidFill>
              </a:rPr>
              <a:t>solemnizovane</a:t>
            </a:r>
            <a:r>
              <a:rPr lang="en-US" sz="2800" i="1" u="sng" dirty="0">
                <a:solidFill>
                  <a:srgbClr val="002060"/>
                </a:solidFill>
              </a:rPr>
              <a:t>) </a:t>
            </a:r>
            <a:r>
              <a:rPr lang="en-US" sz="2800" i="1" u="sng" dirty="0" err="1">
                <a:solidFill>
                  <a:srgbClr val="002060"/>
                </a:solidFill>
              </a:rPr>
              <a:t>isprave</a:t>
            </a:r>
            <a:r>
              <a:rPr lang="en-US" sz="2800" dirty="0">
                <a:solidFill>
                  <a:srgbClr val="002060"/>
                </a:solidFill>
              </a:rPr>
              <a:t>.</a:t>
            </a:r>
          </a:p>
          <a:p>
            <a:r>
              <a:rPr lang="en-US" sz="2800" dirty="0" err="1">
                <a:solidFill>
                  <a:srgbClr val="002060"/>
                </a:solidFill>
              </a:rPr>
              <a:t>Za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taj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posao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isključivo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je </a:t>
            </a:r>
            <a:r>
              <a:rPr lang="en-US" sz="2800" dirty="0" err="1">
                <a:solidFill>
                  <a:srgbClr val="002060"/>
                </a:solidFill>
              </a:rPr>
              <a:t>nadležan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javni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beležnik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čijem</a:t>
            </a:r>
            <a:r>
              <a:rPr lang="en-US" sz="2800" dirty="0">
                <a:solidFill>
                  <a:srgbClr val="002060"/>
                </a:solidFill>
              </a:rPr>
              <a:t> se </a:t>
            </a:r>
            <a:r>
              <a:rPr lang="en-US" sz="2800" dirty="0" err="1">
                <a:solidFill>
                  <a:srgbClr val="002060"/>
                </a:solidFill>
              </a:rPr>
              <a:t>području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nalazi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nepokretnost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koja</a:t>
            </a:r>
            <a:r>
              <a:rPr lang="en-US" sz="2800" dirty="0">
                <a:solidFill>
                  <a:srgbClr val="002060"/>
                </a:solidFill>
              </a:rPr>
              <a:t> je </a:t>
            </a:r>
            <a:r>
              <a:rPr lang="en-US" sz="2800" dirty="0" err="1">
                <a:solidFill>
                  <a:srgbClr val="002060"/>
                </a:solidFill>
              </a:rPr>
              <a:t>predmet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ugovora</a:t>
            </a:r>
            <a:r>
              <a:rPr lang="en-US" sz="2800" dirty="0">
                <a:solidFill>
                  <a:srgbClr val="002060"/>
                </a:solidFill>
              </a:rPr>
              <a:t>.</a:t>
            </a:r>
          </a:p>
          <a:p>
            <a:r>
              <a:rPr lang="en-US" sz="2800" dirty="0" err="1" smtClean="0">
                <a:solidFill>
                  <a:srgbClr val="002060"/>
                </a:solidFill>
              </a:rPr>
              <a:t>Ugovor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koji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nije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zaključen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opisani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način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ne </a:t>
            </a:r>
            <a:r>
              <a:rPr lang="en-US" sz="2800" dirty="0" err="1">
                <a:solidFill>
                  <a:srgbClr val="002060"/>
                </a:solidFill>
              </a:rPr>
              <a:t>proizvodi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pravno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dejstvo</a:t>
            </a:r>
            <a:r>
              <a:rPr lang="x-none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(primer date </a:t>
            </a:r>
            <a:r>
              <a:rPr lang="en-US" sz="2800" dirty="0" err="1" smtClean="0">
                <a:solidFill>
                  <a:srgbClr val="002060"/>
                </a:solidFill>
              </a:rPr>
              <a:t>kapare</a:t>
            </a:r>
            <a:r>
              <a:rPr lang="en-US" sz="2800" dirty="0" smtClean="0">
                <a:solidFill>
                  <a:srgbClr val="002060"/>
                </a:solidFill>
              </a:rPr>
              <a:t>!)</a:t>
            </a:r>
          </a:p>
          <a:p>
            <a:r>
              <a:rPr lang="x-none" sz="2800" dirty="0" smtClean="0">
                <a:solidFill>
                  <a:srgbClr val="002060"/>
                </a:solidFill>
              </a:rPr>
              <a:t>Identičan pravni režim važi za </a:t>
            </a:r>
            <a:r>
              <a:rPr lang="en-US" sz="2800" dirty="0" err="1" smtClean="0">
                <a:solidFill>
                  <a:srgbClr val="002060"/>
                </a:solidFill>
              </a:rPr>
              <a:t>osnivački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akt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društva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kada</a:t>
            </a:r>
            <a:r>
              <a:rPr lang="en-US" sz="2800" dirty="0" smtClean="0">
                <a:solidFill>
                  <a:srgbClr val="002060"/>
                </a:solidFill>
              </a:rPr>
              <a:t> je </a:t>
            </a:r>
            <a:r>
              <a:rPr lang="en-US" sz="2800" dirty="0" err="1" smtClean="0">
                <a:solidFill>
                  <a:srgbClr val="002060"/>
                </a:solidFill>
              </a:rPr>
              <a:t>ulog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članova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x-none" sz="2800" dirty="0" smtClean="0">
                <a:solidFill>
                  <a:srgbClr val="002060"/>
                </a:solidFill>
              </a:rPr>
              <a:t>društva </a:t>
            </a:r>
            <a:r>
              <a:rPr lang="en-US" sz="2800" dirty="0" smtClean="0">
                <a:solidFill>
                  <a:srgbClr val="002060"/>
                </a:solidFill>
              </a:rPr>
              <a:t>u </a:t>
            </a:r>
            <a:r>
              <a:rPr lang="en-US" sz="2800" dirty="0" err="1" smtClean="0">
                <a:solidFill>
                  <a:srgbClr val="002060"/>
                </a:solidFill>
              </a:rPr>
              <a:t>nepokretno</a:t>
            </a:r>
            <a:r>
              <a:rPr lang="x-none" sz="2800" dirty="0" smtClean="0">
                <a:solidFill>
                  <a:srgbClr val="002060"/>
                </a:solidFill>
              </a:rPr>
              <a:t>j imovini.</a:t>
            </a:r>
            <a:endParaRPr lang="en-US" sz="2800" dirty="0" smtClean="0">
              <a:solidFill>
                <a:srgbClr val="002060"/>
              </a:solidFill>
            </a:endParaRP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82794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1268"/>
            <a:ext cx="10515600" cy="1239920"/>
          </a:xfrm>
        </p:spPr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Nepokretnosti</a:t>
            </a:r>
            <a:r>
              <a:rPr lang="en-US" dirty="0" smtClean="0">
                <a:solidFill>
                  <a:srgbClr val="002060"/>
                </a:solidFill>
              </a:rPr>
              <a:t> u </a:t>
            </a:r>
            <a:r>
              <a:rPr lang="en-US" dirty="0" err="1" smtClean="0">
                <a:solidFill>
                  <a:srgbClr val="002060"/>
                </a:solidFill>
              </a:rPr>
              <a:t>posebnom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režimu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83771" y="1698171"/>
            <a:ext cx="10608129" cy="437878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x-none" sz="2800" dirty="0" smtClean="0"/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Nepokretnosti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koje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podležu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x-none" sz="2800" dirty="0" smtClean="0">
                <a:solidFill>
                  <a:srgbClr val="002060"/>
                </a:solidFill>
              </a:rPr>
              <a:t>naturalnoj </a:t>
            </a:r>
            <a:r>
              <a:rPr lang="en-US" sz="2800" dirty="0" err="1" smtClean="0">
                <a:solidFill>
                  <a:srgbClr val="002060"/>
                </a:solidFill>
              </a:rPr>
              <a:t>restituciji</a:t>
            </a:r>
            <a:r>
              <a:rPr lang="x-none" sz="2800" dirty="0" smtClean="0">
                <a:solidFill>
                  <a:srgbClr val="002060"/>
                </a:solidFill>
              </a:rPr>
              <a:t> prema Zakonu o vraćanju oduzete imovine i obeštećenju (Zakon o restituciji); nepokretnosti na kojima su stečena privatna svojinska prava ne mogu biti predmet restitucije</a:t>
            </a:r>
          </a:p>
          <a:p>
            <a:pPr>
              <a:buFont typeface="Wingdings" pitchFamily="2" charset="2"/>
              <a:buChar char="v"/>
            </a:pPr>
            <a:r>
              <a:rPr lang="x-none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Kulturna</a:t>
            </a:r>
            <a:r>
              <a:rPr lang="en-US" sz="2800" dirty="0" smtClean="0">
                <a:solidFill>
                  <a:srgbClr val="002060"/>
                </a:solidFill>
              </a:rPr>
              <a:t> dobra</a:t>
            </a:r>
            <a:r>
              <a:rPr lang="x-none" sz="2800" dirty="0" smtClean="0">
                <a:solidFill>
                  <a:srgbClr val="002060"/>
                </a:solidFill>
              </a:rPr>
              <a:t> - z</a:t>
            </a:r>
            <a:r>
              <a:rPr lang="en-US" sz="2800" dirty="0" err="1" smtClean="0">
                <a:solidFill>
                  <a:srgbClr val="002060"/>
                </a:solidFill>
              </a:rPr>
              <a:t>abeležba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upisa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svojstva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kulturnog</a:t>
            </a:r>
            <a:r>
              <a:rPr lang="en-US" sz="2800" dirty="0" smtClean="0">
                <a:solidFill>
                  <a:srgbClr val="002060"/>
                </a:solidFill>
              </a:rPr>
              <a:t> dobra u </a:t>
            </a:r>
            <a:r>
              <a:rPr lang="en-US" sz="2800" dirty="0" err="1" smtClean="0">
                <a:solidFill>
                  <a:srgbClr val="002060"/>
                </a:solidFill>
              </a:rPr>
              <a:t>registru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nepokretnosti</a:t>
            </a:r>
            <a:endParaRPr lang="en-US" sz="2800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x-none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Nepokretnosti</a:t>
            </a:r>
            <a:r>
              <a:rPr lang="en-US" sz="2800" dirty="0" smtClean="0">
                <a:solidFill>
                  <a:srgbClr val="002060"/>
                </a:solidFill>
              </a:rPr>
              <a:t> u </a:t>
            </a:r>
            <a:r>
              <a:rPr lang="en-US" sz="2800" dirty="0" err="1" smtClean="0">
                <a:solidFill>
                  <a:srgbClr val="002060"/>
                </a:solidFill>
              </a:rPr>
              <a:t>inostranstvu</a:t>
            </a:r>
            <a:r>
              <a:rPr lang="x-none" sz="2800" dirty="0" smtClean="0">
                <a:solidFill>
                  <a:srgbClr val="002060"/>
                </a:solidFill>
              </a:rPr>
              <a:t> – predmet </a:t>
            </a:r>
            <a:r>
              <a:rPr lang="en-US" sz="2800" dirty="0" err="1" smtClean="0">
                <a:solidFill>
                  <a:srgbClr val="002060"/>
                </a:solidFill>
              </a:rPr>
              <a:t>Sporazum</a:t>
            </a:r>
            <a:r>
              <a:rPr lang="x-none" sz="2800" dirty="0" smtClean="0">
                <a:solidFill>
                  <a:srgbClr val="002060"/>
                </a:solidFill>
              </a:rPr>
              <a:t>a</a:t>
            </a:r>
            <a:r>
              <a:rPr lang="en-US" sz="2800" dirty="0" smtClean="0">
                <a:solidFill>
                  <a:srgbClr val="002060"/>
                </a:solidFill>
              </a:rPr>
              <a:t> o </a:t>
            </a:r>
            <a:r>
              <a:rPr lang="en-US" sz="2800" dirty="0" err="1" smtClean="0">
                <a:solidFill>
                  <a:srgbClr val="002060"/>
                </a:solidFill>
              </a:rPr>
              <a:t>sukcesiji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x-none" sz="2800" dirty="0" smtClean="0">
                <a:solidFill>
                  <a:srgbClr val="002060"/>
                </a:solidFill>
              </a:rPr>
              <a:t>sa ex YU republikama </a:t>
            </a:r>
            <a:r>
              <a:rPr lang="en-US" sz="2800" dirty="0" smtClean="0">
                <a:solidFill>
                  <a:srgbClr val="002060"/>
                </a:solidFill>
              </a:rPr>
              <a:t>(SFRJ, DZSCG)</a:t>
            </a:r>
            <a:endParaRPr lang="x-none" sz="2800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x-none" sz="2800" dirty="0" smtClean="0">
                <a:solidFill>
                  <a:srgbClr val="002060"/>
                </a:solidFill>
              </a:rPr>
              <a:t> Specijalizovane nepokretnosti </a:t>
            </a:r>
            <a:r>
              <a:rPr lang="x-none" sz="2800" i="1" dirty="0" smtClean="0">
                <a:solidFill>
                  <a:srgbClr val="002060"/>
                </a:solidFill>
              </a:rPr>
              <a:t>(benzinske stanice, mini hidroelekrane, vetroparkovi, kamenolomi)</a:t>
            </a:r>
          </a:p>
        </p:txBody>
      </p:sp>
    </p:spTree>
    <p:extLst>
      <p:ext uri="{BB962C8B-B14F-4D97-AF65-F5344CB8AC3E}">
        <p14:creationId xmlns:p14="http://schemas.microsoft.com/office/powerpoint/2010/main" xmlns="" val="1790887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z="3600" dirty="0">
                <a:solidFill>
                  <a:srgbClr val="002060"/>
                </a:solidFill>
              </a:rPr>
              <a:t>Specifična pravna struktura i ograničenja</a:t>
            </a:r>
            <a:r>
              <a:rPr lang="en-US" sz="3600" dirty="0">
                <a:solidFill>
                  <a:srgbClr val="002060"/>
                </a:solidFill>
              </a:rPr>
              <a:t/>
            </a:r>
            <a:br>
              <a:rPr lang="en-US" sz="3600" dirty="0">
                <a:solidFill>
                  <a:srgbClr val="002060"/>
                </a:solidFill>
              </a:rPr>
            </a:br>
            <a:r>
              <a:rPr lang="en-US" sz="3600" dirty="0">
                <a:solidFill>
                  <a:srgbClr val="002060"/>
                </a:solidFill>
              </a:rPr>
              <a:t>- </a:t>
            </a:r>
            <a:r>
              <a:rPr lang="en-US" sz="3600" dirty="0" err="1" smtClean="0">
                <a:solidFill>
                  <a:srgbClr val="002060"/>
                </a:solidFill>
              </a:rPr>
              <a:t>zakonsk</a:t>
            </a:r>
            <a:r>
              <a:rPr lang="x-none" sz="3600" dirty="0" smtClean="0">
                <a:solidFill>
                  <a:srgbClr val="002060"/>
                </a:solidFill>
              </a:rPr>
              <a:t>o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prav</a:t>
            </a:r>
            <a:r>
              <a:rPr lang="x-none" sz="3600" dirty="0" smtClean="0">
                <a:solidFill>
                  <a:srgbClr val="002060"/>
                </a:solidFill>
              </a:rPr>
              <a:t>o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preče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kupovine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5642" y="1911927"/>
            <a:ext cx="10786258" cy="4165023"/>
          </a:xfrm>
        </p:spPr>
        <p:txBody>
          <a:bodyPr/>
          <a:lstStyle/>
          <a:p>
            <a:r>
              <a:rPr lang="en-US" sz="2800" dirty="0" err="1">
                <a:solidFill>
                  <a:srgbClr val="002060"/>
                </a:solidFill>
              </a:rPr>
              <a:t>Suvlasnik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nepokretnosti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koji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namerava</a:t>
            </a:r>
            <a:r>
              <a:rPr lang="en-US" sz="2800" dirty="0">
                <a:solidFill>
                  <a:srgbClr val="002060"/>
                </a:solidFill>
              </a:rPr>
              <a:t> da </a:t>
            </a:r>
            <a:r>
              <a:rPr lang="en-US" sz="2800" dirty="0" err="1">
                <a:solidFill>
                  <a:srgbClr val="002060"/>
                </a:solidFill>
              </a:rPr>
              <a:t>proda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svoj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suvlasnički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deo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dužan</a:t>
            </a:r>
            <a:r>
              <a:rPr lang="en-US" sz="2800" dirty="0">
                <a:solidFill>
                  <a:srgbClr val="002060"/>
                </a:solidFill>
              </a:rPr>
              <a:t> je da </a:t>
            </a:r>
            <a:r>
              <a:rPr lang="en-US" sz="2800" dirty="0" err="1">
                <a:solidFill>
                  <a:srgbClr val="002060"/>
                </a:solidFill>
              </a:rPr>
              <a:t>ga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prethodno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ponudi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prodaju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ostalim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suvlasnicima</a:t>
            </a:r>
            <a:r>
              <a:rPr lang="en-US" sz="2800" dirty="0">
                <a:solidFill>
                  <a:srgbClr val="002060"/>
                </a:solidFill>
              </a:rPr>
              <a:t>.</a:t>
            </a:r>
          </a:p>
          <a:p>
            <a:r>
              <a:rPr lang="en-US" sz="2800" dirty="0" err="1" smtClean="0">
                <a:solidFill>
                  <a:srgbClr val="002060"/>
                </a:solidFill>
              </a:rPr>
              <a:t>Vlasnik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koji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namerava</a:t>
            </a:r>
            <a:r>
              <a:rPr lang="en-US" sz="2800" dirty="0">
                <a:solidFill>
                  <a:srgbClr val="002060"/>
                </a:solidFill>
              </a:rPr>
              <a:t> da </a:t>
            </a:r>
            <a:r>
              <a:rPr lang="en-US" sz="2800" dirty="0" err="1">
                <a:solidFill>
                  <a:srgbClr val="002060"/>
                </a:solidFill>
              </a:rPr>
              <a:t>proda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poljoprivredno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zemljište</a:t>
            </a:r>
            <a:r>
              <a:rPr lang="en-US" sz="2800" dirty="0">
                <a:solidFill>
                  <a:srgbClr val="002060"/>
                </a:solidFill>
              </a:rPr>
              <a:t>, </a:t>
            </a:r>
            <a:r>
              <a:rPr lang="en-US" sz="2800" dirty="0" err="1">
                <a:solidFill>
                  <a:srgbClr val="002060"/>
                </a:solidFill>
              </a:rPr>
              <a:t>dužan</a:t>
            </a:r>
            <a:r>
              <a:rPr lang="en-US" sz="2800" dirty="0">
                <a:solidFill>
                  <a:srgbClr val="002060"/>
                </a:solidFill>
              </a:rPr>
              <a:t> je da </a:t>
            </a:r>
            <a:r>
              <a:rPr lang="en-US" sz="2800" dirty="0" err="1">
                <a:solidFill>
                  <a:srgbClr val="002060"/>
                </a:solidFill>
              </a:rPr>
              <a:t>ga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prethodno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ponudi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vlasniku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susednog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poljoprivrednog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zemljišta</a:t>
            </a:r>
            <a:r>
              <a:rPr lang="en-US" sz="28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sz="2800" dirty="0" err="1" smtClean="0">
                <a:solidFill>
                  <a:srgbClr val="002060"/>
                </a:solidFill>
              </a:rPr>
              <a:t>Ukoliko</a:t>
            </a:r>
            <a:r>
              <a:rPr lang="en-US" sz="2800" dirty="0" smtClean="0">
                <a:solidFill>
                  <a:srgbClr val="002060"/>
                </a:solidFill>
              </a:rPr>
              <a:t> se </a:t>
            </a:r>
            <a:r>
              <a:rPr lang="en-US" sz="2800" dirty="0" err="1" smtClean="0">
                <a:solidFill>
                  <a:srgbClr val="002060"/>
                </a:solidFill>
              </a:rPr>
              <a:t>nepokretnost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prodaje</a:t>
            </a:r>
            <a:r>
              <a:rPr lang="en-US" sz="2800" dirty="0" smtClean="0">
                <a:solidFill>
                  <a:srgbClr val="002060"/>
                </a:solidFill>
              </a:rPr>
              <a:t> u </a:t>
            </a:r>
            <a:r>
              <a:rPr lang="en-US" sz="2800" dirty="0" err="1" smtClean="0">
                <a:solidFill>
                  <a:srgbClr val="002060"/>
                </a:solidFill>
              </a:rPr>
              <a:t>izvršnom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postupku</a:t>
            </a:r>
            <a:r>
              <a:rPr lang="en-US" sz="2800" dirty="0" smtClean="0">
                <a:solidFill>
                  <a:srgbClr val="002060"/>
                </a:solidFill>
              </a:rPr>
              <a:t>, </a:t>
            </a:r>
            <a:r>
              <a:rPr lang="en-US" sz="2800" dirty="0" err="1">
                <a:solidFill>
                  <a:srgbClr val="002060"/>
                </a:solidFill>
              </a:rPr>
              <a:t>i</a:t>
            </a:r>
            <a:r>
              <a:rPr lang="en-US" sz="2800" dirty="0" err="1" smtClean="0">
                <a:solidFill>
                  <a:srgbClr val="002060"/>
                </a:solidFill>
              </a:rPr>
              <a:t>malac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zakonskog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prava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preče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kupovine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ima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prvenstvo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nad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najpovoljnijim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x-none" sz="2800" dirty="0" smtClean="0">
                <a:solidFill>
                  <a:srgbClr val="002060"/>
                </a:solidFill>
              </a:rPr>
              <a:t>ponuđačem, </a:t>
            </a:r>
            <a:r>
              <a:rPr lang="en-US" sz="2800" dirty="0" err="1" smtClean="0">
                <a:solidFill>
                  <a:srgbClr val="002060"/>
                </a:solidFill>
              </a:rPr>
              <a:t>ako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odmah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posle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objavljivanja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koji</a:t>
            </a:r>
            <a:r>
              <a:rPr lang="en-US" sz="2800" dirty="0">
                <a:solidFill>
                  <a:srgbClr val="002060"/>
                </a:solidFill>
              </a:rPr>
              <a:t> je </a:t>
            </a:r>
            <a:r>
              <a:rPr lang="x-none" sz="2800" dirty="0" smtClean="0">
                <a:solidFill>
                  <a:srgbClr val="002060"/>
                </a:solidFill>
              </a:rPr>
              <a:t>ponuđač </a:t>
            </a:r>
            <a:r>
              <a:rPr lang="en-US" sz="2800" dirty="0" err="1" smtClean="0">
                <a:solidFill>
                  <a:srgbClr val="002060"/>
                </a:solidFill>
              </a:rPr>
              <a:t>najpovoljniji</a:t>
            </a:r>
            <a:r>
              <a:rPr lang="en-US" sz="2800" dirty="0">
                <a:solidFill>
                  <a:srgbClr val="002060"/>
                </a:solidFill>
              </a:rPr>
              <a:t>, a pre </a:t>
            </a:r>
            <a:r>
              <a:rPr lang="en-US" sz="2800" dirty="0" err="1">
                <a:solidFill>
                  <a:srgbClr val="002060"/>
                </a:solidFill>
              </a:rPr>
              <a:t>donošenja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zaključka</a:t>
            </a:r>
            <a:r>
              <a:rPr lang="en-US" sz="2800" dirty="0">
                <a:solidFill>
                  <a:srgbClr val="002060"/>
                </a:solidFill>
              </a:rPr>
              <a:t> o </a:t>
            </a:r>
            <a:r>
              <a:rPr lang="en-US" sz="2800" dirty="0" err="1">
                <a:solidFill>
                  <a:srgbClr val="002060"/>
                </a:solidFill>
              </a:rPr>
              <a:t>dodeljivanju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nepokretnosti</a:t>
            </a:r>
            <a:r>
              <a:rPr lang="en-US" sz="2800" dirty="0">
                <a:solidFill>
                  <a:srgbClr val="002060"/>
                </a:solidFill>
              </a:rPr>
              <a:t>, </a:t>
            </a:r>
            <a:r>
              <a:rPr lang="en-US" sz="2800" dirty="0" err="1">
                <a:solidFill>
                  <a:srgbClr val="002060"/>
                </a:solidFill>
              </a:rPr>
              <a:t>izjavi</a:t>
            </a:r>
            <a:r>
              <a:rPr lang="en-US" sz="2800" dirty="0">
                <a:solidFill>
                  <a:srgbClr val="002060"/>
                </a:solidFill>
              </a:rPr>
              <a:t> da </a:t>
            </a:r>
            <a:r>
              <a:rPr lang="en-US" sz="2800" dirty="0" err="1">
                <a:solidFill>
                  <a:srgbClr val="002060"/>
                </a:solidFill>
              </a:rPr>
              <a:t>kupuje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nepokretnost</a:t>
            </a:r>
            <a:r>
              <a:rPr lang="en-US" sz="2800" dirty="0">
                <a:solidFill>
                  <a:srgbClr val="002060"/>
                </a:solidFill>
              </a:rPr>
              <a:t> pod </a:t>
            </a:r>
            <a:r>
              <a:rPr lang="en-US" sz="2800" dirty="0" err="1">
                <a:solidFill>
                  <a:srgbClr val="002060"/>
                </a:solidFill>
              </a:rPr>
              <a:t>istim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uslovima</a:t>
            </a:r>
            <a:r>
              <a:rPr lang="en-US" sz="2800" dirty="0" smtClean="0">
                <a:solidFill>
                  <a:srgbClr val="002060"/>
                </a:solidFill>
              </a:rPr>
              <a:t>.</a:t>
            </a:r>
            <a:endParaRPr lang="en-US" sz="2800" dirty="0">
              <a:solidFill>
                <a:srgbClr val="002060"/>
              </a:solidFill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946370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7522"/>
            <a:ext cx="10515600" cy="1073666"/>
          </a:xfrm>
        </p:spPr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Zakon</a:t>
            </a:r>
            <a:r>
              <a:rPr lang="x-none" dirty="0" smtClean="0">
                <a:solidFill>
                  <a:srgbClr val="002060"/>
                </a:solidFill>
              </a:rPr>
              <a:t>ska regulativa - nepokretnosti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76300" y="1805049"/>
            <a:ext cx="10515600" cy="4271901"/>
          </a:xfrm>
        </p:spPr>
        <p:txBody>
          <a:bodyPr/>
          <a:lstStyle/>
          <a:p>
            <a:r>
              <a:rPr lang="en-US" sz="2800" dirty="0" err="1" smtClean="0">
                <a:solidFill>
                  <a:srgbClr val="002060"/>
                </a:solidFill>
              </a:rPr>
              <a:t>Nepokretnosti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koje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se </a:t>
            </a:r>
            <a:r>
              <a:rPr lang="en-US" sz="2800" dirty="0" err="1" smtClean="0">
                <a:solidFill>
                  <a:srgbClr val="002060"/>
                </a:solidFill>
              </a:rPr>
              <a:t>upisuju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u </a:t>
            </a:r>
            <a:r>
              <a:rPr lang="en-US" sz="2800" dirty="0" err="1">
                <a:solidFill>
                  <a:srgbClr val="002060"/>
                </a:solidFill>
              </a:rPr>
              <a:t>katastar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nepokretnosti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jesu</a:t>
            </a:r>
            <a:r>
              <a:rPr lang="en-US" sz="2800" dirty="0">
                <a:solidFill>
                  <a:srgbClr val="002060"/>
                </a:solidFill>
              </a:rPr>
              <a:t>:</a:t>
            </a:r>
          </a:p>
          <a:p>
            <a:r>
              <a:rPr lang="en-US" sz="2800" dirty="0">
                <a:solidFill>
                  <a:srgbClr val="002060"/>
                </a:solidFill>
              </a:rPr>
              <a:t>1) </a:t>
            </a:r>
            <a:r>
              <a:rPr lang="en-US" sz="2800" b="1" dirty="0" err="1">
                <a:solidFill>
                  <a:srgbClr val="002060"/>
                </a:solidFill>
              </a:rPr>
              <a:t>zemljište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i="1" dirty="0">
                <a:solidFill>
                  <a:srgbClr val="002060"/>
                </a:solidFill>
              </a:rPr>
              <a:t>(</a:t>
            </a:r>
            <a:r>
              <a:rPr lang="en-US" sz="2800" i="1" dirty="0" err="1">
                <a:solidFill>
                  <a:srgbClr val="002060"/>
                </a:solidFill>
              </a:rPr>
              <a:t>katastarske</a:t>
            </a:r>
            <a:r>
              <a:rPr lang="en-US" sz="2800" i="1" dirty="0">
                <a:solidFill>
                  <a:srgbClr val="002060"/>
                </a:solidFill>
              </a:rPr>
              <a:t> </a:t>
            </a:r>
            <a:r>
              <a:rPr lang="en-US" sz="2800" i="1" dirty="0" err="1">
                <a:solidFill>
                  <a:srgbClr val="002060"/>
                </a:solidFill>
              </a:rPr>
              <a:t>parcele</a:t>
            </a:r>
            <a:r>
              <a:rPr lang="en-US" sz="2800" i="1" dirty="0">
                <a:solidFill>
                  <a:srgbClr val="002060"/>
                </a:solidFill>
              </a:rPr>
              <a:t> </a:t>
            </a:r>
            <a:r>
              <a:rPr lang="en-US" sz="2800" i="1" dirty="0" err="1">
                <a:solidFill>
                  <a:srgbClr val="002060"/>
                </a:solidFill>
              </a:rPr>
              <a:t>poljoprivrednog</a:t>
            </a:r>
            <a:r>
              <a:rPr lang="en-US" sz="2800" i="1" dirty="0">
                <a:solidFill>
                  <a:srgbClr val="002060"/>
                </a:solidFill>
              </a:rPr>
              <a:t>, </a:t>
            </a:r>
            <a:r>
              <a:rPr lang="en-US" sz="2800" i="1" dirty="0" err="1">
                <a:solidFill>
                  <a:srgbClr val="002060"/>
                </a:solidFill>
              </a:rPr>
              <a:t>šumskog</a:t>
            </a:r>
            <a:r>
              <a:rPr lang="en-US" sz="2800" i="1" dirty="0">
                <a:solidFill>
                  <a:srgbClr val="002060"/>
                </a:solidFill>
              </a:rPr>
              <a:t>, </a:t>
            </a:r>
            <a:r>
              <a:rPr lang="en-US" sz="2800" i="1" dirty="0" err="1">
                <a:solidFill>
                  <a:srgbClr val="002060"/>
                </a:solidFill>
              </a:rPr>
              <a:t>građevinskog</a:t>
            </a:r>
            <a:r>
              <a:rPr lang="en-US" sz="2800" i="1" dirty="0">
                <a:solidFill>
                  <a:srgbClr val="002060"/>
                </a:solidFill>
              </a:rPr>
              <a:t>, </a:t>
            </a:r>
            <a:r>
              <a:rPr lang="en-US" sz="2800" i="1" dirty="0" err="1">
                <a:solidFill>
                  <a:srgbClr val="002060"/>
                </a:solidFill>
              </a:rPr>
              <a:t>vodnog</a:t>
            </a:r>
            <a:r>
              <a:rPr lang="en-US" sz="2800" i="1" dirty="0">
                <a:solidFill>
                  <a:srgbClr val="002060"/>
                </a:solidFill>
              </a:rPr>
              <a:t> </a:t>
            </a:r>
            <a:r>
              <a:rPr lang="en-US" sz="2800" i="1" dirty="0" err="1">
                <a:solidFill>
                  <a:srgbClr val="002060"/>
                </a:solidFill>
              </a:rPr>
              <a:t>i</a:t>
            </a:r>
            <a:r>
              <a:rPr lang="en-US" sz="2800" i="1" dirty="0">
                <a:solidFill>
                  <a:srgbClr val="002060"/>
                </a:solidFill>
              </a:rPr>
              <a:t> </a:t>
            </a:r>
            <a:r>
              <a:rPr lang="en-US" sz="2800" i="1" dirty="0" err="1">
                <a:solidFill>
                  <a:srgbClr val="002060"/>
                </a:solidFill>
              </a:rPr>
              <a:t>drugog</a:t>
            </a:r>
            <a:r>
              <a:rPr lang="en-US" sz="2800" i="1" dirty="0">
                <a:solidFill>
                  <a:srgbClr val="002060"/>
                </a:solidFill>
              </a:rPr>
              <a:t> </a:t>
            </a:r>
            <a:r>
              <a:rPr lang="en-US" sz="2800" i="1" dirty="0" err="1">
                <a:solidFill>
                  <a:srgbClr val="002060"/>
                </a:solidFill>
              </a:rPr>
              <a:t>zemljišta</a:t>
            </a:r>
            <a:r>
              <a:rPr lang="en-US" sz="2800" i="1" dirty="0">
                <a:solidFill>
                  <a:srgbClr val="002060"/>
                </a:solidFill>
              </a:rPr>
              <a:t>);</a:t>
            </a:r>
          </a:p>
          <a:p>
            <a:r>
              <a:rPr lang="en-US" sz="2800" dirty="0">
                <a:solidFill>
                  <a:srgbClr val="002060"/>
                </a:solidFill>
              </a:rPr>
              <a:t>2) </a:t>
            </a:r>
            <a:r>
              <a:rPr lang="en-US" sz="2800" b="1" dirty="0" err="1">
                <a:solidFill>
                  <a:srgbClr val="002060"/>
                </a:solidFill>
              </a:rPr>
              <a:t>nadzemni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podzemni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građevinski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objekti</a:t>
            </a:r>
            <a:r>
              <a:rPr lang="x-none" sz="2800" b="1" dirty="0" smtClean="0">
                <a:solidFill>
                  <a:srgbClr val="002060"/>
                </a:solidFill>
              </a:rPr>
              <a:t> </a:t>
            </a:r>
            <a:r>
              <a:rPr lang="x-none" sz="2800" dirty="0" smtClean="0">
                <a:solidFill>
                  <a:srgbClr val="002060"/>
                </a:solidFill>
              </a:rPr>
              <a:t>(vodovi)</a:t>
            </a:r>
            <a:r>
              <a:rPr lang="en-US" sz="2800" dirty="0" smtClean="0">
                <a:solidFill>
                  <a:srgbClr val="002060"/>
                </a:solidFill>
              </a:rPr>
              <a:t>;</a:t>
            </a:r>
            <a:endParaRPr lang="en-US" sz="2800" dirty="0">
              <a:solidFill>
                <a:srgbClr val="002060"/>
              </a:solidFill>
            </a:endParaRPr>
          </a:p>
          <a:p>
            <a:r>
              <a:rPr lang="en-US" sz="2800" dirty="0">
                <a:solidFill>
                  <a:srgbClr val="002060"/>
                </a:solidFill>
              </a:rPr>
              <a:t>3) </a:t>
            </a:r>
            <a:r>
              <a:rPr lang="en-US" sz="2800" b="1" dirty="0" err="1">
                <a:solidFill>
                  <a:srgbClr val="002060"/>
                </a:solidFill>
              </a:rPr>
              <a:t>posebni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delovi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objekata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koji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čine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građevinsku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celinu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i="1" dirty="0">
                <a:solidFill>
                  <a:srgbClr val="002060"/>
                </a:solidFill>
              </a:rPr>
              <a:t>(</a:t>
            </a:r>
            <a:r>
              <a:rPr lang="en-US" sz="2800" i="1" dirty="0" err="1">
                <a:solidFill>
                  <a:srgbClr val="002060"/>
                </a:solidFill>
              </a:rPr>
              <a:t>stan</a:t>
            </a:r>
            <a:r>
              <a:rPr lang="en-US" sz="2800" i="1" dirty="0">
                <a:solidFill>
                  <a:srgbClr val="002060"/>
                </a:solidFill>
              </a:rPr>
              <a:t>, </a:t>
            </a:r>
            <a:r>
              <a:rPr lang="en-US" sz="2800" i="1" dirty="0" err="1">
                <a:solidFill>
                  <a:srgbClr val="002060"/>
                </a:solidFill>
              </a:rPr>
              <a:t>poslovni</a:t>
            </a:r>
            <a:r>
              <a:rPr lang="en-US" sz="2800" i="1" dirty="0">
                <a:solidFill>
                  <a:srgbClr val="002060"/>
                </a:solidFill>
              </a:rPr>
              <a:t> </a:t>
            </a:r>
            <a:r>
              <a:rPr lang="en-US" sz="2800" i="1" dirty="0" err="1">
                <a:solidFill>
                  <a:srgbClr val="002060"/>
                </a:solidFill>
              </a:rPr>
              <a:t>prostor</a:t>
            </a:r>
            <a:r>
              <a:rPr lang="en-US" sz="2800" i="1" dirty="0">
                <a:solidFill>
                  <a:srgbClr val="002060"/>
                </a:solidFill>
              </a:rPr>
              <a:t>, </a:t>
            </a:r>
            <a:r>
              <a:rPr lang="en-US" sz="2800" i="1" dirty="0" err="1">
                <a:solidFill>
                  <a:srgbClr val="002060"/>
                </a:solidFill>
              </a:rPr>
              <a:t>garaža</a:t>
            </a:r>
            <a:r>
              <a:rPr lang="en-US" sz="2800" i="1" dirty="0">
                <a:solidFill>
                  <a:srgbClr val="002060"/>
                </a:solidFill>
              </a:rPr>
              <a:t> </a:t>
            </a:r>
            <a:r>
              <a:rPr lang="en-US" sz="2800" i="1" dirty="0" err="1">
                <a:solidFill>
                  <a:srgbClr val="002060"/>
                </a:solidFill>
              </a:rPr>
              <a:t>i</a:t>
            </a:r>
            <a:r>
              <a:rPr lang="en-US" sz="2800" i="1" dirty="0">
                <a:solidFill>
                  <a:srgbClr val="002060"/>
                </a:solidFill>
              </a:rPr>
              <a:t> </a:t>
            </a:r>
            <a:r>
              <a:rPr lang="en-US" sz="2800" i="1" dirty="0" err="1">
                <a:solidFill>
                  <a:srgbClr val="002060"/>
                </a:solidFill>
              </a:rPr>
              <a:t>drugi</a:t>
            </a:r>
            <a:r>
              <a:rPr lang="en-US" sz="2800" i="1" dirty="0" smtClean="0">
                <a:solidFill>
                  <a:srgbClr val="002060"/>
                </a:solidFill>
              </a:rPr>
              <a:t>).</a:t>
            </a:r>
            <a:endParaRPr lang="en-US" sz="2800" dirty="0">
              <a:solidFill>
                <a:srgbClr val="002060"/>
              </a:solidFill>
            </a:endParaRPr>
          </a:p>
          <a:p>
            <a:r>
              <a:rPr lang="en-US" sz="2800" dirty="0" err="1" smtClean="0">
                <a:solidFill>
                  <a:srgbClr val="002060"/>
                </a:solidFill>
              </a:rPr>
              <a:t>Objekti</a:t>
            </a:r>
            <a:r>
              <a:rPr lang="x-none" sz="2800" dirty="0" smtClean="0">
                <a:solidFill>
                  <a:srgbClr val="002060"/>
                </a:solidFill>
              </a:rPr>
              <a:t> su 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zgrade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svih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vrsta</a:t>
            </a:r>
            <a:r>
              <a:rPr lang="en-US" sz="2800" dirty="0">
                <a:solidFill>
                  <a:srgbClr val="002060"/>
                </a:solidFill>
              </a:rPr>
              <a:t>, </a:t>
            </a:r>
            <a:r>
              <a:rPr lang="en-US" sz="2800" dirty="0" err="1">
                <a:solidFill>
                  <a:srgbClr val="002060"/>
                </a:solidFill>
              </a:rPr>
              <a:t>privredni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objekti</a:t>
            </a:r>
            <a:r>
              <a:rPr lang="en-US" sz="2800" dirty="0">
                <a:solidFill>
                  <a:srgbClr val="002060"/>
                </a:solidFill>
              </a:rPr>
              <a:t>, </a:t>
            </a:r>
            <a:r>
              <a:rPr lang="en-US" sz="2800" dirty="0" err="1">
                <a:solidFill>
                  <a:srgbClr val="002060"/>
                </a:solidFill>
              </a:rPr>
              <a:t>objekti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kulture</a:t>
            </a:r>
            <a:r>
              <a:rPr lang="en-US" sz="2800" dirty="0">
                <a:solidFill>
                  <a:srgbClr val="002060"/>
                </a:solidFill>
              </a:rPr>
              <a:t>, </a:t>
            </a:r>
            <a:r>
              <a:rPr lang="en-US" sz="2800" dirty="0" err="1">
                <a:solidFill>
                  <a:srgbClr val="002060"/>
                </a:solidFill>
              </a:rPr>
              <a:t>sporta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rekreacije</a:t>
            </a:r>
            <a:r>
              <a:rPr lang="en-US" sz="2800" dirty="0">
                <a:solidFill>
                  <a:srgbClr val="002060"/>
                </a:solidFill>
              </a:rPr>
              <a:t>, </a:t>
            </a:r>
            <a:r>
              <a:rPr lang="en-US" sz="2800" dirty="0" err="1">
                <a:solidFill>
                  <a:srgbClr val="002060"/>
                </a:solidFill>
              </a:rPr>
              <a:t>skloništa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drugi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građevinski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objekti</a:t>
            </a:r>
            <a:r>
              <a:rPr lang="en-US" sz="2800" dirty="0" smtClean="0">
                <a:solidFill>
                  <a:srgbClr val="002060"/>
                </a:solidFill>
              </a:rPr>
              <a:t>.</a:t>
            </a:r>
            <a:endParaRPr lang="en-US" sz="28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4652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1268"/>
            <a:ext cx="10515600" cy="1263671"/>
          </a:xfrm>
        </p:spPr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</a:rPr>
              <a:t>Zakon</a:t>
            </a:r>
            <a:r>
              <a:rPr lang="x-none" dirty="0" smtClean="0">
                <a:solidFill>
                  <a:srgbClr val="002060"/>
                </a:solidFill>
              </a:rPr>
              <a:t>ska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x-none" dirty="0" smtClean="0">
                <a:solidFill>
                  <a:srgbClr val="002060"/>
                </a:solidFill>
              </a:rPr>
              <a:t>regulativa </a:t>
            </a:r>
            <a:r>
              <a:rPr lang="en-US" dirty="0" smtClean="0">
                <a:solidFill>
                  <a:srgbClr val="002060"/>
                </a:solidFill>
              </a:rPr>
              <a:t>- </a:t>
            </a:r>
            <a:r>
              <a:rPr lang="en-US" dirty="0" err="1" smtClean="0">
                <a:solidFill>
                  <a:srgbClr val="002060"/>
                </a:solidFill>
              </a:rPr>
              <a:t>načela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81891" y="1650670"/>
            <a:ext cx="10786258" cy="4319402"/>
          </a:xfrm>
        </p:spPr>
        <p:txBody>
          <a:bodyPr/>
          <a:lstStyle/>
          <a:p>
            <a:r>
              <a:rPr lang="en-US" sz="2800" dirty="0" err="1">
                <a:solidFill>
                  <a:srgbClr val="002060"/>
                </a:solidFill>
              </a:rPr>
              <a:t>Svojina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druga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stvarna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prava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nepokretnostima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stiču</a:t>
            </a:r>
            <a:r>
              <a:rPr lang="en-US" sz="2800" dirty="0">
                <a:solidFill>
                  <a:srgbClr val="002060"/>
                </a:solidFill>
              </a:rPr>
              <a:t> se, </a:t>
            </a:r>
            <a:r>
              <a:rPr lang="en-US" sz="2800" dirty="0" err="1">
                <a:solidFill>
                  <a:srgbClr val="002060"/>
                </a:solidFill>
              </a:rPr>
              <a:t>prenose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ograničavaju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upisom</a:t>
            </a:r>
            <a:r>
              <a:rPr lang="en-US" sz="2800" dirty="0">
                <a:solidFill>
                  <a:srgbClr val="002060"/>
                </a:solidFill>
              </a:rPr>
              <a:t> u </a:t>
            </a:r>
            <a:r>
              <a:rPr lang="en-US" sz="2800" dirty="0" err="1">
                <a:solidFill>
                  <a:srgbClr val="002060"/>
                </a:solidFill>
              </a:rPr>
              <a:t>katastar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nepokretnosti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b="1" dirty="0">
                <a:solidFill>
                  <a:srgbClr val="002060"/>
                </a:solidFill>
              </a:rPr>
              <a:t>(</a:t>
            </a:r>
            <a:r>
              <a:rPr lang="en-US" sz="2800" b="1" dirty="0" err="1">
                <a:solidFill>
                  <a:srgbClr val="002060"/>
                </a:solidFill>
              </a:rPr>
              <a:t>konstitutivnost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upisa</a:t>
            </a:r>
            <a:r>
              <a:rPr lang="en-US" sz="2800" b="1" dirty="0">
                <a:solidFill>
                  <a:srgbClr val="002060"/>
                </a:solidFill>
              </a:rPr>
              <a:t>)</a:t>
            </a:r>
            <a:r>
              <a:rPr lang="en-US" sz="2800" dirty="0">
                <a:solidFill>
                  <a:srgbClr val="002060"/>
                </a:solidFill>
              </a:rPr>
              <a:t>, a </a:t>
            </a:r>
            <a:r>
              <a:rPr lang="en-US" sz="2800" dirty="0" err="1">
                <a:solidFill>
                  <a:srgbClr val="002060"/>
                </a:solidFill>
              </a:rPr>
              <a:t>prestaju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brisanjem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upisa</a:t>
            </a:r>
            <a:r>
              <a:rPr lang="en-US" sz="2800" dirty="0">
                <a:solidFill>
                  <a:srgbClr val="002060"/>
                </a:solidFill>
              </a:rPr>
              <a:t>.</a:t>
            </a:r>
          </a:p>
          <a:p>
            <a:r>
              <a:rPr lang="en-US" sz="2800" dirty="0">
                <a:solidFill>
                  <a:srgbClr val="002060"/>
                </a:solidFill>
              </a:rPr>
              <a:t>U </a:t>
            </a:r>
            <a:r>
              <a:rPr lang="en-US" sz="2800" dirty="0" err="1">
                <a:solidFill>
                  <a:srgbClr val="002060"/>
                </a:solidFill>
              </a:rPr>
              <a:t>katastar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nepokretnosti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mogu</a:t>
            </a:r>
            <a:r>
              <a:rPr lang="en-US" sz="2800" dirty="0">
                <a:solidFill>
                  <a:srgbClr val="002060"/>
                </a:solidFill>
              </a:rPr>
              <a:t> se </a:t>
            </a:r>
            <a:r>
              <a:rPr lang="en-US" sz="2800" dirty="0" err="1">
                <a:solidFill>
                  <a:srgbClr val="002060"/>
                </a:solidFill>
              </a:rPr>
              <a:t>upisati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određena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obligaciona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prava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koja</a:t>
            </a:r>
            <a:r>
              <a:rPr lang="en-US" sz="2800" dirty="0">
                <a:solidFill>
                  <a:srgbClr val="002060"/>
                </a:solidFill>
              </a:rPr>
              <a:t> se od </a:t>
            </a:r>
            <a:r>
              <a:rPr lang="en-US" sz="2800" dirty="0" err="1">
                <a:solidFill>
                  <a:srgbClr val="002060"/>
                </a:solidFill>
              </a:rPr>
              <a:t>trenutka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upisa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mogu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suprotstaviti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x-none" sz="2800" dirty="0" smtClean="0">
                <a:solidFill>
                  <a:srgbClr val="002060"/>
                </a:solidFill>
              </a:rPr>
              <a:t>svim </a:t>
            </a:r>
            <a:r>
              <a:rPr lang="en-US" sz="2800" dirty="0" err="1" smtClean="0">
                <a:solidFill>
                  <a:srgbClr val="002060"/>
                </a:solidFill>
              </a:rPr>
              <a:t>trećim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licima</a:t>
            </a:r>
            <a:r>
              <a:rPr lang="x-none" sz="2800" dirty="0" smtClean="0">
                <a:solidFill>
                  <a:srgbClr val="002060"/>
                </a:solidFill>
              </a:rPr>
              <a:t> </a:t>
            </a:r>
            <a:r>
              <a:rPr lang="x-none" sz="2800" i="1" dirty="0" smtClean="0">
                <a:solidFill>
                  <a:srgbClr val="002060"/>
                </a:solidFill>
              </a:rPr>
              <a:t>(npr. zakup, predbeležba budućeg prava svojine)</a:t>
            </a:r>
            <a:endParaRPr lang="en-US" sz="2800" i="1" dirty="0">
              <a:solidFill>
                <a:srgbClr val="002060"/>
              </a:solidFill>
            </a:endParaRPr>
          </a:p>
          <a:p>
            <a:r>
              <a:rPr lang="en-US" sz="2800" dirty="0" err="1">
                <a:solidFill>
                  <a:srgbClr val="002060"/>
                </a:solidFill>
              </a:rPr>
              <a:t>Imalac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prava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nepokretnosti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obavezan</a:t>
            </a:r>
            <a:r>
              <a:rPr lang="en-US" sz="2800" dirty="0">
                <a:solidFill>
                  <a:srgbClr val="002060"/>
                </a:solidFill>
              </a:rPr>
              <a:t> je da </a:t>
            </a:r>
            <a:r>
              <a:rPr lang="en-US" sz="2800" dirty="0" err="1">
                <a:solidFill>
                  <a:srgbClr val="002060"/>
                </a:solidFill>
              </a:rPr>
              <a:t>podnese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zahtev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za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upis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nepokretnosti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prava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svojine</a:t>
            </a:r>
            <a:r>
              <a:rPr lang="en-US" sz="2800" dirty="0">
                <a:solidFill>
                  <a:srgbClr val="002060"/>
                </a:solidFill>
              </a:rPr>
              <a:t> u </a:t>
            </a:r>
            <a:r>
              <a:rPr lang="en-US" sz="2800" dirty="0" err="1">
                <a:solidFill>
                  <a:srgbClr val="002060"/>
                </a:solidFill>
              </a:rPr>
              <a:t>katastar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nepokretnosti</a:t>
            </a:r>
            <a:r>
              <a:rPr lang="en-US" sz="2800" dirty="0">
                <a:solidFill>
                  <a:srgbClr val="002060"/>
                </a:solidFill>
              </a:rPr>
              <a:t>.</a:t>
            </a:r>
          </a:p>
          <a:p>
            <a:r>
              <a:rPr lang="en-US" sz="2800" dirty="0" err="1">
                <a:solidFill>
                  <a:srgbClr val="002060"/>
                </a:solidFill>
              </a:rPr>
              <a:t>Podaci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katastra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nepokretnosti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su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javni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svako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može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tražiti</a:t>
            </a:r>
            <a:r>
              <a:rPr lang="en-US" sz="2800" dirty="0">
                <a:solidFill>
                  <a:srgbClr val="002060"/>
                </a:solidFill>
              </a:rPr>
              <a:t> da </a:t>
            </a:r>
            <a:r>
              <a:rPr lang="en-US" sz="2800" dirty="0" err="1">
                <a:solidFill>
                  <a:srgbClr val="002060"/>
                </a:solidFill>
              </a:rPr>
              <a:t>izvrši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uvid</a:t>
            </a:r>
            <a:r>
              <a:rPr lang="en-US" sz="2800" dirty="0">
                <a:solidFill>
                  <a:srgbClr val="002060"/>
                </a:solidFill>
              </a:rPr>
              <a:t> u </a:t>
            </a:r>
            <a:r>
              <a:rPr lang="en-US" sz="2800" dirty="0" err="1">
                <a:solidFill>
                  <a:srgbClr val="002060"/>
                </a:solidFill>
              </a:rPr>
              <a:t>te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podatke</a:t>
            </a:r>
            <a:r>
              <a:rPr lang="x-none" sz="2800" dirty="0" smtClean="0">
                <a:solidFill>
                  <a:srgbClr val="002060"/>
                </a:solidFill>
              </a:rPr>
              <a:t>. </a:t>
            </a:r>
            <a:endParaRPr lang="en-US" sz="2800" dirty="0">
              <a:solidFill>
                <a:srgbClr val="002060"/>
              </a:solidFill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828808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60021" y="1211283"/>
            <a:ext cx="10631879" cy="4865667"/>
          </a:xfrm>
        </p:spPr>
        <p:txBody>
          <a:bodyPr/>
          <a:lstStyle/>
          <a:p>
            <a:r>
              <a:rPr lang="en-US" sz="2800" dirty="0">
                <a:solidFill>
                  <a:srgbClr val="002060"/>
                </a:solidFill>
              </a:rPr>
              <a:t>Niko se ne </a:t>
            </a:r>
            <a:r>
              <a:rPr lang="en-US" sz="2800" dirty="0" err="1">
                <a:solidFill>
                  <a:srgbClr val="002060"/>
                </a:solidFill>
              </a:rPr>
              <a:t>može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pozivati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na</a:t>
            </a:r>
            <a:r>
              <a:rPr lang="en-US" sz="2800" dirty="0">
                <a:solidFill>
                  <a:srgbClr val="002060"/>
                </a:solidFill>
              </a:rPr>
              <a:t> to da mu </a:t>
            </a:r>
            <a:r>
              <a:rPr lang="en-US" sz="2800" dirty="0" err="1">
                <a:solidFill>
                  <a:srgbClr val="002060"/>
                </a:solidFill>
              </a:rPr>
              <a:t>podaci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upisani</a:t>
            </a:r>
            <a:r>
              <a:rPr lang="en-US" sz="2800" dirty="0">
                <a:solidFill>
                  <a:srgbClr val="002060"/>
                </a:solidFill>
              </a:rPr>
              <a:t> u </a:t>
            </a:r>
            <a:r>
              <a:rPr lang="en-US" sz="2800" dirty="0" err="1">
                <a:solidFill>
                  <a:srgbClr val="002060"/>
                </a:solidFill>
              </a:rPr>
              <a:t>katastru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nepokretnosti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nisu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bili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ili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nisu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mogli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biti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poznati</a:t>
            </a:r>
            <a:r>
              <a:rPr lang="en-US" sz="2800" dirty="0">
                <a:solidFill>
                  <a:srgbClr val="002060"/>
                </a:solidFill>
              </a:rPr>
              <a:t>, </a:t>
            </a:r>
            <a:r>
              <a:rPr lang="en-US" sz="2800" dirty="0" err="1">
                <a:solidFill>
                  <a:srgbClr val="002060"/>
                </a:solidFill>
              </a:rPr>
              <a:t>niti</a:t>
            </a:r>
            <a:r>
              <a:rPr lang="en-US" sz="2800" dirty="0">
                <a:solidFill>
                  <a:srgbClr val="002060"/>
                </a:solidFill>
              </a:rPr>
              <a:t> to </a:t>
            </a:r>
            <a:r>
              <a:rPr lang="en-US" sz="2800" dirty="0" err="1">
                <a:solidFill>
                  <a:srgbClr val="002060"/>
                </a:solidFill>
              </a:rPr>
              <a:t>može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dokazivati</a:t>
            </a:r>
            <a:r>
              <a:rPr lang="x-none" sz="2800" dirty="0" smtClean="0">
                <a:solidFill>
                  <a:srgbClr val="002060"/>
                </a:solidFill>
              </a:rPr>
              <a:t> </a:t>
            </a:r>
            <a:r>
              <a:rPr lang="x-none" sz="2800" b="1" dirty="0" smtClean="0">
                <a:solidFill>
                  <a:srgbClr val="002060"/>
                </a:solidFill>
              </a:rPr>
              <a:t>(načelo javnosti)</a:t>
            </a:r>
            <a:endParaRPr lang="en-US" sz="2800" b="1" dirty="0">
              <a:solidFill>
                <a:srgbClr val="002060"/>
              </a:solidFill>
            </a:endParaRPr>
          </a:p>
          <a:p>
            <a:r>
              <a:rPr lang="en-US" sz="2800" dirty="0" err="1">
                <a:solidFill>
                  <a:srgbClr val="002060"/>
                </a:solidFill>
              </a:rPr>
              <a:t>Podaci</a:t>
            </a:r>
            <a:r>
              <a:rPr lang="en-US" sz="2800" dirty="0">
                <a:solidFill>
                  <a:srgbClr val="002060"/>
                </a:solidFill>
              </a:rPr>
              <a:t> o </a:t>
            </a:r>
            <a:r>
              <a:rPr lang="en-US" sz="2800" dirty="0" err="1">
                <a:solidFill>
                  <a:srgbClr val="002060"/>
                </a:solidFill>
              </a:rPr>
              <a:t>nepokretnostima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upisani</a:t>
            </a:r>
            <a:r>
              <a:rPr lang="en-US" sz="2800" dirty="0">
                <a:solidFill>
                  <a:srgbClr val="002060"/>
                </a:solidFill>
              </a:rPr>
              <a:t> u </a:t>
            </a:r>
            <a:r>
              <a:rPr lang="en-US" sz="2800" dirty="0" err="1">
                <a:solidFill>
                  <a:srgbClr val="002060"/>
                </a:solidFill>
              </a:rPr>
              <a:t>katastar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nepokretnosti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su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istiniti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pouzdani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niko</a:t>
            </a:r>
            <a:r>
              <a:rPr lang="en-US" sz="2800" dirty="0">
                <a:solidFill>
                  <a:srgbClr val="002060"/>
                </a:solidFill>
              </a:rPr>
              <a:t> ne </a:t>
            </a:r>
            <a:r>
              <a:rPr lang="en-US" sz="2800" dirty="0" err="1">
                <a:solidFill>
                  <a:srgbClr val="002060"/>
                </a:solidFill>
              </a:rPr>
              <a:t>može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snositi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štetne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posledice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zbog</a:t>
            </a:r>
            <a:r>
              <a:rPr lang="en-US" sz="2800" dirty="0">
                <a:solidFill>
                  <a:srgbClr val="002060"/>
                </a:solidFill>
              </a:rPr>
              <a:t> tog </a:t>
            </a:r>
            <a:r>
              <a:rPr lang="en-US" sz="2800" dirty="0" err="1" smtClean="0">
                <a:solidFill>
                  <a:srgbClr val="002060"/>
                </a:solidFill>
              </a:rPr>
              <a:t>pouzdanja</a:t>
            </a:r>
            <a:r>
              <a:rPr lang="x-none" sz="2800" dirty="0" smtClean="0">
                <a:solidFill>
                  <a:srgbClr val="002060"/>
                </a:solidFill>
              </a:rPr>
              <a:t> </a:t>
            </a:r>
            <a:r>
              <a:rPr lang="x-none" sz="2800" b="1" dirty="0" smtClean="0">
                <a:solidFill>
                  <a:srgbClr val="002060"/>
                </a:solidFill>
              </a:rPr>
              <a:t>(načelo pouzdanja)</a:t>
            </a:r>
            <a:endParaRPr lang="en-US" sz="2800" b="1" dirty="0">
              <a:solidFill>
                <a:srgbClr val="002060"/>
              </a:solidFill>
            </a:endParaRPr>
          </a:p>
          <a:p>
            <a:r>
              <a:rPr lang="en-US" sz="2800" dirty="0" err="1">
                <a:solidFill>
                  <a:srgbClr val="002060"/>
                </a:solidFill>
              </a:rPr>
              <a:t>Upis</a:t>
            </a:r>
            <a:r>
              <a:rPr lang="en-US" sz="2800" dirty="0">
                <a:solidFill>
                  <a:srgbClr val="002060"/>
                </a:solidFill>
              </a:rPr>
              <a:t> u </a:t>
            </a:r>
            <a:r>
              <a:rPr lang="en-US" sz="2800" dirty="0" err="1">
                <a:solidFill>
                  <a:srgbClr val="002060"/>
                </a:solidFill>
              </a:rPr>
              <a:t>katastar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nepokretnosti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utvrđivanje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reda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prvenstva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prava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vrši</a:t>
            </a:r>
            <a:r>
              <a:rPr lang="en-US" sz="2800" dirty="0">
                <a:solidFill>
                  <a:srgbClr val="002060"/>
                </a:solidFill>
              </a:rPr>
              <a:t> se </a:t>
            </a:r>
            <a:r>
              <a:rPr lang="en-US" sz="2800" dirty="0" err="1">
                <a:solidFill>
                  <a:srgbClr val="002060"/>
                </a:solidFill>
              </a:rPr>
              <a:t>prema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vremenskom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redosledu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prijema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zahteva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za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upis</a:t>
            </a:r>
            <a:r>
              <a:rPr lang="x-none" sz="2800" dirty="0" smtClean="0">
                <a:solidFill>
                  <a:srgbClr val="002060"/>
                </a:solidFill>
              </a:rPr>
              <a:t>. </a:t>
            </a:r>
            <a:endParaRPr lang="en-US" sz="2800" dirty="0">
              <a:solidFill>
                <a:srgbClr val="002060"/>
              </a:solidFill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938008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</TotalTime>
  <Words>2177</Words>
  <Application>Microsoft Office PowerPoint</Application>
  <PresentationFormat>Custom</PresentationFormat>
  <Paragraphs>156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Slide 1</vt:lpstr>
      <vt:lpstr>Definicije nepokretnosti</vt:lpstr>
      <vt:lpstr>Specifična pravna struktura i ograničenja - reciprocitet</vt:lpstr>
      <vt:lpstr>Specifična pravna struktura i ograničenja - forma ugovora</vt:lpstr>
      <vt:lpstr>Nepokretnosti u posebnom režimu</vt:lpstr>
      <vt:lpstr>Specifična pravna struktura i ograničenja - zakonsko pravo preče kupovine</vt:lpstr>
      <vt:lpstr>Zakonska regulativa - nepokretnosti</vt:lpstr>
      <vt:lpstr>Zakonska regulativa - načela</vt:lpstr>
      <vt:lpstr>Slide 9</vt:lpstr>
      <vt:lpstr>Zakonska regulativa - vrste upisa</vt:lpstr>
      <vt:lpstr>Zakup nepokretnosti – opšte odredbe</vt:lpstr>
      <vt:lpstr>Zakup nepokretnosti – status zakupca u izvršnom postupku</vt:lpstr>
      <vt:lpstr>Zakup nepokretnosti – zaštita zakupca u slučaju otuđenja</vt:lpstr>
      <vt:lpstr>Zakup nepokretnosti – prestanak</vt:lpstr>
      <vt:lpstr>Zakup zemljišta</vt:lpstr>
      <vt:lpstr>Hipoteka – pojam </vt:lpstr>
      <vt:lpstr>Predmet hipoteke</vt:lpstr>
      <vt:lpstr>Vrste hipoteke</vt:lpstr>
      <vt:lpstr>Hipoteka – nastanak i domašaj </vt:lpstr>
      <vt:lpstr>Hipoteka – pravna priroda i smisao</vt:lpstr>
      <vt:lpstr>Hipoteka – vrste vlasništva</vt:lpstr>
      <vt:lpstr>Hipoteka – specifičnosti </vt:lpstr>
      <vt:lpstr>Hipoteka - specifičnosti</vt:lpstr>
      <vt:lpstr>Hipoteka - specifičnosti</vt:lpstr>
      <vt:lpstr>Hipoteka - specifičnosti</vt:lpstr>
      <vt:lpstr>Hipoteka - specifičnosti</vt:lpstr>
      <vt:lpstr>Hipoteka - specifičnosti</vt:lpstr>
      <vt:lpstr>Prestanak hipoteke</vt:lpstr>
      <vt:lpstr>List nepokretnosti </vt:lpstr>
      <vt:lpstr>Javno dostupni izvori</vt:lpstr>
      <vt:lpstr>Web aplikacija eKatastar</vt:lpstr>
      <vt:lpstr>Web aplikacija eKatastar</vt:lpstr>
      <vt:lpstr>Web aplikacija eKatastar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Milica</dc:creator>
  <cp:lastModifiedBy>korisnik</cp:lastModifiedBy>
  <cp:revision>168</cp:revision>
  <dcterms:created xsi:type="dcterms:W3CDTF">2017-10-13T10:19:34Z</dcterms:created>
  <dcterms:modified xsi:type="dcterms:W3CDTF">2019-02-06T12:16:13Z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32083dc9-dfa5-4d25-aabe-ff2717f3fbbf</vt:lpwstr>
  </property>
  <property fmtid="{D5CDD505-2E9C-101B-9397-08002B2CF9AE}" pid="3" name="UCBClassification">
    <vt:lpwstr>Interni/Internal</vt:lpwstr>
  </property>
  <property fmtid="{D5CDD505-2E9C-101B-9397-08002B2CF9AE}" pid="4" name="UCBVisibility">
    <vt:lpwstr>Da</vt:lpwstr>
  </property>
</Properties>
</file>