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wdp" ContentType="image/vnd.ms-phot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4" r:id="rId2"/>
    <p:sldId id="261" r:id="rId3"/>
    <p:sldId id="257" r:id="rId4"/>
    <p:sldId id="258" r:id="rId5"/>
    <p:sldId id="259" r:id="rId6"/>
    <p:sldId id="260" r:id="rId7"/>
    <p:sldId id="265" r:id="rId8"/>
    <p:sldId id="266" r:id="rId9"/>
    <p:sldId id="267" r:id="rId10"/>
    <p:sldId id="268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>
      <p:cViewPr varScale="1">
        <p:scale>
          <a:sx n="84" d="100"/>
          <a:sy n="84" d="100"/>
        </p:scale>
        <p:origin x="-10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CBD78-DC09-0B44-832C-FDBEE1804A4B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E1CC-36F1-F441-85C7-647117B6CF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8260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83630" y="3602039"/>
            <a:ext cx="6858000" cy="56890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 baseline="0">
                <a:latin typeface="Century Gothic" panose="020B0502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x-none" dirty="0" smtClean="0"/>
              <a:t>Naslov/Naziv teme predavanja</a:t>
            </a:r>
            <a:endParaRPr lang="x-none" dirty="0"/>
          </a:p>
        </p:txBody>
      </p:sp>
      <p:pic>
        <p:nvPicPr>
          <p:cNvPr id="7" name="Picture 10" descr="Image result for teacher icon 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9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0549" y="4147471"/>
            <a:ext cx="586476" cy="76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clock timer 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bright="-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2580" y="4228910"/>
            <a:ext cx="328628" cy="43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556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x-non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57225" y="2076450"/>
            <a:ext cx="7886700" cy="40005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 dirty="0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x-non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8650" y="2038350"/>
            <a:ext cx="3700463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29175" y="2038350"/>
            <a:ext cx="3700463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5616" y="6356350"/>
            <a:ext cx="1475184" cy="365125"/>
          </a:xfrm>
          <a:prstGeom prst="rect">
            <a:avLst/>
          </a:prstGeom>
        </p:spPr>
        <p:txBody>
          <a:bodyPr/>
          <a:lstStyle/>
          <a:p>
            <a:fld id="{5ECA272F-F2B6-4770-B1C9-1E18CFE81A6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A632DD-4472-485B-A5C9-E7B82759C0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3898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4883" y="5814026"/>
            <a:ext cx="9144000" cy="11101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5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biLevel thresh="25000"/>
          </a:blip>
          <a:stretch>
            <a:fillRect/>
          </a:stretch>
        </p:blipFill>
        <p:spPr>
          <a:xfrm>
            <a:off x="7778416" y="5547973"/>
            <a:ext cx="1209561" cy="1674345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 rot="10162212" flipH="1">
            <a:off x="-79139" y="2761999"/>
            <a:ext cx="9131674" cy="3852142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7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50"/>
          </a:p>
        </p:txBody>
      </p:sp>
      <p:sp>
        <p:nvSpPr>
          <p:cNvPr id="19" name="Oval 18"/>
          <p:cNvSpPr/>
          <p:nvPr/>
        </p:nvSpPr>
        <p:spPr>
          <a:xfrm rot="10036807" flipH="1">
            <a:off x="-87478" y="3661707"/>
            <a:ext cx="7331512" cy="2259590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5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6675" y="222176"/>
            <a:ext cx="1301302" cy="78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4431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630" y="3085085"/>
            <a:ext cx="6858000" cy="426682"/>
          </a:xfrm>
        </p:spPr>
        <p:txBody>
          <a:bodyPr/>
          <a:lstStyle/>
          <a:p>
            <a:r>
              <a:rPr lang="en-US" sz="2400" dirty="0" smtClean="0"/>
              <a:t>ODLUKE POTROŠAČA</a:t>
            </a:r>
            <a:endParaRPr lang="x-non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842962" y="4077059"/>
            <a:ext cx="153369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atin typeface="Century Gothic" panose="020B0502020202020204" pitchFamily="34" charset="0"/>
              </a:rPr>
              <a:t>Prof. </a:t>
            </a:r>
            <a:r>
              <a:rPr lang="en-US" sz="1350" dirty="0" err="1" smtClean="0">
                <a:latin typeface="Century Gothic" panose="020B0502020202020204" pitchFamily="34" charset="0"/>
              </a:rPr>
              <a:t>dr</a:t>
            </a:r>
            <a:r>
              <a:rPr lang="en-US" sz="1350" dirty="0" smtClean="0">
                <a:latin typeface="Century Gothic" panose="020B0502020202020204" pitchFamily="34" charset="0"/>
              </a:rPr>
              <a:t> Zoran </a:t>
            </a:r>
            <a:r>
              <a:rPr lang="en-US" sz="1350" dirty="0" err="1" smtClean="0">
                <a:latin typeface="Century Gothic" panose="020B0502020202020204" pitchFamily="34" charset="0"/>
              </a:rPr>
              <a:t>Grubišić</a:t>
            </a:r>
            <a:endParaRPr lang="x-none" sz="1350" dirty="0">
              <a:latin typeface="Century Gothic" panose="020B0502020202020204" pitchFamily="34" charset="0"/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4267200" y="4092616"/>
            <a:ext cx="1200150" cy="446210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x-none" sz="1350" dirty="0"/>
          </a:p>
          <a:p>
            <a:r>
              <a:rPr lang="x-none" sz="1350" dirty="0"/>
              <a:t>Beograd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243493" y="4077059"/>
            <a:ext cx="1063793" cy="298034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x-none" sz="135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383630" y="1736233"/>
            <a:ext cx="6858000" cy="768003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x-none" sz="2100" dirty="0"/>
              <a:t>STRUČNA OBUKA ZA PROCENITELJE VREDNOSTI NEPOKRETNOSTI</a:t>
            </a:r>
            <a:r>
              <a:rPr lang="x-none" sz="2100"/>
              <a:t/>
            </a:r>
            <a:br>
              <a:rPr lang="x-none" sz="2100"/>
            </a:br>
            <a:r>
              <a:rPr lang="sr-Latn-CS" sz="2100" dirty="0" smtClean="0"/>
              <a:t>03</a:t>
            </a:r>
            <a:r>
              <a:rPr lang="x-none" sz="2100" smtClean="0"/>
              <a:t>. </a:t>
            </a:r>
            <a:r>
              <a:rPr lang="sr-Latn-CS" sz="2100" dirty="0" smtClean="0"/>
              <a:t>mart</a:t>
            </a:r>
            <a:r>
              <a:rPr lang="x-none" sz="2100" smtClean="0"/>
              <a:t> 201</a:t>
            </a:r>
            <a:r>
              <a:rPr lang="sr-Latn-CS" sz="2100" dirty="0" smtClean="0"/>
              <a:t>8</a:t>
            </a:r>
            <a:r>
              <a:rPr lang="x-none" sz="2100" smtClean="0"/>
              <a:t> – </a:t>
            </a:r>
            <a:r>
              <a:rPr lang="sr-Latn-CS" sz="2100" dirty="0" smtClean="0"/>
              <a:t>22</a:t>
            </a:r>
            <a:r>
              <a:rPr lang="x-none" sz="2100" smtClean="0"/>
              <a:t>. </a:t>
            </a:r>
            <a:r>
              <a:rPr lang="sr-Latn-CS" sz="2100" dirty="0" smtClean="0"/>
              <a:t>april</a:t>
            </a:r>
            <a:r>
              <a:rPr lang="x-none" sz="2100" smtClean="0"/>
              <a:t> 2018.</a:t>
            </a:r>
            <a:endParaRPr lang="x-none" sz="2100" dirty="0"/>
          </a:p>
        </p:txBody>
      </p:sp>
    </p:spTree>
    <p:extLst>
      <p:ext uri="{BB962C8B-B14F-4D97-AF65-F5344CB8AC3E}">
        <p14:creationId xmlns:p14="http://schemas.microsoft.com/office/powerpoint/2010/main" xmlns="" val="76956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KOJI FAKTORI UTIČU NA ODLUKU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Promena</a:t>
            </a:r>
            <a:r>
              <a:rPr lang="en-US" dirty="0" smtClean="0"/>
              <a:t> </a:t>
            </a:r>
            <a:r>
              <a:rPr lang="en-US" dirty="0" err="1" smtClean="0"/>
              <a:t>cene</a:t>
            </a:r>
            <a:r>
              <a:rPr lang="en-US" dirty="0" smtClean="0"/>
              <a:t> </a:t>
            </a:r>
            <a:r>
              <a:rPr lang="en-US" dirty="0" err="1" smtClean="0"/>
              <a:t>samog</a:t>
            </a:r>
            <a:r>
              <a:rPr lang="en-US" dirty="0" smtClean="0"/>
              <a:t> </a:t>
            </a:r>
            <a:r>
              <a:rPr lang="en-US" dirty="0" err="1" smtClean="0"/>
              <a:t>proizvoda</a:t>
            </a:r>
            <a:r>
              <a:rPr lang="en-US" dirty="0" smtClean="0"/>
              <a:t> -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tražnje</a:t>
            </a:r>
            <a:endParaRPr lang="en-US" dirty="0" smtClean="0"/>
          </a:p>
          <a:p>
            <a:r>
              <a:rPr lang="en-US" dirty="0" err="1" smtClean="0"/>
              <a:t>Promena</a:t>
            </a:r>
            <a:r>
              <a:rPr lang="en-US" dirty="0" smtClean="0"/>
              <a:t> </a:t>
            </a:r>
            <a:r>
              <a:rPr lang="en-US" dirty="0" err="1" smtClean="0"/>
              <a:t>dohotka</a:t>
            </a:r>
            <a:r>
              <a:rPr lang="en-US" dirty="0" smtClean="0"/>
              <a:t> </a:t>
            </a:r>
            <a:r>
              <a:rPr lang="en-US" dirty="0" err="1" smtClean="0"/>
              <a:t>potrošača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dohodovni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endParaRPr lang="en-US" dirty="0" smtClean="0"/>
          </a:p>
          <a:p>
            <a:r>
              <a:rPr lang="en-US" dirty="0" err="1" smtClean="0"/>
              <a:t>Promena</a:t>
            </a:r>
            <a:r>
              <a:rPr lang="en-US" dirty="0" smtClean="0"/>
              <a:t> </a:t>
            </a:r>
            <a:r>
              <a:rPr lang="en-US" dirty="0" err="1" smtClean="0"/>
              <a:t>cene</a:t>
            </a:r>
            <a:r>
              <a:rPr lang="en-US" dirty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proizvoda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je </a:t>
            </a:r>
            <a:r>
              <a:rPr lang="en-US" dirty="0" err="1" smtClean="0"/>
              <a:t>posmatrani</a:t>
            </a:r>
            <a:r>
              <a:rPr lang="en-US" dirty="0" smtClean="0"/>
              <a:t> </a:t>
            </a:r>
            <a:r>
              <a:rPr lang="en-US" dirty="0" err="1" smtClean="0"/>
              <a:t>proizvod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supstituti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komplementi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3615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“Pitanja za proveru gradiva”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 smtClean="0"/>
              <a:t>1) Definišite budžetsku liniju i svaku tačku na njoj?</a:t>
            </a:r>
          </a:p>
          <a:p>
            <a:r>
              <a:rPr lang="x-none" dirty="0" smtClean="0"/>
              <a:t>2) Šta predstavlja nagib na budžetskoj liniji i koje je tumačenje?</a:t>
            </a:r>
          </a:p>
          <a:p>
            <a:r>
              <a:rPr lang="x-none" dirty="0" smtClean="0"/>
              <a:t>3) Šta predstavlja kriva indiferencije?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Najava sledećeg časa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 smtClean="0"/>
              <a:t>Teorija izbora potrošača – kriva indiferencije i preferencije potrošača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dirty="0" smtClean="0"/>
              <a:t>“Šta ćemo naučiti na ovom času”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 smtClean="0"/>
              <a:t>Budžetsko ograničenje i budžetska linija</a:t>
            </a:r>
          </a:p>
          <a:p>
            <a:r>
              <a:rPr lang="x-none" dirty="0" smtClean="0"/>
              <a:t>Oportunitetni trošak na budžetskoj liniji</a:t>
            </a:r>
          </a:p>
          <a:p>
            <a:r>
              <a:rPr lang="x-none" dirty="0" smtClean="0"/>
              <a:t>Kretanje duž budžetske linije</a:t>
            </a:r>
          </a:p>
          <a:p>
            <a:r>
              <a:rPr lang="x-none" dirty="0" smtClean="0"/>
              <a:t>Nagib budžetske linije – realtivne cene dva dobra</a:t>
            </a:r>
          </a:p>
          <a:p>
            <a:r>
              <a:rPr lang="x-none" dirty="0" smtClean="0"/>
              <a:t>Kriva indiferencije</a:t>
            </a:r>
          </a:p>
          <a:p>
            <a:endParaRPr lang="x-none" dirty="0" smtClean="0"/>
          </a:p>
          <a:p>
            <a:endParaRPr lang="x-non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RELEVANTNA PITANJA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Da li sve krive tražnje imaju opadajući nagib?</a:t>
            </a:r>
          </a:p>
          <a:p>
            <a:r>
              <a:rPr lang="sr-Latn-CS" dirty="0" smtClean="0"/>
              <a:t>Kako nadnica utiče na ponudu rada?</a:t>
            </a:r>
          </a:p>
          <a:p>
            <a:r>
              <a:rPr lang="sr-Latn-CS" dirty="0" smtClean="0"/>
              <a:t>Kako kamatna stopa utiče na štednju domaćinstva?</a:t>
            </a:r>
          </a:p>
          <a:p>
            <a:r>
              <a:rPr lang="sr-Latn-CS" dirty="0" smtClean="0"/>
              <a:t>Da li siromašni preferiraju pomoć u novcu ili dobrima?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BUDŽETSKO OGRANIČE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CS" b="1" dirty="0" smtClean="0"/>
              <a:t>Budžetsko ograničenje</a:t>
            </a:r>
            <a:r>
              <a:rPr lang="sr-Latn-CS" dirty="0" smtClean="0"/>
              <a:t> podrazumeva „pakete potrošnje“ koje potrošači mogu da priušte</a:t>
            </a:r>
          </a:p>
          <a:p>
            <a:pPr lvl="1" algn="just"/>
            <a:r>
              <a:rPr lang="sr-Latn-CS" dirty="0" smtClean="0"/>
              <a:t>Potrošači troše manje od onoga što žele s obzirom da je njihova potrošnja limitirana dohotkom koji primaju</a:t>
            </a:r>
          </a:p>
          <a:p>
            <a:pPr lvl="1" algn="just"/>
            <a:r>
              <a:rPr lang="sr-Latn-CS" dirty="0" smtClean="0"/>
              <a:t>Budžetsko ograničenje prikazuje različite kombinacije dobara koje pojedinac troši imajući u vidu dohodak i cene dva dobra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BUDŽETSKO OGRANIČENJE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CS" dirty="0" smtClean="0"/>
              <a:t>Svaka tačka na liniji budžetskog ograničenja podrazumeva određenu kombinaciju dobara koje pojedinac troši (engl. </a:t>
            </a:r>
            <a:r>
              <a:rPr lang="sr-Latn-CS" i="1" dirty="0" smtClean="0"/>
              <a:t>trade off</a:t>
            </a:r>
            <a:r>
              <a:rPr lang="sr-Latn-CS" dirty="0" smtClean="0"/>
              <a:t>)</a:t>
            </a:r>
          </a:p>
          <a:p>
            <a:pPr algn="just"/>
            <a:r>
              <a:rPr lang="sr-Latn-CS" dirty="0" smtClean="0"/>
              <a:t>Na primer, ako hoće da kupi 100 čokolada, ne može da priušti ni jednu bombonu. Ako kupi 500 bombona, ne  može da kupi ni jednu čokoladu. </a:t>
            </a:r>
          </a:p>
          <a:p>
            <a:pPr algn="just"/>
            <a:r>
              <a:rPr lang="sr-Latn-CS" dirty="0" smtClean="0"/>
              <a:t>Alternativno, može da kupi 50 čokolada i 250 bombona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BUDŽETSKO OGRANIČENJE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CS" dirty="0" smtClean="0"/>
              <a:t>Nagib krive pokazuje relativne cene dva dobra, tj. cenu jednog dobra u odnosu na cenu drugog</a:t>
            </a:r>
          </a:p>
          <a:p>
            <a:pPr algn="just"/>
            <a:r>
              <a:rPr lang="sr-Latn-CS" dirty="0" smtClean="0"/>
              <a:t>Ovaj nagib pokazuje cenu po kojoj će potrošač razmeniti jedno dobro za drugo</a:t>
            </a:r>
          </a:p>
          <a:p>
            <a:pPr algn="just"/>
            <a:r>
              <a:rPr lang="sr-Latn-CS" dirty="0" smtClean="0"/>
              <a:t>Preferencije u pogledu potrošnje jednog kupca mogu se prikazati krivama indiferentnosti</a:t>
            </a:r>
          </a:p>
          <a:p>
            <a:pPr algn="just"/>
            <a:r>
              <a:rPr lang="sr-Latn-CS" dirty="0" smtClean="0"/>
              <a:t>Kriva indiferentnosti pokazuje kombinacije dobara pri kojoj će potrošači biti podjednako “srećni” (imati podjednak stepen korisnosti)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PREFERENCIJE POTROŠAČA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Potrošač je indiferentan, tj. Ima podjednak stepen korisnosti u tačkama A,B i C, jer se one nalaze na istoj krivoj</a:t>
            </a:r>
          </a:p>
          <a:p>
            <a:r>
              <a:rPr lang="x-none" dirty="0" smtClean="0"/>
              <a:t>Krive indiferencije imaju negativan nagib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293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KARAKTERISTIKE KRIVE INDIFERENTNOSTI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rabicPeriod"/>
              <a:defRPr/>
            </a:pPr>
            <a:r>
              <a:rPr lang="sr-Latn-CS" dirty="0" smtClean="0"/>
              <a:t>Više krive indiferentnosti su poželjnije jer pružaju veći stepen korisnosti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sr-Latn-CS" dirty="0" smtClean="0"/>
              <a:t>Imaju opadajući nagib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sr-Latn-CS" dirty="0" smtClean="0"/>
              <a:t>Nema preseka medju krivama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sr-Latn-CS" dirty="0" smtClean="0"/>
              <a:t>Konveksne su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3645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OPTIMIZACIJA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CS" dirty="0" smtClean="0"/>
              <a:t>Kombinacija dobara na najvišoj mogućoj krivoj indiferencije</a:t>
            </a:r>
          </a:p>
          <a:p>
            <a:pPr algn="just"/>
            <a:r>
              <a:rPr lang="sr-Latn-CS" dirty="0" smtClean="0"/>
              <a:t>Mora se uklopiti u budžetske mogućnosti (ograničenja)</a:t>
            </a:r>
          </a:p>
          <a:p>
            <a:pPr algn="just"/>
            <a:r>
              <a:rPr lang="sr-Latn-CS" dirty="0" smtClean="0"/>
              <a:t>Kombinovanjem ovih faktora dolazi se do optimalnog izbora</a:t>
            </a:r>
          </a:p>
          <a:p>
            <a:pPr algn="just"/>
            <a:r>
              <a:rPr lang="sr-Latn-CS" dirty="0" smtClean="0"/>
              <a:t>Optimalni izbor nalazi se u tački u kojoj je kriva indiferentnosti tangenta budžetskom ograničenju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152628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o za prezentacije za stručnu obuk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blanko za prezentacije za stručnu obuku</Template>
  <TotalTime>563</TotalTime>
  <Words>429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blanko za prezentacije za stručnu obuku</vt:lpstr>
      <vt:lpstr>Slide 1</vt:lpstr>
      <vt:lpstr>“Šta ćemo naučiti na ovom času”</vt:lpstr>
      <vt:lpstr>RELEVANTNA PITANJA</vt:lpstr>
      <vt:lpstr>BUDŽETSKO OGRANIČE</vt:lpstr>
      <vt:lpstr>BUDŽETSKO OGRANIČENJE</vt:lpstr>
      <vt:lpstr>BUDŽETSKO OGRANIČENJE</vt:lpstr>
      <vt:lpstr>PREFERENCIJE POTROŠAČA</vt:lpstr>
      <vt:lpstr>KARAKTERISTIKE KRIVE INDIFERENTNOSTI</vt:lpstr>
      <vt:lpstr>OPTIMIZACIJA</vt:lpstr>
      <vt:lpstr>KOJI FAKTORI UTIČU NA ODLUKU</vt:lpstr>
      <vt:lpstr>“Pitanja za proveru gradiva”</vt:lpstr>
      <vt:lpstr>Najava sledećeg časa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korisnik</cp:lastModifiedBy>
  <cp:revision>50</cp:revision>
  <dcterms:created xsi:type="dcterms:W3CDTF">2014-01-15T17:58:47Z</dcterms:created>
  <dcterms:modified xsi:type="dcterms:W3CDTF">2018-03-05T15:49:06Z</dcterms:modified>
</cp:coreProperties>
</file>