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wdp" ContentType="image/vnd.ms-phot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27"/>
  </p:notesMasterIdLst>
  <p:sldIdLst>
    <p:sldId id="304" r:id="rId2"/>
    <p:sldId id="280" r:id="rId3"/>
    <p:sldId id="282" r:id="rId4"/>
    <p:sldId id="308" r:id="rId5"/>
    <p:sldId id="328" r:id="rId6"/>
    <p:sldId id="326" r:id="rId7"/>
    <p:sldId id="327" r:id="rId8"/>
    <p:sldId id="309" r:id="rId9"/>
    <p:sldId id="311" r:id="rId10"/>
    <p:sldId id="310" r:id="rId11"/>
    <p:sldId id="312" r:id="rId12"/>
    <p:sldId id="313" r:id="rId13"/>
    <p:sldId id="320" r:id="rId14"/>
    <p:sldId id="321" r:id="rId15"/>
    <p:sldId id="314" r:id="rId16"/>
    <p:sldId id="317" r:id="rId17"/>
    <p:sldId id="315" r:id="rId18"/>
    <p:sldId id="316" r:id="rId19"/>
    <p:sldId id="319" r:id="rId20"/>
    <p:sldId id="324" r:id="rId21"/>
    <p:sldId id="325" r:id="rId22"/>
    <p:sldId id="285" r:id="rId23"/>
    <p:sldId id="307" r:id="rId24"/>
    <p:sldId id="286" r:id="rId25"/>
    <p:sldId id="263" r:id="rId26"/>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43" autoAdjust="0"/>
    <p:restoredTop sz="94660" autoAdjust="0"/>
  </p:normalViewPr>
  <p:slideViewPr>
    <p:cSldViewPr snapToGrid="0">
      <p:cViewPr varScale="1">
        <p:scale>
          <a:sx n="89" d="100"/>
          <a:sy n="89" d="100"/>
        </p:scale>
        <p:origin x="-162" y="-96"/>
      </p:cViewPr>
      <p:guideLst>
        <p:guide orient="horz" pos="2160"/>
        <p:guide pos="3840"/>
      </p:guideLst>
    </p:cSldViewPr>
  </p:slideViewPr>
  <p:outlineViewPr>
    <p:cViewPr>
      <p:scale>
        <a:sx n="33" d="100"/>
        <a:sy n="33" d="100"/>
      </p:scale>
      <p:origin x="0" y="6576"/>
    </p:cViewPr>
  </p:outlin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2EDFA4-00C3-4485-9E92-26CBA89A51A7}" type="datetimeFigureOut">
              <a:rPr lang="x-none" smtClean="0"/>
              <a:pPr/>
              <a:t>06-Feb-19</a:t>
            </a:fld>
            <a:endParaRPr lang="x-non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191F25-538B-44DD-B790-12D9081A5205}" type="slidenum">
              <a:rPr lang="x-none" smtClean="0"/>
              <a:pPr/>
              <a:t>‹#›</a:t>
            </a:fld>
            <a:endParaRPr lang="x-none"/>
          </a:p>
        </p:txBody>
      </p:sp>
    </p:spTree>
    <p:extLst>
      <p:ext uri="{BB962C8B-B14F-4D97-AF65-F5344CB8AC3E}">
        <p14:creationId xmlns:p14="http://schemas.microsoft.com/office/powerpoint/2010/main" xmlns="" val="840456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5" Type="http://schemas.microsoft.com/office/2007/relationships/hdphoto" Target="../media/hdphoto2.wdp"/><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844840" y="3602038"/>
            <a:ext cx="9144000" cy="568909"/>
          </a:xfrm>
          <a:prstGeom prst="rect">
            <a:avLst/>
          </a:prstGeom>
        </p:spPr>
        <p:txBody>
          <a:bodyPr/>
          <a:lstStyle>
            <a:lvl1pPr marL="0" indent="0" algn="ctr">
              <a:buNone/>
              <a:defRPr sz="2400" b="1" baseline="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x-none" dirty="0" smtClean="0"/>
              <a:t>Naslov/Naziv teme predavanja</a:t>
            </a:r>
            <a:endParaRPr lang="x-none" dirty="0"/>
          </a:p>
        </p:txBody>
      </p:sp>
      <p:pic>
        <p:nvPicPr>
          <p:cNvPr id="7" name="Picture 10" descr="Image result for teacher icon png"/>
          <p:cNvPicPr>
            <a:picLocks noChangeAspect="1" noChangeArrowheads="1"/>
          </p:cNvPicPr>
          <p:nvPr userDrawn="1"/>
        </p:nvPicPr>
        <p:blipFill>
          <a:blip r:embed="rId2" cstate="print">
            <a:duotone>
              <a:schemeClr val="accent3">
                <a:shade val="45000"/>
                <a:satMod val="135000"/>
              </a:schemeClr>
              <a:prstClr val="white"/>
            </a:duotone>
            <a:extLst>
              <a:ext uri="{BEBA8EAE-BF5A-486C-A8C5-ECC9F3942E4B}">
                <a14:imgProps xmlns:a14="http://schemas.microsoft.com/office/drawing/2010/main" xmlns="">
                  <a14:imgLayer r:embed="rId3">
                    <a14:imgEffect>
                      <a14:saturation sat="99000"/>
                    </a14:imgEffect>
                  </a14:imgLayer>
                </a14:imgProps>
              </a:ext>
              <a:ext uri="{28A0092B-C50C-407E-A947-70E740481C1C}">
                <a14:useLocalDpi xmlns:a14="http://schemas.microsoft.com/office/drawing/2010/main" xmlns="" val="0"/>
              </a:ext>
            </a:extLst>
          </a:blip>
          <a:srcRect/>
          <a:stretch>
            <a:fillRect/>
          </a:stretch>
        </p:blipFill>
        <p:spPr bwMode="auto">
          <a:xfrm>
            <a:off x="3040732" y="4147471"/>
            <a:ext cx="781968" cy="761296"/>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4" descr="Image result for clock timer png"/>
          <p:cNvPicPr>
            <a:picLocks noChangeAspect="1" noChangeArrowheads="1"/>
          </p:cNvPicPr>
          <p:nvPr userDrawn="1"/>
        </p:nvPicPr>
        <p:blipFill>
          <a:blip r:embed="rId4" cstate="print">
            <a:duotone>
              <a:schemeClr val="accent3">
                <a:shade val="45000"/>
                <a:satMod val="135000"/>
              </a:schemeClr>
              <a:prstClr val="white"/>
            </a:duotone>
            <a:extLst>
              <a:ext uri="{BEBA8EAE-BF5A-486C-A8C5-ECC9F3942E4B}">
                <a14:imgProps xmlns:a14="http://schemas.microsoft.com/office/drawing/2010/main" xmlns="">
                  <a14:imgLayer r:embed="rId5">
                    <a14:imgEffect>
                      <a14:brightnessContrast bright="-14000"/>
                    </a14:imgEffect>
                  </a14:imgLayer>
                </a14:imgProps>
              </a:ext>
              <a:ext uri="{28A0092B-C50C-407E-A947-70E740481C1C}">
                <a14:useLocalDpi xmlns:a14="http://schemas.microsoft.com/office/drawing/2010/main" xmlns="" val="0"/>
              </a:ext>
            </a:extLst>
          </a:blip>
          <a:srcRect/>
          <a:stretch>
            <a:fillRect/>
          </a:stretch>
        </p:blipFill>
        <p:spPr bwMode="auto">
          <a:xfrm>
            <a:off x="7816772" y="4228910"/>
            <a:ext cx="438171" cy="4381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64108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555625"/>
            <a:ext cx="10515600" cy="1325563"/>
          </a:xfrm>
          <a:prstGeom prst="rect">
            <a:avLst/>
          </a:prstGeom>
        </p:spPr>
        <p:txBody>
          <a:bodyPr/>
          <a:lstStyle>
            <a:lvl1pPr>
              <a:defRPr b="1">
                <a:solidFill>
                  <a:schemeClr val="tx1"/>
                </a:solidFill>
              </a:defRPr>
            </a:lvl1pPr>
          </a:lstStyle>
          <a:p>
            <a:r>
              <a:rPr lang="en-US" dirty="0" smtClean="0"/>
              <a:t>Click to edit Master title style</a:t>
            </a:r>
            <a:endParaRPr lang="x-none" dirty="0"/>
          </a:p>
        </p:txBody>
      </p:sp>
      <p:sp>
        <p:nvSpPr>
          <p:cNvPr id="4" name="Text Placeholder 3"/>
          <p:cNvSpPr>
            <a:spLocks noGrp="1"/>
          </p:cNvSpPr>
          <p:nvPr>
            <p:ph type="body" sz="quarter" idx="10"/>
          </p:nvPr>
        </p:nvSpPr>
        <p:spPr>
          <a:xfrm>
            <a:off x="876300" y="2076450"/>
            <a:ext cx="10515600" cy="4000500"/>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x-none" dirty="0"/>
          </a:p>
        </p:txBody>
      </p:sp>
    </p:spTree>
    <p:extLst>
      <p:ext uri="{BB962C8B-B14F-4D97-AF65-F5344CB8AC3E}">
        <p14:creationId xmlns:p14="http://schemas.microsoft.com/office/powerpoint/2010/main" xmlns="" val="414531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lvl1pPr>
              <a:defRPr b="1">
                <a:solidFill>
                  <a:schemeClr val="tx1"/>
                </a:solidFill>
              </a:defRPr>
            </a:lvl1pPr>
          </a:lstStyle>
          <a:p>
            <a:r>
              <a:rPr lang="en-US" dirty="0" smtClean="0"/>
              <a:t>Click to edit Master title style</a:t>
            </a:r>
            <a:endParaRPr lang="x-none" dirty="0"/>
          </a:p>
        </p:txBody>
      </p:sp>
      <p:sp>
        <p:nvSpPr>
          <p:cNvPr id="6" name="Text Placeholder 5"/>
          <p:cNvSpPr>
            <a:spLocks noGrp="1"/>
          </p:cNvSpPr>
          <p:nvPr>
            <p:ph type="body" sz="quarter" idx="10"/>
          </p:nvPr>
        </p:nvSpPr>
        <p:spPr>
          <a:xfrm>
            <a:off x="838200" y="2038350"/>
            <a:ext cx="4933950" cy="4038600"/>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x-none" dirty="0"/>
          </a:p>
        </p:txBody>
      </p:sp>
      <p:sp>
        <p:nvSpPr>
          <p:cNvPr id="7" name="Text Placeholder 5"/>
          <p:cNvSpPr>
            <a:spLocks noGrp="1"/>
          </p:cNvSpPr>
          <p:nvPr>
            <p:ph type="body" sz="quarter" idx="11"/>
          </p:nvPr>
        </p:nvSpPr>
        <p:spPr>
          <a:xfrm>
            <a:off x="6438900" y="2038350"/>
            <a:ext cx="4933950" cy="4038600"/>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x-none" dirty="0"/>
          </a:p>
        </p:txBody>
      </p:sp>
    </p:spTree>
    <p:extLst>
      <p:ext uri="{BB962C8B-B14F-4D97-AF65-F5344CB8AC3E}">
        <p14:creationId xmlns:p14="http://schemas.microsoft.com/office/powerpoint/2010/main" xmlns="" val="28338446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6511" y="5814025"/>
            <a:ext cx="12192000" cy="1110157"/>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pic>
        <p:nvPicPr>
          <p:cNvPr id="10" name="Picture 9"/>
          <p:cNvPicPr>
            <a:picLocks noChangeAspect="1"/>
          </p:cNvPicPr>
          <p:nvPr userDrawn="1"/>
        </p:nvPicPr>
        <p:blipFill>
          <a:blip r:embed="rId5" cstate="print">
            <a:biLevel thresh="25000"/>
          </a:blip>
          <a:stretch>
            <a:fillRect/>
          </a:stretch>
        </p:blipFill>
        <p:spPr>
          <a:xfrm>
            <a:off x="10371221" y="5547972"/>
            <a:ext cx="1612748" cy="1674345"/>
          </a:xfrm>
          <a:prstGeom prst="rect">
            <a:avLst/>
          </a:prstGeom>
        </p:spPr>
      </p:pic>
      <p:sp>
        <p:nvSpPr>
          <p:cNvPr id="14" name="Oval 13"/>
          <p:cNvSpPr/>
          <p:nvPr userDrawn="1"/>
        </p:nvSpPr>
        <p:spPr>
          <a:xfrm rot="10162212" flipH="1">
            <a:off x="-105519" y="2761999"/>
            <a:ext cx="12175565" cy="3852142"/>
          </a:xfrm>
          <a:prstGeom prst="ellipse">
            <a:avLst/>
          </a:prstGeom>
          <a:solidFill>
            <a:schemeClr val="bg1"/>
          </a:solidFill>
          <a:ln w="47625">
            <a:noFill/>
          </a:ln>
          <a:effectLst>
            <a:outerShdw blurRad="101600" dist="38100" sx="76000" sy="76000" algn="l" rotWithShape="0">
              <a:prstClr val="black">
                <a:alpha val="7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9" name="Oval 18"/>
          <p:cNvSpPr/>
          <p:nvPr userDrawn="1"/>
        </p:nvSpPr>
        <p:spPr>
          <a:xfrm rot="10036807" flipH="1">
            <a:off x="-116637" y="3661707"/>
            <a:ext cx="9775349" cy="2259590"/>
          </a:xfrm>
          <a:prstGeom prst="ellipse">
            <a:avLst/>
          </a:prstGeom>
          <a:solidFill>
            <a:schemeClr val="bg1"/>
          </a:solidFill>
          <a:ln w="47625">
            <a:noFill/>
          </a:ln>
          <a:effectLst>
            <a:outerShdw blurRad="101600" dist="38100" sx="76000" sy="76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pic>
        <p:nvPicPr>
          <p:cNvPr id="2" name="Picture 1"/>
          <p:cNvPicPr>
            <a:picLocks noChangeAspect="1"/>
          </p:cNvPicPr>
          <p:nvPr userDrawn="1"/>
        </p:nvPicPr>
        <p:blipFill>
          <a:blip r:embed="rId6" cstate="print">
            <a:extLst>
              <a:ext uri="{28A0092B-C50C-407E-A947-70E740481C1C}">
                <a14:useLocalDpi xmlns:a14="http://schemas.microsoft.com/office/drawing/2010/main" xmlns="" val="0"/>
              </a:ext>
            </a:extLst>
          </a:blip>
          <a:stretch>
            <a:fillRect/>
          </a:stretch>
        </p:blipFill>
        <p:spPr>
          <a:xfrm>
            <a:off x="10248900" y="222175"/>
            <a:ext cx="1735069" cy="788333"/>
          </a:xfrm>
          <a:prstGeom prst="rect">
            <a:avLst/>
          </a:prstGeom>
        </p:spPr>
      </p:pic>
      <p:sp>
        <p:nvSpPr>
          <p:cNvPr id="3" name="hr" descr="Javni/Public"/>
          <p:cNvSpPr txBox="1"/>
          <p:nvPr userDrawn="1"/>
        </p:nvSpPr>
        <p:spPr>
          <a:xfrm>
            <a:off x="0" y="0"/>
            <a:ext cx="12192000" cy="223138"/>
          </a:xfrm>
          <a:prstGeom prst="rect">
            <a:avLst/>
          </a:prstGeom>
          <a:noFill/>
        </p:spPr>
        <p:txBody>
          <a:bodyPr vert="horz" rtlCol="0">
            <a:spAutoFit/>
          </a:bodyPr>
          <a:lstStyle/>
          <a:p>
            <a:pPr algn="r"/>
            <a:r>
              <a:rPr lang="en-US" sz="850" b="0" i="0" u="none" baseline="0" smtClean="0">
                <a:solidFill>
                  <a:srgbClr val="000000"/>
                </a:solidFill>
                <a:latin typeface="arial" panose="020B0604020202020204" pitchFamily="34" charset="0"/>
              </a:rPr>
              <a:t>Javni/Public</a:t>
            </a:r>
            <a:endParaRPr lang="en-US" sz="850" b="0" i="0" u="none" baseline="0">
              <a:solidFill>
                <a:srgbClr val="000000"/>
              </a:solidFill>
              <a:latin typeface="arial" panose="020B0604020202020204" pitchFamily="34" charset="0"/>
            </a:endParaRPr>
          </a:p>
        </p:txBody>
      </p:sp>
    </p:spTree>
    <p:extLst>
      <p:ext uri="{BB962C8B-B14F-4D97-AF65-F5344CB8AC3E}">
        <p14:creationId xmlns:p14="http://schemas.microsoft.com/office/powerpoint/2010/main" xmlns="" val="2833170423"/>
      </p:ext>
    </p:extLst>
  </p:cSld>
  <p:clrMap bg1="lt1" tx1="dk1" bg2="lt2" tx2="dk2" accent1="accent1" accent2="accent2" accent3="accent3" accent4="accent4" accent5="accent5" accent6="accent6" hlink="hlink" folHlink="folHlink"/>
  <p:sldLayoutIdLst>
    <p:sldLayoutId id="2147483691" r:id="rId1"/>
    <p:sldLayoutId id="2147483694" r:id="rId2"/>
    <p:sldLayoutId id="2147483695"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512331" y="2812212"/>
            <a:ext cx="9144000" cy="904766"/>
          </a:xfrm>
        </p:spPr>
        <p:txBody>
          <a:bodyPr/>
          <a:lstStyle/>
          <a:p>
            <a:r>
              <a:rPr lang="x-none" sz="3200" dirty="0" smtClean="0"/>
              <a:t>Pravo građenja i građevinska dozvola</a:t>
            </a:r>
            <a:endParaRPr lang="en-US" sz="3200" dirty="0"/>
          </a:p>
        </p:txBody>
      </p:sp>
      <p:sp>
        <p:nvSpPr>
          <p:cNvPr id="3" name="Title 1"/>
          <p:cNvSpPr txBox="1">
            <a:spLocks/>
          </p:cNvSpPr>
          <p:nvPr/>
        </p:nvSpPr>
        <p:spPr>
          <a:xfrm>
            <a:off x="838200" y="926275"/>
            <a:ext cx="10515600" cy="1021278"/>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x-none" sz="2000" b="0" i="0" u="none" strike="noStrike" kern="1200" cap="none" spc="0" normalizeH="0" baseline="0" noProof="0" dirty="0" smtClean="0">
                <a:ln>
                  <a:noFill/>
                </a:ln>
                <a:solidFill>
                  <a:schemeClr val="tx1"/>
                </a:solidFill>
                <a:effectLst/>
                <a:uLnTx/>
                <a:uFillTx/>
                <a:latin typeface="+mj-lt"/>
                <a:ea typeface="+mj-ea"/>
                <a:cs typeface="+mj-cs"/>
              </a:rPr>
              <a:t/>
            </a:r>
            <a:br>
              <a:rPr kumimoji="0" lang="x-none" sz="2000" b="0" i="0" u="none" strike="noStrike" kern="1200" cap="none" spc="0" normalizeH="0" baseline="0" noProof="0" dirty="0" smtClean="0">
                <a:ln>
                  <a:noFill/>
                </a:ln>
                <a:solidFill>
                  <a:schemeClr val="tx1"/>
                </a:solidFill>
                <a:effectLst/>
                <a:uLnTx/>
                <a:uFillTx/>
                <a:latin typeface="+mj-lt"/>
                <a:ea typeface="+mj-ea"/>
                <a:cs typeface="+mj-cs"/>
              </a:rPr>
            </a:br>
            <a:r>
              <a:rPr kumimoji="0" lang="x-none" sz="2000" b="1" i="0" u="none" strike="noStrike" kern="1200" cap="none" spc="0" normalizeH="0" baseline="0" noProof="0" dirty="0" smtClean="0">
                <a:ln>
                  <a:noFill/>
                </a:ln>
                <a:solidFill>
                  <a:schemeClr val="tx1"/>
                </a:solidFill>
                <a:effectLst/>
                <a:uLnTx/>
                <a:uFillTx/>
                <a:latin typeface="+mj-lt"/>
                <a:ea typeface="+mj-ea"/>
                <a:cs typeface="+mj-cs"/>
              </a:rPr>
              <a:t>STRUČNA OBUKA ZA PROCENITELJE VREDNOSTI NEPOKRETNOSTI</a:t>
            </a:r>
            <a:r>
              <a:rPr kumimoji="0" lang="x-none" sz="2000" b="1" i="0" u="none" strike="noStrike" kern="1200" cap="none" spc="0" normalizeH="0" baseline="0" noProof="0" smtClean="0">
                <a:ln>
                  <a:noFill/>
                </a:ln>
                <a:solidFill>
                  <a:schemeClr val="tx1"/>
                </a:solidFill>
                <a:effectLst/>
                <a:uLnTx/>
                <a:uFillTx/>
                <a:latin typeface="+mj-lt"/>
                <a:ea typeface="+mj-ea"/>
                <a:cs typeface="+mj-cs"/>
              </a:rPr>
              <a:t/>
            </a:r>
            <a:br>
              <a:rPr kumimoji="0" lang="x-none" sz="2000" b="1" i="0" u="none" strike="noStrike" kern="1200" cap="none" spc="0" normalizeH="0" baseline="0" noProof="0" smtClean="0">
                <a:ln>
                  <a:noFill/>
                </a:ln>
                <a:solidFill>
                  <a:schemeClr val="tx1"/>
                </a:solidFill>
                <a:effectLst/>
                <a:uLnTx/>
                <a:uFillTx/>
                <a:latin typeface="+mj-lt"/>
                <a:ea typeface="+mj-ea"/>
                <a:cs typeface="+mj-cs"/>
              </a:rPr>
            </a:br>
            <a:r>
              <a:rPr lang="sr-Latn-CS" sz="2000" b="1" noProof="0" dirty="0" smtClean="0">
                <a:latin typeface="+mj-lt"/>
                <a:ea typeface="+mj-ea"/>
                <a:cs typeface="+mj-cs"/>
              </a:rPr>
              <a:t>09</a:t>
            </a:r>
            <a:r>
              <a:rPr kumimoji="0" lang="x-none" sz="2000" b="1" i="0" u="none" strike="noStrike" kern="1200" cap="none" spc="0" normalizeH="0" baseline="0" noProof="0" smtClean="0">
                <a:ln>
                  <a:noFill/>
                </a:ln>
                <a:solidFill>
                  <a:schemeClr val="tx1"/>
                </a:solidFill>
                <a:effectLst/>
                <a:uLnTx/>
                <a:uFillTx/>
                <a:latin typeface="+mj-lt"/>
                <a:ea typeface="+mj-ea"/>
                <a:cs typeface="+mj-cs"/>
              </a:rPr>
              <a:t>. </a:t>
            </a:r>
            <a:r>
              <a:rPr kumimoji="0" lang="x-none" sz="2000" b="1" i="0" u="none" strike="noStrike" kern="1200" cap="none" spc="0" normalizeH="0" baseline="0" noProof="0" smtClean="0">
                <a:ln>
                  <a:noFill/>
                </a:ln>
                <a:solidFill>
                  <a:schemeClr val="tx1"/>
                </a:solidFill>
                <a:effectLst/>
                <a:uLnTx/>
                <a:uFillTx/>
                <a:latin typeface="+mj-lt"/>
                <a:ea typeface="+mj-ea"/>
                <a:cs typeface="+mj-cs"/>
              </a:rPr>
              <a:t>i </a:t>
            </a:r>
            <a:r>
              <a:rPr lang="sr-Latn-CS" sz="2000" b="1" noProof="0" dirty="0" smtClean="0">
                <a:latin typeface="+mj-lt"/>
                <a:ea typeface="+mj-ea"/>
                <a:cs typeface="+mj-cs"/>
              </a:rPr>
              <a:t>10</a:t>
            </a:r>
            <a:r>
              <a:rPr kumimoji="0" lang="x-none" sz="2000" b="1" i="0" u="none" strike="noStrike" kern="1200" cap="none" spc="0" normalizeH="0" baseline="0" noProof="0" smtClean="0">
                <a:ln>
                  <a:noFill/>
                </a:ln>
                <a:solidFill>
                  <a:schemeClr val="tx1"/>
                </a:solidFill>
                <a:effectLst/>
                <a:uLnTx/>
                <a:uFillTx/>
                <a:latin typeface="+mj-lt"/>
                <a:ea typeface="+mj-ea"/>
                <a:cs typeface="+mj-cs"/>
              </a:rPr>
              <a:t>. </a:t>
            </a:r>
            <a:r>
              <a:rPr lang="sr-Latn-CS" sz="2000" b="1" dirty="0" smtClean="0">
                <a:latin typeface="+mj-lt"/>
                <a:ea typeface="+mj-ea"/>
                <a:cs typeface="+mj-cs"/>
              </a:rPr>
              <a:t>februar</a:t>
            </a:r>
            <a:r>
              <a:rPr kumimoji="0" lang="en-US" sz="2000" b="1" i="0" u="none" strike="noStrike" kern="1200" cap="none" spc="0" normalizeH="0" baseline="0" noProof="0" dirty="0" smtClean="0">
                <a:ln>
                  <a:noFill/>
                </a:ln>
                <a:solidFill>
                  <a:schemeClr val="tx1"/>
                </a:solidFill>
                <a:effectLst/>
                <a:uLnTx/>
                <a:uFillTx/>
                <a:latin typeface="+mj-lt"/>
                <a:ea typeface="+mj-ea"/>
                <a:cs typeface="+mj-cs"/>
              </a:rPr>
              <a:t> </a:t>
            </a:r>
            <a:r>
              <a:rPr kumimoji="0" lang="x-none" sz="2000" b="1" i="0" u="none" strike="noStrike" kern="1200" cap="none" spc="0" normalizeH="0" baseline="0" noProof="0" smtClean="0">
                <a:ln>
                  <a:noFill/>
                </a:ln>
                <a:solidFill>
                  <a:schemeClr val="tx1"/>
                </a:solidFill>
                <a:effectLst/>
                <a:uLnTx/>
                <a:uFillTx/>
                <a:latin typeface="+mj-lt"/>
                <a:ea typeface="+mj-ea"/>
                <a:cs typeface="+mj-cs"/>
              </a:rPr>
              <a:t>201</a:t>
            </a:r>
            <a:r>
              <a:rPr kumimoji="0" lang="sr-Latn-CS" sz="2000" b="1" i="0" u="none" strike="noStrike" kern="1200" cap="none" spc="0" normalizeH="0" baseline="0" noProof="0" dirty="0" smtClean="0">
                <a:ln>
                  <a:noFill/>
                </a:ln>
                <a:solidFill>
                  <a:schemeClr val="tx1"/>
                </a:solidFill>
                <a:effectLst/>
                <a:uLnTx/>
                <a:uFillTx/>
                <a:latin typeface="+mj-lt"/>
                <a:ea typeface="+mj-ea"/>
                <a:cs typeface="+mj-cs"/>
              </a:rPr>
              <a:t>9</a:t>
            </a:r>
            <a:r>
              <a:rPr kumimoji="0" lang="x-none" sz="2000" b="1" i="0" u="none" strike="noStrike" kern="1200" cap="none" spc="0" normalizeH="0" baseline="0" noProof="0" smtClean="0">
                <a:ln>
                  <a:noFill/>
                </a:ln>
                <a:solidFill>
                  <a:schemeClr val="tx1"/>
                </a:solidFill>
                <a:effectLst/>
                <a:uLnTx/>
                <a:uFillTx/>
                <a:latin typeface="+mj-lt"/>
                <a:ea typeface="+mj-ea"/>
                <a:cs typeface="+mj-cs"/>
              </a:rPr>
              <a:t>. </a:t>
            </a:r>
            <a:r>
              <a:rPr kumimoji="0" lang="x-none" sz="2000" b="1" i="0" u="none" strike="noStrike" kern="1200" cap="none" spc="0" normalizeH="0" baseline="0" noProof="0" dirty="0" smtClean="0">
                <a:ln>
                  <a:noFill/>
                </a:ln>
                <a:solidFill>
                  <a:schemeClr val="tx1"/>
                </a:solidFill>
                <a:effectLst/>
                <a:uLnTx/>
                <a:uFillTx/>
                <a:latin typeface="+mj-lt"/>
                <a:ea typeface="+mj-ea"/>
                <a:cs typeface="+mj-cs"/>
              </a:rPr>
              <a:t>godine</a:t>
            </a:r>
            <a:r>
              <a:rPr kumimoji="0" lang="x-none" sz="4400" b="1" i="0" u="none" strike="noStrike" kern="1200" cap="none" spc="0" normalizeH="0" baseline="0" noProof="0" dirty="0" smtClean="0">
                <a:ln>
                  <a:noFill/>
                </a:ln>
                <a:solidFill>
                  <a:schemeClr val="tx1"/>
                </a:solidFill>
                <a:effectLst/>
                <a:uLnTx/>
                <a:uFillTx/>
                <a:latin typeface="+mj-lt"/>
                <a:ea typeface="+mj-ea"/>
                <a:cs typeface="+mj-cs"/>
              </a:rPr>
              <a:t/>
            </a:r>
            <a:br>
              <a:rPr kumimoji="0" lang="x-none" sz="4400" b="1" i="0" u="none" strike="noStrike" kern="1200" cap="none" spc="0" normalizeH="0" baseline="0" noProof="0" dirty="0" smtClean="0">
                <a:ln>
                  <a:noFill/>
                </a:ln>
                <a:solidFill>
                  <a:schemeClr val="tx1"/>
                </a:solidFill>
                <a:effectLst/>
                <a:uLnTx/>
                <a:uFillTx/>
                <a:latin typeface="+mj-lt"/>
                <a:ea typeface="+mj-ea"/>
                <a:cs typeface="+mj-cs"/>
              </a:rPr>
            </a:br>
            <a:endParaRPr kumimoji="0" lang="x-none"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4" name="Date Placeholder 3"/>
          <p:cNvSpPr txBox="1">
            <a:spLocks/>
          </p:cNvSpPr>
          <p:nvPr/>
        </p:nvSpPr>
        <p:spPr>
          <a:xfrm>
            <a:off x="4904509" y="4132613"/>
            <a:ext cx="1794145" cy="629391"/>
          </a:xfrm>
          <a:prstGeom prst="rect">
            <a:avLst/>
          </a:prstGeom>
        </p:spPr>
        <p:txBody>
          <a:bodyPr/>
          <a:lstStyle>
            <a:defPPr>
              <a:defRPr lang="x-none"/>
            </a:defPPr>
            <a:lvl1pPr marL="0" algn="l" defTabSz="914400" rtl="0" eaLnBrk="1" latinLnBrk="0" hangingPunct="1">
              <a:defRPr sz="900" kern="1200">
                <a:solidFill>
                  <a:schemeClr val="tx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sr-Latn-CS" sz="1800" b="1" smtClean="0"/>
              <a:t>09</a:t>
            </a:r>
            <a:r>
              <a:rPr lang="x-none" sz="1800" b="1" kern="1200" smtClean="0">
                <a:solidFill>
                  <a:schemeClr val="tx1"/>
                </a:solidFill>
              </a:rPr>
              <a:t>.</a:t>
            </a:r>
            <a:r>
              <a:rPr lang="sr-Latn-CS" sz="1800" b="1" dirty="0" smtClean="0"/>
              <a:t>02</a:t>
            </a:r>
            <a:r>
              <a:rPr lang="x-none" sz="1800" b="1" kern="1200" smtClean="0">
                <a:solidFill>
                  <a:schemeClr val="tx1"/>
                </a:solidFill>
              </a:rPr>
              <a:t>.201</a:t>
            </a:r>
            <a:r>
              <a:rPr lang="sr-Latn-CS" sz="1800" b="1" kern="1200" dirty="0" smtClean="0">
                <a:solidFill>
                  <a:schemeClr val="tx1"/>
                </a:solidFill>
              </a:rPr>
              <a:t>9</a:t>
            </a:r>
            <a:endParaRPr lang="x-none" sz="1800" b="1" kern="1200" dirty="0" smtClean="0">
              <a:solidFill>
                <a:schemeClr val="tx1"/>
              </a:solidFill>
            </a:endParaRPr>
          </a:p>
          <a:p>
            <a:pPr algn="ctr"/>
            <a:r>
              <a:rPr lang="x-none" sz="1800" kern="1200" dirty="0" smtClean="0">
                <a:solidFill>
                  <a:schemeClr val="tx1"/>
                </a:solidFill>
              </a:rPr>
              <a:t>Beograd</a:t>
            </a:r>
            <a:endParaRPr lang="x-none" sz="1800" kern="1200" dirty="0">
              <a:solidFill>
                <a:schemeClr val="tx1"/>
              </a:solidFill>
            </a:endParaRPr>
          </a:p>
        </p:txBody>
      </p:sp>
      <p:sp>
        <p:nvSpPr>
          <p:cNvPr id="5" name="Date Placeholder 3"/>
          <p:cNvSpPr txBox="1">
            <a:spLocks/>
          </p:cNvSpPr>
          <p:nvPr/>
        </p:nvSpPr>
        <p:spPr>
          <a:xfrm>
            <a:off x="8348352" y="4227615"/>
            <a:ext cx="973777" cy="403761"/>
          </a:xfrm>
          <a:prstGeom prst="rect">
            <a:avLst/>
          </a:prstGeom>
        </p:spPr>
        <p:txBody>
          <a:bodyPr/>
          <a:lstStyle>
            <a:defPPr>
              <a:defRPr lang="x-none"/>
            </a:defPPr>
            <a:lvl1pPr marL="0" algn="l" defTabSz="914400" rtl="0" eaLnBrk="1" latinLnBrk="0" hangingPunct="1">
              <a:defRPr sz="900" kern="1200">
                <a:solidFill>
                  <a:schemeClr val="tx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x-none" sz="1800" dirty="0" smtClean="0"/>
              <a:t>1 </a:t>
            </a:r>
            <a:r>
              <a:rPr lang="x-none" sz="1800" kern="1200" dirty="0" smtClean="0">
                <a:solidFill>
                  <a:schemeClr val="tx1"/>
                </a:solidFill>
                <a:latin typeface="Century Gothic" panose="020B0502020202020204" pitchFamily="34" charset="0"/>
                <a:ea typeface="+mn-ea"/>
                <a:cs typeface="+mn-cs"/>
              </a:rPr>
              <a:t>čas</a:t>
            </a:r>
            <a:endParaRPr lang="x-none" sz="1800" kern="1200" dirty="0">
              <a:solidFill>
                <a:schemeClr val="tx1"/>
              </a:solidFill>
              <a:latin typeface="Century Gothic" panose="020B0502020202020204" pitchFamily="34" charset="0"/>
              <a:ea typeface="+mn-ea"/>
              <a:cs typeface="+mn-cs"/>
            </a:endParaRPr>
          </a:p>
        </p:txBody>
      </p:sp>
      <p:sp>
        <p:nvSpPr>
          <p:cNvPr id="6" name="Rectangle 5"/>
          <p:cNvSpPr/>
          <p:nvPr/>
        </p:nvSpPr>
        <p:spPr>
          <a:xfrm>
            <a:off x="605245" y="5248894"/>
            <a:ext cx="6096000" cy="646331"/>
          </a:xfrm>
          <a:prstGeom prst="rect">
            <a:avLst/>
          </a:prstGeom>
        </p:spPr>
        <p:txBody>
          <a:bodyPr wrap="square">
            <a:spAutoFit/>
          </a:bodyPr>
          <a:lstStyle/>
          <a:p>
            <a:r>
              <a:rPr lang="en-US" b="1" dirty="0" err="1" smtClean="0">
                <a:latin typeface="Century Gothic" panose="020B0502020202020204" pitchFamily="34" charset="0"/>
              </a:rPr>
              <a:t>Vanja</a:t>
            </a:r>
            <a:r>
              <a:rPr lang="en-US" b="1" dirty="0" smtClean="0">
                <a:latin typeface="Century Gothic" panose="020B0502020202020204" pitchFamily="34" charset="0"/>
              </a:rPr>
              <a:t> </a:t>
            </a:r>
            <a:r>
              <a:rPr lang="x-none" b="1" dirty="0" smtClean="0">
                <a:latin typeface="Century Gothic" panose="020B0502020202020204" pitchFamily="34" charset="0"/>
              </a:rPr>
              <a:t>ŠEHOVIĆ, Viši stručni saradnik za pravnu procenu kolaterala u UniCredit Banci Srbiji</a:t>
            </a:r>
            <a:endParaRPr lang="x-none" b="1" dirty="0">
              <a:latin typeface="Century Gothic" panose="020B0502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5625"/>
            <a:ext cx="10515600" cy="774411"/>
          </a:xfrm>
        </p:spPr>
        <p:txBody>
          <a:bodyPr/>
          <a:lstStyle/>
          <a:p>
            <a:r>
              <a:rPr lang="x-none" sz="4000" dirty="0" smtClean="0">
                <a:solidFill>
                  <a:srgbClr val="002060"/>
                </a:solidFill>
              </a:rPr>
              <a:t>Lokacijski uslovi</a:t>
            </a:r>
            <a:endParaRPr lang="en-US" sz="4000" dirty="0">
              <a:solidFill>
                <a:srgbClr val="002060"/>
              </a:solidFill>
            </a:endParaRPr>
          </a:p>
        </p:txBody>
      </p:sp>
      <p:sp>
        <p:nvSpPr>
          <p:cNvPr id="3" name="Text Placeholder 2"/>
          <p:cNvSpPr>
            <a:spLocks noGrp="1"/>
          </p:cNvSpPr>
          <p:nvPr>
            <p:ph type="body" sz="quarter" idx="10"/>
          </p:nvPr>
        </p:nvSpPr>
        <p:spPr>
          <a:xfrm>
            <a:off x="652013" y="1330036"/>
            <a:ext cx="10515600" cy="4904509"/>
          </a:xfrm>
        </p:spPr>
        <p:txBody>
          <a:bodyPr/>
          <a:lstStyle/>
          <a:p>
            <a:r>
              <a:rPr lang="vi-VN" sz="2400" b="1" dirty="0" smtClean="0">
                <a:solidFill>
                  <a:srgbClr val="002060"/>
                </a:solidFill>
                <a:latin typeface="Calibri Light" pitchFamily="34" charset="0"/>
              </a:rPr>
              <a:t>Lokacijski uslovi </a:t>
            </a:r>
            <a:r>
              <a:rPr lang="vi-VN" sz="2400" dirty="0" smtClean="0">
                <a:solidFill>
                  <a:srgbClr val="002060"/>
                </a:solidFill>
                <a:latin typeface="Calibri Light" pitchFamily="34" charset="0"/>
              </a:rPr>
              <a:t>su javna isprava koja sadrži podatke o mogućnostima i ograničenjima gradnje na katastarskoj parceli koja ispunjava uslove za građevinsku parcelu. </a:t>
            </a:r>
            <a:r>
              <a:rPr lang="x-none" sz="2400" dirty="0" smtClean="0">
                <a:solidFill>
                  <a:srgbClr val="002060"/>
                </a:solidFill>
                <a:latin typeface="Calibri Light" pitchFamily="34" charset="0"/>
              </a:rPr>
              <a:t> Izdaju se </a:t>
            </a:r>
            <a:r>
              <a:rPr lang="vi-VN" sz="2400" dirty="0" smtClean="0">
                <a:solidFill>
                  <a:srgbClr val="002060"/>
                </a:solidFill>
                <a:latin typeface="Calibri Light" pitchFamily="34" charset="0"/>
              </a:rPr>
              <a:t>za izgradnju, odnosno dogradnju objekata</a:t>
            </a:r>
            <a:r>
              <a:rPr lang="x-none" sz="2400" dirty="0" smtClean="0">
                <a:solidFill>
                  <a:srgbClr val="002060"/>
                </a:solidFill>
                <a:latin typeface="Calibri Light" pitchFamily="34" charset="0"/>
              </a:rPr>
              <a:t> </a:t>
            </a:r>
            <a:r>
              <a:rPr lang="vi-VN" sz="2400" dirty="0" smtClean="0">
                <a:solidFill>
                  <a:srgbClr val="002060"/>
                </a:solidFill>
                <a:latin typeface="Calibri Light" pitchFamily="34" charset="0"/>
              </a:rPr>
              <a:t>za koje se izdaje građevinska dozvola</a:t>
            </a:r>
            <a:r>
              <a:rPr lang="x-none" sz="2400" dirty="0" smtClean="0">
                <a:solidFill>
                  <a:srgbClr val="002060"/>
                </a:solidFill>
                <a:latin typeface="Calibri Light" pitchFamily="34" charset="0"/>
              </a:rPr>
              <a:t>, kao i za objekte </a:t>
            </a:r>
            <a:r>
              <a:rPr lang="vi-VN" sz="2400" dirty="0" smtClean="0">
                <a:solidFill>
                  <a:srgbClr val="002060"/>
                </a:solidFill>
                <a:latin typeface="Calibri Light" pitchFamily="34" charset="0"/>
              </a:rPr>
              <a:t>koji se priključuju na komunalnu i drugu infrastrukturu.</a:t>
            </a:r>
            <a:r>
              <a:rPr lang="x-none" sz="2400" dirty="0" smtClean="0">
                <a:solidFill>
                  <a:srgbClr val="002060"/>
                </a:solidFill>
                <a:latin typeface="Calibri Light" pitchFamily="34" charset="0"/>
              </a:rPr>
              <a:t> </a:t>
            </a:r>
            <a:r>
              <a:rPr lang="vi-VN" sz="2400" dirty="0" smtClean="0">
                <a:solidFill>
                  <a:srgbClr val="002060"/>
                </a:solidFill>
                <a:latin typeface="Calibri Light" pitchFamily="34" charset="0"/>
              </a:rPr>
              <a:t>Izuzetno, mogu </a:t>
            </a:r>
            <a:r>
              <a:rPr lang="x-none" sz="2400" dirty="0" smtClean="0">
                <a:solidFill>
                  <a:srgbClr val="002060"/>
                </a:solidFill>
                <a:latin typeface="Calibri Light" pitchFamily="34" charset="0"/>
              </a:rPr>
              <a:t>se i</a:t>
            </a:r>
            <a:r>
              <a:rPr lang="vi-VN" sz="2400" dirty="0" smtClean="0">
                <a:solidFill>
                  <a:srgbClr val="002060"/>
                </a:solidFill>
                <a:latin typeface="Calibri Light" pitchFamily="34" charset="0"/>
              </a:rPr>
              <a:t>zdati i za više katastarskih parcela, uz obavezu investitora da pre izdavanja upotrebne dozvole izvrši spajanje tih parcela.</a:t>
            </a:r>
            <a:endParaRPr lang="x-none" sz="2400" dirty="0" smtClean="0">
              <a:solidFill>
                <a:srgbClr val="002060"/>
              </a:solidFill>
              <a:latin typeface="Calibri Light" pitchFamily="34" charset="0"/>
            </a:endParaRPr>
          </a:p>
          <a:p>
            <a:r>
              <a:rPr lang="x-none" sz="2400" dirty="0" smtClean="0">
                <a:solidFill>
                  <a:srgbClr val="002060"/>
                </a:solidFill>
                <a:latin typeface="Calibri Light" pitchFamily="34" charset="0"/>
              </a:rPr>
              <a:t>Uz zahtev za izdavanje, podnosi se:</a:t>
            </a:r>
          </a:p>
          <a:p>
            <a:pPr>
              <a:buFont typeface="Wingdings" pitchFamily="2" charset="2"/>
              <a:buChar char="Ø"/>
            </a:pPr>
            <a:r>
              <a:rPr lang="x-none" sz="2400" dirty="0" smtClean="0">
                <a:solidFill>
                  <a:srgbClr val="002060"/>
                </a:solidFill>
                <a:latin typeface="Calibri Light" pitchFamily="34" charset="0"/>
              </a:rPr>
              <a:t> idejno rešenje (deo urbanističkog projekta) ili </a:t>
            </a:r>
          </a:p>
          <a:p>
            <a:pPr>
              <a:buFont typeface="Wingdings" pitchFamily="2" charset="2"/>
              <a:buChar char="Ø"/>
            </a:pPr>
            <a:r>
              <a:rPr lang="x-none" sz="2400" dirty="0" smtClean="0">
                <a:solidFill>
                  <a:srgbClr val="002060"/>
                </a:solidFill>
                <a:latin typeface="Calibri Light" pitchFamily="34" charset="0"/>
              </a:rPr>
              <a:t> idejni projekat (za posebne vrste objekata za koje se izvođenje radova odobrava rešenjem a ne građ.dozvolom i za koje dozvolu izdaje Ministarstvo kada podleže stručnoj kontroli od strane revizione komisije)</a:t>
            </a:r>
          </a:p>
          <a:p>
            <a:r>
              <a:rPr lang="x-none" sz="2400" dirty="0" smtClean="0">
                <a:solidFill>
                  <a:srgbClr val="002060"/>
                </a:solidFill>
                <a:latin typeface="Calibri Light" pitchFamily="34" charset="0"/>
              </a:rPr>
              <a:t>Lokacijski uslovi važe 12 meseci od dana izdavanja ili do isteka važenja građevinske dozvole.</a:t>
            </a:r>
          </a:p>
          <a:p>
            <a:endParaRPr lang="vi-VN" sz="2800" dirty="0" smtClean="0">
              <a:latin typeface="Calibri Light" pitchFamily="34" charset="0"/>
            </a:endParaRPr>
          </a:p>
          <a:p>
            <a:endParaRPr lang="en-US" sz="2800" dirty="0">
              <a:latin typeface="Calibri Light"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5625"/>
            <a:ext cx="10515600" cy="774411"/>
          </a:xfrm>
        </p:spPr>
        <p:txBody>
          <a:bodyPr/>
          <a:lstStyle/>
          <a:p>
            <a:r>
              <a:rPr lang="x-none" dirty="0" smtClean="0">
                <a:solidFill>
                  <a:srgbClr val="002060"/>
                </a:solidFill>
              </a:rPr>
              <a:t>Projekat za građevinsku dozvolu</a:t>
            </a:r>
            <a:endParaRPr lang="en-US" dirty="0">
              <a:solidFill>
                <a:srgbClr val="002060"/>
              </a:solidFill>
            </a:endParaRPr>
          </a:p>
        </p:txBody>
      </p:sp>
      <p:sp>
        <p:nvSpPr>
          <p:cNvPr id="3" name="Text Placeholder 2"/>
          <p:cNvSpPr>
            <a:spLocks noGrp="1"/>
          </p:cNvSpPr>
          <p:nvPr>
            <p:ph type="body" sz="quarter" idx="10"/>
          </p:nvPr>
        </p:nvSpPr>
        <p:spPr>
          <a:xfrm>
            <a:off x="876300" y="1674421"/>
            <a:ext cx="10515600" cy="4402529"/>
          </a:xfrm>
        </p:spPr>
        <p:txBody>
          <a:bodyPr/>
          <a:lstStyle/>
          <a:p>
            <a:r>
              <a:rPr lang="vi-VN" sz="2800" b="1" dirty="0" smtClean="0">
                <a:solidFill>
                  <a:srgbClr val="002060"/>
                </a:solidFill>
                <a:latin typeface="Calibri Light" pitchFamily="34" charset="0"/>
              </a:rPr>
              <a:t>Projekat za građevinsku dozvolu </a:t>
            </a:r>
            <a:r>
              <a:rPr lang="vi-VN" sz="2800" dirty="0" smtClean="0">
                <a:solidFill>
                  <a:srgbClr val="002060"/>
                </a:solidFill>
                <a:latin typeface="Calibri Light" pitchFamily="34" charset="0"/>
              </a:rPr>
              <a:t>se izrađuje za potrebe pribavljanja rešenja o građevinskoj dozvoli.</a:t>
            </a:r>
          </a:p>
          <a:p>
            <a:r>
              <a:rPr lang="vi-VN" sz="2800" dirty="0" smtClean="0">
                <a:solidFill>
                  <a:srgbClr val="002060"/>
                </a:solidFill>
                <a:latin typeface="Calibri Light" pitchFamily="34" charset="0"/>
              </a:rPr>
              <a:t>Projekat obavezno sadrži i izjavu glavnog projektanta, odgovornog projektanta i vršioca tehničke kontrole</a:t>
            </a:r>
            <a:r>
              <a:rPr lang="x-none" sz="2800" dirty="0" smtClean="0">
                <a:solidFill>
                  <a:srgbClr val="002060"/>
                </a:solidFill>
                <a:latin typeface="Calibri Light" pitchFamily="34" charset="0"/>
              </a:rPr>
              <a:t>,</a:t>
            </a:r>
            <a:r>
              <a:rPr lang="vi-VN" sz="2800" dirty="0" smtClean="0">
                <a:solidFill>
                  <a:srgbClr val="002060"/>
                </a:solidFill>
                <a:latin typeface="Calibri Light" pitchFamily="34" charset="0"/>
              </a:rPr>
              <a:t> kojom se potvrđuje da je projekat izrađen u skladu sa lokacijskim uslovima, propisima i pravilima struke.</a:t>
            </a:r>
          </a:p>
          <a:p>
            <a:r>
              <a:rPr lang="x-none" sz="2800" dirty="0" smtClean="0">
                <a:solidFill>
                  <a:srgbClr val="002060"/>
                </a:solidFill>
                <a:latin typeface="Calibri Light" pitchFamily="34" charset="0"/>
              </a:rPr>
              <a:t>E</a:t>
            </a:r>
            <a:r>
              <a:rPr lang="vi-VN" sz="2800" dirty="0" smtClean="0">
                <a:solidFill>
                  <a:srgbClr val="002060"/>
                </a:solidFill>
                <a:latin typeface="Calibri Light" pitchFamily="34" charset="0"/>
              </a:rPr>
              <a:t>laborat o zaštiti od požara</a:t>
            </a:r>
            <a:r>
              <a:rPr lang="x-none" sz="2800" dirty="0" smtClean="0">
                <a:solidFill>
                  <a:srgbClr val="002060"/>
                </a:solidFill>
                <a:latin typeface="Calibri Light" pitchFamily="34" charset="0"/>
              </a:rPr>
              <a:t> čini s</a:t>
            </a:r>
            <a:r>
              <a:rPr lang="vi-VN" sz="2800" dirty="0" smtClean="0">
                <a:solidFill>
                  <a:srgbClr val="002060"/>
                </a:solidFill>
                <a:latin typeface="Calibri Light" pitchFamily="34" charset="0"/>
              </a:rPr>
              <a:t>astavni deo projekta za građevinsku dozvolu </a:t>
            </a:r>
            <a:r>
              <a:rPr lang="x-none" sz="2800" dirty="0" smtClean="0">
                <a:solidFill>
                  <a:srgbClr val="002060"/>
                </a:solidFill>
                <a:latin typeface="Calibri Light" pitchFamily="34" charset="0"/>
              </a:rPr>
              <a:t>za </a:t>
            </a:r>
            <a:r>
              <a:rPr lang="vi-VN" sz="2800" dirty="0" smtClean="0">
                <a:solidFill>
                  <a:srgbClr val="002060"/>
                </a:solidFill>
                <a:latin typeface="Calibri Light" pitchFamily="34" charset="0"/>
              </a:rPr>
              <a:t>objekte za koje je propisana mera obavezne zaštite od požara</a:t>
            </a:r>
            <a:r>
              <a:rPr lang="x-none" sz="2800" dirty="0" smtClean="0">
                <a:solidFill>
                  <a:srgbClr val="002060"/>
                </a:solidFill>
                <a:latin typeface="Calibri Light" pitchFamily="34" charset="0"/>
              </a:rPr>
              <a:t>.</a:t>
            </a:r>
            <a:endParaRPr lang="vi-VN" sz="2800" dirty="0" smtClean="0">
              <a:solidFill>
                <a:srgbClr val="002060"/>
              </a:solidFill>
              <a:latin typeface="Calibri Light" pitchFamily="34" charset="0"/>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7596" y="356261"/>
            <a:ext cx="10515600" cy="878774"/>
          </a:xfrm>
        </p:spPr>
        <p:txBody>
          <a:bodyPr/>
          <a:lstStyle/>
          <a:p>
            <a:r>
              <a:rPr lang="x-none" dirty="0" smtClean="0">
                <a:solidFill>
                  <a:srgbClr val="002060"/>
                </a:solidFill>
              </a:rPr>
              <a:t>Građevinska dozvola</a:t>
            </a:r>
            <a:endParaRPr lang="en-US" dirty="0">
              <a:solidFill>
                <a:srgbClr val="002060"/>
              </a:solidFill>
            </a:endParaRPr>
          </a:p>
        </p:txBody>
      </p:sp>
      <p:sp>
        <p:nvSpPr>
          <p:cNvPr id="3" name="Text Placeholder 2"/>
          <p:cNvSpPr>
            <a:spLocks noGrp="1"/>
          </p:cNvSpPr>
          <p:nvPr>
            <p:ph type="body" sz="quarter" idx="10"/>
          </p:nvPr>
        </p:nvSpPr>
        <p:spPr>
          <a:xfrm>
            <a:off x="746903" y="1091521"/>
            <a:ext cx="10515600" cy="5260770"/>
          </a:xfrm>
        </p:spPr>
        <p:txBody>
          <a:bodyPr/>
          <a:lstStyle/>
          <a:p>
            <a:r>
              <a:rPr lang="x-none" sz="2600" dirty="0" smtClean="0">
                <a:solidFill>
                  <a:srgbClr val="002060"/>
                </a:solidFill>
                <a:latin typeface="Calibri Light" pitchFamily="34" charset="0"/>
              </a:rPr>
              <a:t>G</a:t>
            </a:r>
            <a:r>
              <a:rPr lang="vi-VN" sz="2600" dirty="0" smtClean="0">
                <a:solidFill>
                  <a:srgbClr val="002060"/>
                </a:solidFill>
                <a:latin typeface="Calibri Light" pitchFamily="34" charset="0"/>
              </a:rPr>
              <a:t>rađevinska dozvola se izdaje </a:t>
            </a:r>
            <a:r>
              <a:rPr lang="x-none" sz="2600" dirty="0" smtClean="0">
                <a:solidFill>
                  <a:srgbClr val="002060"/>
                </a:solidFill>
                <a:latin typeface="Calibri Light" pitchFamily="34" charset="0"/>
              </a:rPr>
              <a:t>licu </a:t>
            </a:r>
            <a:r>
              <a:rPr lang="vi-VN" sz="2600" dirty="0" smtClean="0">
                <a:solidFill>
                  <a:srgbClr val="002060"/>
                </a:solidFill>
                <a:latin typeface="Calibri Light" pitchFamily="34" charset="0"/>
              </a:rPr>
              <a:t>koji ima</a:t>
            </a:r>
            <a:r>
              <a:rPr lang="x-none" sz="2400" dirty="0" smtClean="0">
                <a:solidFill>
                  <a:srgbClr val="002060"/>
                </a:solidFill>
                <a:latin typeface="Calibri Light" pitchFamily="34" charset="0"/>
              </a:rPr>
              <a:t>:</a:t>
            </a:r>
            <a:endParaRPr lang="en-US" sz="2600" dirty="0" smtClean="0">
              <a:solidFill>
                <a:srgbClr val="002060"/>
              </a:solidFill>
              <a:latin typeface="Calibri Light" pitchFamily="34" charset="0"/>
            </a:endParaRPr>
          </a:p>
          <a:p>
            <a:pPr marL="457200" indent="-457200">
              <a:buFontTx/>
              <a:buChar char="-"/>
            </a:pPr>
            <a:r>
              <a:rPr lang="vi-VN" sz="2600" dirty="0" smtClean="0">
                <a:solidFill>
                  <a:srgbClr val="002060"/>
                </a:solidFill>
                <a:latin typeface="Calibri Light" pitchFamily="34" charset="0"/>
              </a:rPr>
              <a:t>pravo </a:t>
            </a:r>
            <a:r>
              <a:rPr lang="x-none" sz="2600" dirty="0" smtClean="0">
                <a:solidFill>
                  <a:srgbClr val="002060"/>
                </a:solidFill>
                <a:latin typeface="Calibri Light" pitchFamily="34" charset="0"/>
              </a:rPr>
              <a:t>svojine na </a:t>
            </a:r>
            <a:r>
              <a:rPr lang="vi-VN" sz="2600" dirty="0" smtClean="0">
                <a:solidFill>
                  <a:srgbClr val="002060"/>
                </a:solidFill>
                <a:latin typeface="Calibri Light" pitchFamily="34" charset="0"/>
              </a:rPr>
              <a:t>zemljištu ili objektu</a:t>
            </a:r>
            <a:endParaRPr lang="en-US" sz="2600" dirty="0">
              <a:solidFill>
                <a:srgbClr val="002060"/>
              </a:solidFill>
              <a:latin typeface="Calibri Light" pitchFamily="34" charset="0"/>
            </a:endParaRPr>
          </a:p>
          <a:p>
            <a:pPr marL="457200" indent="-457200">
              <a:buFontTx/>
              <a:buChar char="-"/>
            </a:pPr>
            <a:r>
              <a:rPr lang="x-none" sz="2600" dirty="0" smtClean="0">
                <a:solidFill>
                  <a:srgbClr val="002060"/>
                </a:solidFill>
                <a:latin typeface="Calibri Light" pitchFamily="34" charset="0"/>
              </a:rPr>
              <a:t>pravo zakupa na građ.zemljištu u javnoj svojini </a:t>
            </a:r>
            <a:endParaRPr lang="en-US" sz="2600" dirty="0" smtClean="0">
              <a:solidFill>
                <a:srgbClr val="002060"/>
              </a:solidFill>
              <a:latin typeface="Calibri Light" pitchFamily="34" charset="0"/>
            </a:endParaRPr>
          </a:p>
          <a:p>
            <a:pPr marL="457200" indent="-457200">
              <a:buFontTx/>
              <a:buChar char="-"/>
            </a:pPr>
            <a:r>
              <a:rPr lang="x-none" sz="2600" dirty="0" smtClean="0">
                <a:solidFill>
                  <a:srgbClr val="002060"/>
                </a:solidFill>
                <a:latin typeface="Calibri Light" pitchFamily="34" charset="0"/>
              </a:rPr>
              <a:t>p</a:t>
            </a:r>
            <a:r>
              <a:rPr lang="pl-PL" sz="2600" dirty="0" smtClean="0">
                <a:solidFill>
                  <a:srgbClr val="002060"/>
                </a:solidFill>
              </a:rPr>
              <a:t>ravo korišćenja na građ.zemljištu </a:t>
            </a:r>
            <a:endParaRPr lang="en-US" sz="2600" dirty="0" smtClean="0">
              <a:solidFill>
                <a:srgbClr val="002060"/>
              </a:solidFill>
            </a:endParaRPr>
          </a:p>
          <a:p>
            <a:r>
              <a:rPr lang="pl-PL" sz="2600" dirty="0" smtClean="0">
                <a:solidFill>
                  <a:srgbClr val="002060"/>
                </a:solidFill>
              </a:rPr>
              <a:t>koje je upisano u nadležni registar nepokretnosti</a:t>
            </a:r>
            <a:r>
              <a:rPr lang="en-US" sz="2600" dirty="0" smtClean="0">
                <a:solidFill>
                  <a:srgbClr val="002060"/>
                </a:solidFill>
              </a:rPr>
              <a:t>.</a:t>
            </a:r>
            <a:endParaRPr lang="x-none" sz="2600" dirty="0" smtClean="0">
              <a:solidFill>
                <a:srgbClr val="002060"/>
              </a:solidFill>
              <a:latin typeface="Calibri Light" pitchFamily="34" charset="0"/>
            </a:endParaRPr>
          </a:p>
          <a:p>
            <a:r>
              <a:rPr lang="vi-VN" sz="2600" dirty="0" smtClean="0">
                <a:solidFill>
                  <a:srgbClr val="002060"/>
                </a:solidFill>
                <a:latin typeface="Calibri Light" pitchFamily="34" charset="0"/>
              </a:rPr>
              <a:t>Sastavni deo zahteva je i izvod iz projekta</a:t>
            </a:r>
            <a:r>
              <a:rPr lang="x-none" sz="2600" dirty="0" smtClean="0">
                <a:solidFill>
                  <a:srgbClr val="002060"/>
                </a:solidFill>
                <a:latin typeface="Calibri Light" pitchFamily="34" charset="0"/>
              </a:rPr>
              <a:t>, </a:t>
            </a:r>
            <a:r>
              <a:rPr lang="vi-VN" sz="2600" dirty="0" smtClean="0">
                <a:solidFill>
                  <a:srgbClr val="002060"/>
                </a:solidFill>
                <a:latin typeface="Calibri Light" pitchFamily="34" charset="0"/>
              </a:rPr>
              <a:t>potpisan i overen pečatom glavnog projektanta.</a:t>
            </a:r>
            <a:endParaRPr lang="x-none" sz="2600" dirty="0" smtClean="0">
              <a:solidFill>
                <a:srgbClr val="002060"/>
              </a:solidFill>
              <a:latin typeface="Calibri Light" pitchFamily="34" charset="0"/>
            </a:endParaRPr>
          </a:p>
          <a:p>
            <a:r>
              <a:rPr lang="en-US" sz="2600" dirty="0">
                <a:solidFill>
                  <a:srgbClr val="002060"/>
                </a:solidFill>
                <a:latin typeface="Calibri Light" pitchFamily="34" charset="0"/>
              </a:rPr>
              <a:t>O</a:t>
            </a:r>
            <a:r>
              <a:rPr lang="x-none" sz="2600" dirty="0" err="1" smtClean="0">
                <a:solidFill>
                  <a:srgbClr val="002060"/>
                </a:solidFill>
                <a:latin typeface="Calibri Light" pitchFamily="34" charset="0"/>
              </a:rPr>
              <a:t>bavezno</a:t>
            </a:r>
            <a:r>
              <a:rPr lang="x-none" sz="2600" dirty="0" smtClean="0">
                <a:solidFill>
                  <a:srgbClr val="002060"/>
                </a:solidFill>
                <a:latin typeface="Calibri Light" pitchFamily="34" charset="0"/>
              </a:rPr>
              <a:t> sadrži podatke o </a:t>
            </a:r>
            <a:r>
              <a:rPr lang="vi-VN" sz="2600" dirty="0" smtClean="0">
                <a:solidFill>
                  <a:srgbClr val="002060"/>
                </a:solidFill>
                <a:latin typeface="Calibri Light" pitchFamily="34" charset="0"/>
              </a:rPr>
              <a:t>investitoru</a:t>
            </a:r>
            <a:r>
              <a:rPr lang="x-none" sz="2600" dirty="0" smtClean="0">
                <a:solidFill>
                  <a:srgbClr val="002060"/>
                </a:solidFill>
                <a:latin typeface="Calibri Light" pitchFamily="34" charset="0"/>
              </a:rPr>
              <a:t>,</a:t>
            </a:r>
            <a:r>
              <a:rPr lang="vi-VN" sz="2600" dirty="0" smtClean="0">
                <a:solidFill>
                  <a:srgbClr val="002060"/>
                </a:solidFill>
                <a:latin typeface="Calibri Light" pitchFamily="34" charset="0"/>
              </a:rPr>
              <a:t> </a:t>
            </a:r>
            <a:r>
              <a:rPr lang="x-none" sz="2600" dirty="0" smtClean="0">
                <a:solidFill>
                  <a:srgbClr val="002060"/>
                </a:solidFill>
                <a:latin typeface="Calibri Light" pitchFamily="34" charset="0"/>
              </a:rPr>
              <a:t>o</a:t>
            </a:r>
            <a:r>
              <a:rPr lang="vi-VN" sz="2600" dirty="0" smtClean="0">
                <a:solidFill>
                  <a:srgbClr val="002060"/>
                </a:solidFill>
                <a:latin typeface="Calibri Light" pitchFamily="34" charset="0"/>
              </a:rPr>
              <a:t>bjektu čije se građenje dozvoljava</a:t>
            </a:r>
            <a:r>
              <a:rPr lang="x-none" sz="2600" dirty="0" smtClean="0">
                <a:solidFill>
                  <a:srgbClr val="002060"/>
                </a:solidFill>
                <a:latin typeface="Calibri Light" pitchFamily="34" charset="0"/>
              </a:rPr>
              <a:t>, </a:t>
            </a:r>
            <a:r>
              <a:rPr lang="vi-VN" sz="2600" dirty="0" smtClean="0">
                <a:solidFill>
                  <a:srgbClr val="002060"/>
                </a:solidFill>
                <a:latin typeface="Calibri Light" pitchFamily="34" charset="0"/>
              </a:rPr>
              <a:t>gabaritu, visini, ukupnoj površini i predračunskoj vrednosti objekta</a:t>
            </a:r>
            <a:r>
              <a:rPr lang="x-none" sz="2600" dirty="0" smtClean="0">
                <a:solidFill>
                  <a:srgbClr val="002060"/>
                </a:solidFill>
                <a:latin typeface="Calibri Light" pitchFamily="34" charset="0"/>
              </a:rPr>
              <a:t>, </a:t>
            </a:r>
            <a:r>
              <a:rPr lang="vi-VN" sz="2600" dirty="0" smtClean="0">
                <a:solidFill>
                  <a:srgbClr val="002060"/>
                </a:solidFill>
                <a:latin typeface="Calibri Light" pitchFamily="34" charset="0"/>
              </a:rPr>
              <a:t>katastarskoj parceli</a:t>
            </a:r>
            <a:r>
              <a:rPr lang="x-none" sz="2600" dirty="0" smtClean="0">
                <a:solidFill>
                  <a:srgbClr val="002060"/>
                </a:solidFill>
                <a:latin typeface="Calibri Light" pitchFamily="34" charset="0"/>
              </a:rPr>
              <a:t> </a:t>
            </a:r>
            <a:r>
              <a:rPr lang="vi-VN" sz="2600" dirty="0" smtClean="0">
                <a:solidFill>
                  <a:srgbClr val="002060"/>
                </a:solidFill>
                <a:latin typeface="Calibri Light" pitchFamily="34" charset="0"/>
              </a:rPr>
              <a:t>na </a:t>
            </a:r>
            <a:r>
              <a:rPr lang="x-none" sz="2600" dirty="0" smtClean="0">
                <a:solidFill>
                  <a:srgbClr val="002060"/>
                </a:solidFill>
                <a:latin typeface="Calibri Light" pitchFamily="34" charset="0"/>
              </a:rPr>
              <a:t>kojoj </a:t>
            </a:r>
            <a:r>
              <a:rPr lang="vi-VN" sz="2600" dirty="0" smtClean="0">
                <a:solidFill>
                  <a:srgbClr val="002060"/>
                </a:solidFill>
                <a:latin typeface="Calibri Light" pitchFamily="34" charset="0"/>
              </a:rPr>
              <a:t>se gradi objekat</a:t>
            </a:r>
            <a:r>
              <a:rPr lang="x-none" sz="2600" dirty="0" smtClean="0">
                <a:solidFill>
                  <a:srgbClr val="002060"/>
                </a:solidFill>
                <a:latin typeface="Calibri Light" pitchFamily="34" charset="0"/>
              </a:rPr>
              <a:t>, </a:t>
            </a:r>
            <a:r>
              <a:rPr lang="vi-VN" sz="2600" dirty="0" smtClean="0">
                <a:solidFill>
                  <a:srgbClr val="002060"/>
                </a:solidFill>
                <a:latin typeface="Calibri Light" pitchFamily="34" charset="0"/>
              </a:rPr>
              <a:t>postojećem objektu koji se uklanja ili rekonstruiše radi građenja</a:t>
            </a:r>
            <a:r>
              <a:rPr lang="x-none" sz="2600" dirty="0" smtClean="0">
                <a:solidFill>
                  <a:srgbClr val="002060"/>
                </a:solidFill>
                <a:latin typeface="Calibri Light" pitchFamily="34" charset="0"/>
              </a:rPr>
              <a:t>, </a:t>
            </a:r>
            <a:r>
              <a:rPr lang="vi-VN" sz="2600" dirty="0" smtClean="0">
                <a:solidFill>
                  <a:srgbClr val="002060"/>
                </a:solidFill>
                <a:latin typeface="Calibri Light" pitchFamily="34" charset="0"/>
              </a:rPr>
              <a:t>roku važenja građevinske dozvole</a:t>
            </a:r>
            <a:r>
              <a:rPr lang="x-none" sz="2600" dirty="0" smtClean="0">
                <a:solidFill>
                  <a:srgbClr val="002060"/>
                </a:solidFill>
                <a:latin typeface="Calibri Light" pitchFamily="34" charset="0"/>
              </a:rPr>
              <a:t> i </a:t>
            </a:r>
            <a:r>
              <a:rPr lang="vi-VN" sz="2600" dirty="0" smtClean="0">
                <a:solidFill>
                  <a:srgbClr val="002060"/>
                </a:solidFill>
                <a:latin typeface="Calibri Light" pitchFamily="34" charset="0"/>
              </a:rPr>
              <a:t>dokumentaciji na osnovu koje se izdaje</a:t>
            </a:r>
            <a:endParaRPr lang="x-none" sz="2600" dirty="0" smtClean="0">
              <a:solidFill>
                <a:srgbClr val="002060"/>
              </a:solidFill>
              <a:latin typeface="Calibri Light" pitchFamily="34" charset="0"/>
            </a:endParaRPr>
          </a:p>
          <a:p>
            <a:r>
              <a:rPr lang="en-US" sz="2600" dirty="0" smtClean="0">
                <a:solidFill>
                  <a:srgbClr val="002060"/>
                </a:solidFill>
                <a:latin typeface="Calibri Light" pitchFamily="34" charset="0"/>
              </a:rPr>
              <a:t>.</a:t>
            </a:r>
            <a:endParaRPr lang="vi-VN" sz="2600" dirty="0" smtClean="0">
              <a:solidFill>
                <a:srgbClr val="002060"/>
              </a:solidFill>
              <a:latin typeface="Calibri Light" pitchFamily="34" charset="0"/>
            </a:endParaRPr>
          </a:p>
          <a:p>
            <a:endParaRPr lang="x-none" sz="2800" dirty="0" smtClean="0">
              <a:latin typeface="Calibri Light" pitchFamily="34" charset="0"/>
            </a:endParaRPr>
          </a:p>
          <a:p>
            <a:endParaRPr lang="vi-VN" sz="2800" dirty="0" smtClean="0">
              <a:latin typeface="Calibri Light" pitchFamily="34" charset="0"/>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3475" y="477987"/>
            <a:ext cx="10515600" cy="786287"/>
          </a:xfrm>
        </p:spPr>
        <p:txBody>
          <a:bodyPr/>
          <a:lstStyle/>
          <a:p>
            <a:r>
              <a:rPr lang="x-none" dirty="0" smtClean="0">
                <a:solidFill>
                  <a:srgbClr val="002060"/>
                </a:solidFill>
              </a:rPr>
              <a:t>Građevinska dozvola</a:t>
            </a:r>
            <a:endParaRPr lang="en-US" dirty="0">
              <a:solidFill>
                <a:srgbClr val="002060"/>
              </a:solidFill>
            </a:endParaRPr>
          </a:p>
        </p:txBody>
      </p:sp>
      <p:sp>
        <p:nvSpPr>
          <p:cNvPr id="3" name="Text Placeholder 2"/>
          <p:cNvSpPr>
            <a:spLocks noGrp="1"/>
          </p:cNvSpPr>
          <p:nvPr>
            <p:ph type="body" sz="quarter" idx="10"/>
          </p:nvPr>
        </p:nvSpPr>
        <p:spPr>
          <a:xfrm>
            <a:off x="876300" y="1365662"/>
            <a:ext cx="10515600" cy="4711288"/>
          </a:xfrm>
        </p:spPr>
        <p:txBody>
          <a:bodyPr/>
          <a:lstStyle/>
          <a:p>
            <a:r>
              <a:rPr lang="x-none" sz="2600" dirty="0" smtClean="0">
                <a:solidFill>
                  <a:srgbClr val="002060"/>
                </a:solidFill>
                <a:latin typeface="Calibri Light" pitchFamily="34" charset="0"/>
              </a:rPr>
              <a:t>Izdaje </a:t>
            </a:r>
            <a:r>
              <a:rPr lang="x-none" sz="2600" dirty="0">
                <a:solidFill>
                  <a:srgbClr val="002060"/>
                </a:solidFill>
                <a:latin typeface="Calibri Light" pitchFamily="34" charset="0"/>
              </a:rPr>
              <a:t>se </a:t>
            </a:r>
            <a:r>
              <a:rPr lang="vi-VN" sz="2600" b="1" dirty="0">
                <a:solidFill>
                  <a:srgbClr val="002060"/>
                </a:solidFill>
                <a:latin typeface="Calibri Light" pitchFamily="34" charset="0"/>
              </a:rPr>
              <a:t>rešenjem</a:t>
            </a:r>
            <a:r>
              <a:rPr lang="vi-VN" sz="2600" dirty="0">
                <a:solidFill>
                  <a:srgbClr val="002060"/>
                </a:solidFill>
                <a:latin typeface="Calibri Light" pitchFamily="34" charset="0"/>
              </a:rPr>
              <a:t>, u roku od </a:t>
            </a:r>
            <a:r>
              <a:rPr lang="x-none" sz="2600" dirty="0">
                <a:solidFill>
                  <a:srgbClr val="002060"/>
                </a:solidFill>
                <a:latin typeface="Calibri Light" pitchFamily="34" charset="0"/>
              </a:rPr>
              <a:t>5 </a:t>
            </a:r>
            <a:r>
              <a:rPr lang="vi-VN" sz="2600" dirty="0">
                <a:solidFill>
                  <a:srgbClr val="002060"/>
                </a:solidFill>
                <a:latin typeface="Calibri Light" pitchFamily="34" charset="0"/>
              </a:rPr>
              <a:t>radnih dana od dana podnošenja </a:t>
            </a:r>
            <a:r>
              <a:rPr lang="vi-VN" sz="2600" dirty="0" smtClean="0">
                <a:solidFill>
                  <a:srgbClr val="002060"/>
                </a:solidFill>
                <a:latin typeface="Calibri Light" pitchFamily="34" charset="0"/>
              </a:rPr>
              <a:t>zahteva</a:t>
            </a:r>
            <a:r>
              <a:rPr lang="en-US" sz="2600" dirty="0" smtClean="0">
                <a:latin typeface="Calibri Light" pitchFamily="34" charset="0"/>
              </a:rPr>
              <a:t>, </a:t>
            </a:r>
            <a:r>
              <a:rPr lang="vi-VN" sz="2600" dirty="0" smtClean="0">
                <a:solidFill>
                  <a:srgbClr val="002060"/>
                </a:solidFill>
                <a:latin typeface="Calibri Light" pitchFamily="34" charset="0"/>
              </a:rPr>
              <a:t>za ceo objekat, odnosno za deo objekta, ako taj deo predstavlja tehničku i funkcionalnu celinu</a:t>
            </a:r>
            <a:r>
              <a:rPr lang="x-none" sz="2600" dirty="0" smtClean="0">
                <a:solidFill>
                  <a:srgbClr val="002060"/>
                </a:solidFill>
                <a:latin typeface="Calibri Light" pitchFamily="34" charset="0"/>
              </a:rPr>
              <a:t>, dok se g</a:t>
            </a:r>
            <a:r>
              <a:rPr lang="vi-VN" sz="2600" dirty="0" smtClean="0">
                <a:solidFill>
                  <a:srgbClr val="002060"/>
                </a:solidFill>
                <a:latin typeface="Calibri Light" pitchFamily="34" charset="0"/>
              </a:rPr>
              <a:t>rađenju može pristupiti</a:t>
            </a:r>
            <a:r>
              <a:rPr lang="x-none" sz="2600" dirty="0" smtClean="0">
                <a:solidFill>
                  <a:srgbClr val="002060"/>
                </a:solidFill>
                <a:latin typeface="Calibri Light" pitchFamily="34" charset="0"/>
              </a:rPr>
              <a:t> tek</a:t>
            </a:r>
            <a:r>
              <a:rPr lang="vi-VN" sz="2600" dirty="0" smtClean="0">
                <a:solidFill>
                  <a:srgbClr val="002060"/>
                </a:solidFill>
                <a:latin typeface="Calibri Light" pitchFamily="34" charset="0"/>
              </a:rPr>
              <a:t> na osnovu pravnosnažnog rešenja o građevinskoj dozvoli i prijavi radova</a:t>
            </a:r>
            <a:r>
              <a:rPr lang="x-none" sz="2600" dirty="0" smtClean="0">
                <a:solidFill>
                  <a:srgbClr val="002060"/>
                </a:solidFill>
                <a:latin typeface="Calibri Light" pitchFamily="34" charset="0"/>
              </a:rPr>
              <a:t>.</a:t>
            </a:r>
            <a:endParaRPr lang="vi-VN" sz="2600" dirty="0" smtClean="0">
              <a:solidFill>
                <a:srgbClr val="002060"/>
              </a:solidFill>
              <a:latin typeface="Calibri Light" pitchFamily="34" charset="0"/>
            </a:endParaRPr>
          </a:p>
          <a:p>
            <a:r>
              <a:rPr lang="en-US" sz="2600" dirty="0">
                <a:solidFill>
                  <a:srgbClr val="002060"/>
                </a:solidFill>
                <a:latin typeface="Calibri Light" pitchFamily="34" charset="0"/>
              </a:rPr>
              <a:t>P</a:t>
            </a:r>
            <a:r>
              <a:rPr lang="vi-VN" sz="2600" dirty="0" smtClean="0">
                <a:solidFill>
                  <a:srgbClr val="002060"/>
                </a:solidFill>
                <a:latin typeface="Calibri Light" pitchFamily="34" charset="0"/>
              </a:rPr>
              <a:t>restaje da važi ako se ne otpočne sa građenjem objekta, u roku od </a:t>
            </a:r>
            <a:r>
              <a:rPr lang="x-none" sz="2600" dirty="0" smtClean="0">
                <a:solidFill>
                  <a:srgbClr val="002060"/>
                </a:solidFill>
                <a:latin typeface="Calibri Light" pitchFamily="34" charset="0"/>
              </a:rPr>
              <a:t>2 </a:t>
            </a:r>
            <a:r>
              <a:rPr lang="vi-VN" sz="2600" dirty="0" smtClean="0">
                <a:solidFill>
                  <a:srgbClr val="002060"/>
                </a:solidFill>
                <a:latin typeface="Calibri Light" pitchFamily="34" charset="0"/>
              </a:rPr>
              <a:t>godine od dana pravnosnažnosti rešenja kojim je izdata građevinska dozvola</a:t>
            </a:r>
            <a:r>
              <a:rPr lang="x-none" sz="2600" dirty="0" smtClean="0">
                <a:solidFill>
                  <a:srgbClr val="002060"/>
                </a:solidFill>
                <a:latin typeface="Calibri Light" pitchFamily="34" charset="0"/>
              </a:rPr>
              <a:t>, odnosno </a:t>
            </a:r>
            <a:r>
              <a:rPr lang="vi-VN" sz="2600" dirty="0" smtClean="0">
                <a:solidFill>
                  <a:srgbClr val="002060"/>
                </a:solidFill>
                <a:latin typeface="Calibri Light" pitchFamily="34" charset="0"/>
              </a:rPr>
              <a:t>ako se u roku od </a:t>
            </a:r>
            <a:r>
              <a:rPr lang="x-none" sz="2600" dirty="0" smtClean="0">
                <a:solidFill>
                  <a:srgbClr val="002060"/>
                </a:solidFill>
                <a:latin typeface="Calibri Light" pitchFamily="34" charset="0"/>
              </a:rPr>
              <a:t>5 </a:t>
            </a:r>
            <a:r>
              <a:rPr lang="vi-VN" sz="2600" dirty="0" smtClean="0">
                <a:solidFill>
                  <a:srgbClr val="002060"/>
                </a:solidFill>
                <a:latin typeface="Calibri Light" pitchFamily="34" charset="0"/>
              </a:rPr>
              <a:t>godina od dana pravnosnažnosti rešenja kojim je izdata građevinska dozvola, ne izda upotrebna dozvola, osim za </a:t>
            </a:r>
            <a:r>
              <a:rPr lang="x-none" sz="2600" dirty="0" smtClean="0">
                <a:solidFill>
                  <a:srgbClr val="002060"/>
                </a:solidFill>
                <a:latin typeface="Calibri Light" pitchFamily="34" charset="0"/>
              </a:rPr>
              <a:t>posebne vrste </a:t>
            </a:r>
            <a:r>
              <a:rPr lang="vi-VN" sz="2600" dirty="0" smtClean="0">
                <a:solidFill>
                  <a:srgbClr val="002060"/>
                </a:solidFill>
                <a:latin typeface="Calibri Light" pitchFamily="34" charset="0"/>
              </a:rPr>
              <a:t>objek</a:t>
            </a:r>
            <a:r>
              <a:rPr lang="x-none" sz="2600" dirty="0" smtClean="0">
                <a:solidFill>
                  <a:srgbClr val="002060"/>
                </a:solidFill>
                <a:latin typeface="Calibri Light" pitchFamily="34" charset="0"/>
              </a:rPr>
              <a:t>ata (ministarstvo)</a:t>
            </a:r>
            <a:r>
              <a:rPr lang="vi-VN" sz="2600" dirty="0" smtClean="0">
                <a:solidFill>
                  <a:srgbClr val="002060"/>
                </a:solidFill>
                <a:latin typeface="Calibri Light" pitchFamily="34" charset="0"/>
              </a:rPr>
              <a:t>, objekte komunalne infrastrukture koji se izvode fazno i porodične stambene zgrade koje investitor gradi radi rešavanja svojih stambenih potreba.</a:t>
            </a:r>
          </a:p>
          <a:p>
            <a:endParaRPr lang="en-US" sz="2600" dirty="0">
              <a:latin typeface="Calibri Light"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5625"/>
            <a:ext cx="10515600" cy="786287"/>
          </a:xfrm>
        </p:spPr>
        <p:txBody>
          <a:bodyPr/>
          <a:lstStyle/>
          <a:p>
            <a:r>
              <a:rPr lang="x-none" dirty="0" smtClean="0">
                <a:solidFill>
                  <a:srgbClr val="002060"/>
                </a:solidFill>
              </a:rPr>
              <a:t>Građevinska dozvola</a:t>
            </a:r>
            <a:endParaRPr lang="en-US" dirty="0">
              <a:solidFill>
                <a:srgbClr val="002060"/>
              </a:solidFill>
            </a:endParaRPr>
          </a:p>
        </p:txBody>
      </p:sp>
      <p:sp>
        <p:nvSpPr>
          <p:cNvPr id="3" name="Text Placeholder 2"/>
          <p:cNvSpPr>
            <a:spLocks noGrp="1"/>
          </p:cNvSpPr>
          <p:nvPr>
            <p:ph type="body" sz="quarter" idx="10"/>
          </p:nvPr>
        </p:nvSpPr>
        <p:spPr>
          <a:xfrm>
            <a:off x="710046" y="1508166"/>
            <a:ext cx="10515600" cy="4521282"/>
          </a:xfrm>
        </p:spPr>
        <p:txBody>
          <a:bodyPr/>
          <a:lstStyle/>
          <a:p>
            <a:r>
              <a:rPr lang="x-none" sz="2800" dirty="0" smtClean="0">
                <a:solidFill>
                  <a:srgbClr val="002060"/>
                </a:solidFill>
                <a:latin typeface="Calibri Light" pitchFamily="34" charset="0"/>
              </a:rPr>
              <a:t>Rešenje o građevinskoj dozvoli se može menjati usled:</a:t>
            </a:r>
          </a:p>
          <a:p>
            <a:pPr>
              <a:buFont typeface="Wingdings" pitchFamily="2" charset="2"/>
              <a:buChar char="v"/>
            </a:pPr>
            <a:r>
              <a:rPr lang="x-none" sz="2800" dirty="0" smtClean="0">
                <a:solidFill>
                  <a:srgbClr val="002060"/>
                </a:solidFill>
                <a:latin typeface="Calibri Light" pitchFamily="34" charset="0"/>
              </a:rPr>
              <a:t> </a:t>
            </a:r>
            <a:r>
              <a:rPr lang="x-none" sz="2800" u="sng" dirty="0" smtClean="0">
                <a:solidFill>
                  <a:srgbClr val="002060"/>
                </a:solidFill>
                <a:latin typeface="Calibri Light" pitchFamily="34" charset="0"/>
              </a:rPr>
              <a:t>promene investitora</a:t>
            </a:r>
            <a:r>
              <a:rPr lang="x-none" sz="2800" dirty="0" smtClean="0">
                <a:solidFill>
                  <a:srgbClr val="002060"/>
                </a:solidFill>
                <a:latin typeface="Calibri Light" pitchFamily="34" charset="0"/>
              </a:rPr>
              <a:t>, u kom slučaju je n</a:t>
            </a:r>
            <a:r>
              <a:rPr lang="vi-VN" sz="2800" dirty="0" smtClean="0">
                <a:solidFill>
                  <a:srgbClr val="002060"/>
                </a:solidFill>
                <a:latin typeface="Calibri Light" pitchFamily="34" charset="0"/>
              </a:rPr>
              <a:t>ovi investitor dužan da u roku od 15 dana od dana nastanka promene, podnese organu koji je izdao građevinsku dozvolu zahtev za izmenu rešenja o građevinskoj dozvoli</a:t>
            </a:r>
            <a:r>
              <a:rPr lang="x-none" sz="2800" dirty="0" smtClean="0">
                <a:solidFill>
                  <a:srgbClr val="002060"/>
                </a:solidFill>
                <a:latin typeface="Calibri Light" pitchFamily="34" charset="0"/>
              </a:rPr>
              <a:t>, koje se i</a:t>
            </a:r>
            <a:r>
              <a:rPr lang="pl-PL" sz="2800" dirty="0" smtClean="0">
                <a:solidFill>
                  <a:srgbClr val="002060"/>
                </a:solidFill>
              </a:rPr>
              <a:t>zdaje u roku od 8 dana od dana podnošenja zahteva</a:t>
            </a:r>
          </a:p>
          <a:p>
            <a:pPr>
              <a:buFont typeface="Wingdings" pitchFamily="2" charset="2"/>
              <a:buChar char="v"/>
            </a:pPr>
            <a:r>
              <a:rPr lang="pl-PL" sz="2800" dirty="0" smtClean="0">
                <a:solidFill>
                  <a:srgbClr val="002060"/>
                </a:solidFill>
                <a:latin typeface="Calibri Light" pitchFamily="34" charset="0"/>
              </a:rPr>
              <a:t> </a:t>
            </a:r>
            <a:r>
              <a:rPr lang="pl-PL" sz="2800" u="sng" dirty="0" smtClean="0">
                <a:solidFill>
                  <a:srgbClr val="002060"/>
                </a:solidFill>
                <a:latin typeface="Calibri Light" pitchFamily="34" charset="0"/>
              </a:rPr>
              <a:t>promene glavnog projekta i projekta za građ.dozvolu</a:t>
            </a:r>
            <a:r>
              <a:rPr lang="pl-PL" sz="2800" dirty="0" smtClean="0">
                <a:solidFill>
                  <a:srgbClr val="002060"/>
                </a:solidFill>
                <a:latin typeface="Calibri Light" pitchFamily="34" charset="0"/>
              </a:rPr>
              <a:t>, u kom slučaju je </a:t>
            </a:r>
            <a:r>
              <a:rPr lang="vi-VN" sz="2800" dirty="0" smtClean="0">
                <a:solidFill>
                  <a:srgbClr val="002060"/>
                </a:solidFill>
                <a:latin typeface="Calibri Light" pitchFamily="34" charset="0"/>
              </a:rPr>
              <a:t>investitor dužan da obustavi gradnju i podnese zahtev za izmenu građevinske dozvole</a:t>
            </a:r>
            <a:r>
              <a:rPr lang="x-none" sz="2800" dirty="0" smtClean="0">
                <a:solidFill>
                  <a:srgbClr val="002060"/>
                </a:solidFill>
                <a:latin typeface="Calibri Light" pitchFamily="34" charset="0"/>
              </a:rPr>
              <a:t>; novo rešenje se izdaje u roku od 5 radnih dana od dana prijema uredne dokumentacije</a:t>
            </a:r>
            <a:endParaRPr lang="vi-VN" sz="2800" dirty="0" smtClean="0">
              <a:solidFill>
                <a:srgbClr val="002060"/>
              </a:solidFill>
              <a:latin typeface="Calibri Light" pitchFamily="34" charset="0"/>
            </a:endParaRPr>
          </a:p>
          <a:p>
            <a:endParaRPr lang="en-US" sz="2600" dirty="0">
              <a:latin typeface="Calibri Light"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smtClean="0">
                <a:solidFill>
                  <a:srgbClr val="002060"/>
                </a:solidFill>
              </a:rPr>
              <a:t>Projekat za izvođenje radova</a:t>
            </a:r>
            <a:endParaRPr lang="en-US" dirty="0">
              <a:solidFill>
                <a:srgbClr val="002060"/>
              </a:solidFill>
            </a:endParaRPr>
          </a:p>
        </p:txBody>
      </p:sp>
      <p:sp>
        <p:nvSpPr>
          <p:cNvPr id="3" name="Text Placeholder 2"/>
          <p:cNvSpPr>
            <a:spLocks noGrp="1"/>
          </p:cNvSpPr>
          <p:nvPr>
            <p:ph type="body" sz="quarter" idx="10"/>
          </p:nvPr>
        </p:nvSpPr>
        <p:spPr>
          <a:xfrm>
            <a:off x="876300" y="1436913"/>
            <a:ext cx="10515600" cy="4809507"/>
          </a:xfrm>
        </p:spPr>
        <p:txBody>
          <a:bodyPr/>
          <a:lstStyle/>
          <a:p>
            <a:r>
              <a:rPr lang="vi-VN" sz="2800" b="1" dirty="0" smtClean="0">
                <a:solidFill>
                  <a:srgbClr val="002060"/>
                </a:solidFill>
                <a:latin typeface="Calibri Light" pitchFamily="34" charset="0"/>
              </a:rPr>
              <a:t>Projekat za izvođenje </a:t>
            </a:r>
            <a:r>
              <a:rPr lang="x-none" sz="2800" b="1" dirty="0" smtClean="0">
                <a:solidFill>
                  <a:srgbClr val="002060"/>
                </a:solidFill>
                <a:latin typeface="Calibri Light" pitchFamily="34" charset="0"/>
              </a:rPr>
              <a:t>radova </a:t>
            </a:r>
            <a:r>
              <a:rPr lang="x-none" sz="2800" dirty="0" smtClean="0">
                <a:solidFill>
                  <a:srgbClr val="002060"/>
                </a:solidFill>
                <a:latin typeface="Calibri Light" pitchFamily="34" charset="0"/>
              </a:rPr>
              <a:t>predstavlja </a:t>
            </a:r>
            <a:r>
              <a:rPr lang="vi-VN" sz="2800" dirty="0" smtClean="0">
                <a:solidFill>
                  <a:srgbClr val="002060"/>
                </a:solidFill>
                <a:latin typeface="Calibri Light" pitchFamily="34" charset="0"/>
              </a:rPr>
              <a:t>skup međusobno usaglašenih projekata kojim se utvrđuju građevinsko-tehničke, tehnološke i eksploatacione karakteristike objekta sa opremom i instalacijama, investiciona vrednost objekta i uslovi održavanja objekta.</a:t>
            </a:r>
            <a:r>
              <a:rPr lang="x-none" sz="2800" dirty="0" smtClean="0">
                <a:solidFill>
                  <a:srgbClr val="002060"/>
                </a:solidFill>
                <a:latin typeface="Calibri Light" pitchFamily="34" charset="0"/>
              </a:rPr>
              <a:t> </a:t>
            </a:r>
          </a:p>
          <a:p>
            <a:r>
              <a:rPr lang="en-US" sz="2800" dirty="0">
                <a:solidFill>
                  <a:srgbClr val="002060"/>
                </a:solidFill>
                <a:latin typeface="Calibri Light" pitchFamily="34" charset="0"/>
              </a:rPr>
              <a:t>O</a:t>
            </a:r>
            <a:r>
              <a:rPr lang="x-none" sz="2800" dirty="0" err="1" smtClean="0">
                <a:solidFill>
                  <a:srgbClr val="002060"/>
                </a:solidFill>
                <a:latin typeface="Calibri Light" pitchFamily="34" charset="0"/>
              </a:rPr>
              <a:t>bavezno</a:t>
            </a:r>
            <a:r>
              <a:rPr lang="x-none" sz="2800" dirty="0" smtClean="0">
                <a:solidFill>
                  <a:srgbClr val="002060"/>
                </a:solidFill>
                <a:latin typeface="Calibri Light" pitchFamily="34" charset="0"/>
              </a:rPr>
              <a:t> </a:t>
            </a:r>
            <a:r>
              <a:rPr lang="vi-VN" sz="2800" dirty="0" smtClean="0">
                <a:solidFill>
                  <a:srgbClr val="002060"/>
                </a:solidFill>
                <a:latin typeface="Calibri Light" pitchFamily="34" charset="0"/>
              </a:rPr>
              <a:t>sadrži i izjavu glavnog projektanta kojim se potvrđuje da je projekat izrađen u skladu sa lokacijskim uslovima, građevinskom dozvolom, projektom za građevinsku dozvolu, propisima i pravilima struke.</a:t>
            </a:r>
          </a:p>
          <a:p>
            <a:r>
              <a:rPr lang="x-none" sz="2800" dirty="0" smtClean="0">
                <a:solidFill>
                  <a:srgbClr val="002060"/>
                </a:solidFill>
                <a:latin typeface="Calibri Light" pitchFamily="34" charset="0"/>
              </a:rPr>
              <a:t>Može se </a:t>
            </a:r>
            <a:r>
              <a:rPr lang="vi-VN" sz="2800" dirty="0" smtClean="0">
                <a:solidFill>
                  <a:srgbClr val="002060"/>
                </a:solidFill>
                <a:latin typeface="Calibri Light" pitchFamily="34" charset="0"/>
              </a:rPr>
              <a:t>izrađivati i u fazama, u kom slučaju se radovi izvode samo za onu fazu za koju je projekat za izvođenje potvrđen</a:t>
            </a:r>
            <a:r>
              <a:rPr lang="x-none" sz="2800" dirty="0" smtClean="0">
                <a:solidFill>
                  <a:srgbClr val="002060"/>
                </a:solidFill>
                <a:latin typeface="Calibri Light" pitchFamily="34" charset="0"/>
              </a:rPr>
              <a:t>. </a:t>
            </a:r>
            <a:endParaRPr lang="vi-VN" dirty="0" smtClean="0">
              <a:solidFill>
                <a:srgbClr val="002060"/>
              </a:solidFill>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5626"/>
            <a:ext cx="10515600" cy="726910"/>
          </a:xfrm>
        </p:spPr>
        <p:txBody>
          <a:bodyPr/>
          <a:lstStyle/>
          <a:p>
            <a:r>
              <a:rPr lang="x-none" dirty="0" smtClean="0">
                <a:solidFill>
                  <a:srgbClr val="002060"/>
                </a:solidFill>
              </a:rPr>
              <a:t>Prijava radova</a:t>
            </a:r>
            <a:endParaRPr lang="en-US" dirty="0">
              <a:solidFill>
                <a:srgbClr val="002060"/>
              </a:solidFill>
            </a:endParaRPr>
          </a:p>
        </p:txBody>
      </p:sp>
      <p:sp>
        <p:nvSpPr>
          <p:cNvPr id="3" name="Text Placeholder 2"/>
          <p:cNvSpPr>
            <a:spLocks noGrp="1"/>
          </p:cNvSpPr>
          <p:nvPr>
            <p:ph type="body" sz="quarter" idx="10"/>
          </p:nvPr>
        </p:nvSpPr>
        <p:spPr>
          <a:xfrm>
            <a:off x="876300" y="1626919"/>
            <a:ext cx="10515600" cy="3657600"/>
          </a:xfrm>
        </p:spPr>
        <p:txBody>
          <a:bodyPr/>
          <a:lstStyle/>
          <a:p>
            <a:r>
              <a:rPr lang="x-none" sz="2800" dirty="0" smtClean="0">
                <a:solidFill>
                  <a:srgbClr val="002060"/>
                </a:solidFill>
                <a:latin typeface="Calibri Light" pitchFamily="34" charset="0"/>
              </a:rPr>
              <a:t>Planirani radovi se prijavljuju </a:t>
            </a:r>
            <a:r>
              <a:rPr lang="vi-VN" sz="2800" dirty="0" smtClean="0">
                <a:solidFill>
                  <a:srgbClr val="002060"/>
                </a:solidFill>
                <a:latin typeface="Calibri Light" pitchFamily="34" charset="0"/>
              </a:rPr>
              <a:t>organu koji je izdao građevinsku dozvolu najkasnije </a:t>
            </a:r>
            <a:r>
              <a:rPr lang="x-none" sz="2800" dirty="0" smtClean="0">
                <a:solidFill>
                  <a:srgbClr val="002060"/>
                </a:solidFill>
                <a:latin typeface="Calibri Light" pitchFamily="34" charset="0"/>
              </a:rPr>
              <a:t>8 </a:t>
            </a:r>
            <a:r>
              <a:rPr lang="vi-VN" sz="2800" dirty="0" smtClean="0">
                <a:solidFill>
                  <a:srgbClr val="002060"/>
                </a:solidFill>
                <a:latin typeface="Calibri Light" pitchFamily="34" charset="0"/>
              </a:rPr>
              <a:t>dana pre početka izvođenja radova.</a:t>
            </a:r>
          </a:p>
          <a:p>
            <a:r>
              <a:rPr lang="en-US" sz="2800" dirty="0" smtClean="0">
                <a:solidFill>
                  <a:srgbClr val="002060"/>
                </a:solidFill>
                <a:latin typeface="Calibri Light" pitchFamily="34" charset="0"/>
              </a:rPr>
              <a:t>P</a:t>
            </a:r>
            <a:r>
              <a:rPr lang="vi-VN" sz="2800" dirty="0" smtClean="0">
                <a:solidFill>
                  <a:srgbClr val="002060"/>
                </a:solidFill>
                <a:latin typeface="Calibri Light" pitchFamily="34" charset="0"/>
              </a:rPr>
              <a:t>odnosi se dokaz o regulisanju obaveza u pogledu doprinosa za uređivanje građevinskog zemljišta, kao i dokaz o plaćenoj administrativnoj taksi.</a:t>
            </a:r>
          </a:p>
          <a:p>
            <a:r>
              <a:rPr lang="x-none" sz="2800" dirty="0" smtClean="0">
                <a:solidFill>
                  <a:srgbClr val="002060"/>
                </a:solidFill>
                <a:latin typeface="Calibri Light" pitchFamily="34" charset="0"/>
              </a:rPr>
              <a:t>O</a:t>
            </a:r>
            <a:r>
              <a:rPr lang="vi-VN" sz="2800" dirty="0" smtClean="0">
                <a:solidFill>
                  <a:srgbClr val="002060"/>
                </a:solidFill>
                <a:latin typeface="Calibri Light" pitchFamily="34" charset="0"/>
              </a:rPr>
              <a:t> podnetoj prijavi obaveštava</a:t>
            </a:r>
            <a:r>
              <a:rPr lang="x-none" sz="2800" dirty="0" smtClean="0">
                <a:solidFill>
                  <a:srgbClr val="002060"/>
                </a:solidFill>
                <a:latin typeface="Calibri Light" pitchFamily="34" charset="0"/>
              </a:rPr>
              <a:t> se</a:t>
            </a:r>
            <a:r>
              <a:rPr lang="vi-VN" sz="2800" dirty="0" smtClean="0">
                <a:solidFill>
                  <a:srgbClr val="002060"/>
                </a:solidFill>
                <a:latin typeface="Calibri Light" pitchFamily="34" charset="0"/>
              </a:rPr>
              <a:t> građevinsk</a:t>
            </a:r>
            <a:r>
              <a:rPr lang="x-none" sz="2800" dirty="0" smtClean="0">
                <a:solidFill>
                  <a:srgbClr val="002060"/>
                </a:solidFill>
                <a:latin typeface="Calibri Light" pitchFamily="34" charset="0"/>
              </a:rPr>
              <a:t>a </a:t>
            </a:r>
            <a:r>
              <a:rPr lang="vi-VN" sz="2800" dirty="0" smtClean="0">
                <a:solidFill>
                  <a:srgbClr val="002060"/>
                </a:solidFill>
                <a:latin typeface="Calibri Light" pitchFamily="34" charset="0"/>
              </a:rPr>
              <a:t>inspekcij</a:t>
            </a:r>
            <a:r>
              <a:rPr lang="x-none" sz="2800" dirty="0" smtClean="0">
                <a:solidFill>
                  <a:srgbClr val="002060"/>
                </a:solidFill>
                <a:latin typeface="Calibri Light" pitchFamily="34" charset="0"/>
              </a:rPr>
              <a:t>a.</a:t>
            </a:r>
            <a:endParaRPr lang="vi-VN" sz="2800" dirty="0" smtClean="0">
              <a:solidFill>
                <a:srgbClr val="002060"/>
              </a:solidFill>
              <a:latin typeface="Calibri Light" pitchFamily="34" charset="0"/>
            </a:endParaRPr>
          </a:p>
          <a:p>
            <a:r>
              <a:rPr lang="vi-VN" sz="2800" dirty="0" smtClean="0">
                <a:solidFill>
                  <a:srgbClr val="002060"/>
                </a:solidFill>
                <a:latin typeface="Calibri Light" pitchFamily="34" charset="0"/>
              </a:rPr>
              <a:t>Rok za završetak građenja počinje da teče od dana podnošenja prijave</a:t>
            </a:r>
            <a:r>
              <a:rPr lang="x-none" sz="2800" dirty="0" smtClean="0">
                <a:solidFill>
                  <a:srgbClr val="002060"/>
                </a:solidFill>
                <a:latin typeface="Calibri Light" pitchFamily="34" charset="0"/>
              </a:rPr>
              <a:t>.</a:t>
            </a:r>
            <a:endParaRPr lang="vi-VN" dirty="0" smtClean="0">
              <a:solidFill>
                <a:srgbClr val="002060"/>
              </a:solidFill>
            </a:endParaRP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5625"/>
            <a:ext cx="10515600" cy="810037"/>
          </a:xfrm>
        </p:spPr>
        <p:txBody>
          <a:bodyPr/>
          <a:lstStyle/>
          <a:p>
            <a:r>
              <a:rPr lang="x-none" dirty="0" smtClean="0">
                <a:solidFill>
                  <a:srgbClr val="002060"/>
                </a:solidFill>
              </a:rPr>
              <a:t>Projekat izvedenog objekta</a:t>
            </a:r>
            <a:endParaRPr lang="en-US" dirty="0">
              <a:solidFill>
                <a:srgbClr val="002060"/>
              </a:solidFill>
            </a:endParaRPr>
          </a:p>
        </p:txBody>
      </p:sp>
      <p:sp>
        <p:nvSpPr>
          <p:cNvPr id="3" name="Text Placeholder 2"/>
          <p:cNvSpPr>
            <a:spLocks noGrp="1"/>
          </p:cNvSpPr>
          <p:nvPr>
            <p:ph type="body" sz="quarter" idx="10"/>
          </p:nvPr>
        </p:nvSpPr>
        <p:spPr>
          <a:xfrm>
            <a:off x="876300" y="1615045"/>
            <a:ext cx="10515600" cy="4461906"/>
          </a:xfrm>
        </p:spPr>
        <p:txBody>
          <a:bodyPr/>
          <a:lstStyle/>
          <a:p>
            <a:r>
              <a:rPr lang="vi-VN" sz="2800" b="1" dirty="0" smtClean="0">
                <a:solidFill>
                  <a:srgbClr val="002060"/>
                </a:solidFill>
                <a:latin typeface="Calibri Light" pitchFamily="34" charset="0"/>
              </a:rPr>
              <a:t>Projekat izvedenog objekta </a:t>
            </a:r>
            <a:r>
              <a:rPr lang="vi-VN" sz="2800" dirty="0" smtClean="0">
                <a:solidFill>
                  <a:srgbClr val="002060"/>
                </a:solidFill>
                <a:latin typeface="Calibri Light" pitchFamily="34" charset="0"/>
              </a:rPr>
              <a:t>izrađuje se za potrebe pribavljanja upotrebne dozvole, korišćenja i održavanja objekta</a:t>
            </a:r>
            <a:r>
              <a:rPr lang="en-US" sz="2800" dirty="0" smtClean="0">
                <a:solidFill>
                  <a:srgbClr val="002060"/>
                </a:solidFill>
                <a:latin typeface="Calibri Light" pitchFamily="34" charset="0"/>
              </a:rPr>
              <a:t> </a:t>
            </a:r>
            <a:r>
              <a:rPr lang="en-US" sz="2800" dirty="0" err="1" smtClean="0">
                <a:solidFill>
                  <a:srgbClr val="002060"/>
                </a:solidFill>
                <a:latin typeface="Calibri Light" pitchFamily="34" charset="0"/>
              </a:rPr>
              <a:t>i</a:t>
            </a:r>
            <a:r>
              <a:rPr lang="en-US" sz="2800" dirty="0" smtClean="0">
                <a:solidFill>
                  <a:srgbClr val="002060"/>
                </a:solidFill>
                <a:latin typeface="Calibri Light" pitchFamily="34" charset="0"/>
              </a:rPr>
              <a:t> </a:t>
            </a:r>
            <a:r>
              <a:rPr lang="x-none" sz="2800" dirty="0" smtClean="0">
                <a:solidFill>
                  <a:srgbClr val="002060"/>
                </a:solidFill>
                <a:latin typeface="Calibri Light" pitchFamily="34" charset="0"/>
              </a:rPr>
              <a:t>obuhvata </a:t>
            </a:r>
            <a:r>
              <a:rPr lang="x-none" sz="2800" dirty="0">
                <a:solidFill>
                  <a:srgbClr val="002060"/>
                </a:solidFill>
                <a:latin typeface="Calibri Light" pitchFamily="34" charset="0"/>
              </a:rPr>
              <a:t>sve </a:t>
            </a:r>
            <a:r>
              <a:rPr lang="vi-VN" sz="2800" dirty="0">
                <a:solidFill>
                  <a:srgbClr val="002060"/>
                </a:solidFill>
                <a:latin typeface="Calibri Light" pitchFamily="34" charset="0"/>
              </a:rPr>
              <a:t>izmen</a:t>
            </a:r>
            <a:r>
              <a:rPr lang="x-none" sz="2800" dirty="0">
                <a:solidFill>
                  <a:srgbClr val="002060"/>
                </a:solidFill>
                <a:latin typeface="Calibri Light" pitchFamily="34" charset="0"/>
              </a:rPr>
              <a:t>e </a:t>
            </a:r>
            <a:r>
              <a:rPr lang="vi-VN" sz="2800" dirty="0">
                <a:solidFill>
                  <a:srgbClr val="002060"/>
                </a:solidFill>
                <a:latin typeface="Calibri Light" pitchFamily="34" charset="0"/>
              </a:rPr>
              <a:t>nasta</a:t>
            </a:r>
            <a:r>
              <a:rPr lang="x-none" sz="2800" dirty="0" err="1">
                <a:solidFill>
                  <a:srgbClr val="002060"/>
                </a:solidFill>
                <a:latin typeface="Calibri Light" pitchFamily="34" charset="0"/>
              </a:rPr>
              <a:t>le</a:t>
            </a:r>
            <a:r>
              <a:rPr lang="vi-VN" sz="2800" dirty="0">
                <a:solidFill>
                  <a:srgbClr val="002060"/>
                </a:solidFill>
                <a:latin typeface="Calibri Light" pitchFamily="34" charset="0"/>
              </a:rPr>
              <a:t> u toku građenja objekta</a:t>
            </a:r>
            <a:r>
              <a:rPr lang="vi-VN" sz="2800" dirty="0" smtClean="0">
                <a:solidFill>
                  <a:srgbClr val="002060"/>
                </a:solidFill>
                <a:latin typeface="Calibri Light" pitchFamily="34" charset="0"/>
              </a:rPr>
              <a:t>.</a:t>
            </a:r>
          </a:p>
          <a:p>
            <a:r>
              <a:rPr lang="x-none" sz="2800" dirty="0" smtClean="0">
                <a:solidFill>
                  <a:srgbClr val="002060"/>
                </a:solidFill>
                <a:latin typeface="Calibri Light" pitchFamily="34" charset="0"/>
              </a:rPr>
              <a:t>I</a:t>
            </a:r>
            <a:r>
              <a:rPr lang="vi-VN" sz="2800" dirty="0" smtClean="0">
                <a:solidFill>
                  <a:srgbClr val="002060"/>
                </a:solidFill>
                <a:latin typeface="Calibri Light" pitchFamily="34" charset="0"/>
              </a:rPr>
              <a:t>zrađuje se za sve objekte za koje se po </a:t>
            </a:r>
            <a:r>
              <a:rPr lang="x-none" sz="2800" dirty="0" smtClean="0">
                <a:solidFill>
                  <a:srgbClr val="002060"/>
                </a:solidFill>
                <a:latin typeface="Calibri Light" pitchFamily="34" charset="0"/>
              </a:rPr>
              <a:t>Zakonu o planiranju i izgradnji </a:t>
            </a:r>
            <a:r>
              <a:rPr lang="vi-VN" sz="2800" dirty="0" smtClean="0">
                <a:solidFill>
                  <a:srgbClr val="002060"/>
                </a:solidFill>
                <a:latin typeface="Calibri Light" pitchFamily="34" charset="0"/>
              </a:rPr>
              <a:t>pribavlja građevinska dozvola.</a:t>
            </a:r>
          </a:p>
          <a:p>
            <a:r>
              <a:rPr lang="vi-VN" sz="2800" dirty="0" smtClean="0">
                <a:solidFill>
                  <a:srgbClr val="002060"/>
                </a:solidFill>
                <a:latin typeface="Calibri Light" pitchFamily="34" charset="0"/>
              </a:rPr>
              <a:t>Projekat ne podleže tehničkoj kontroli, osim kada se izrađuje za potrebe legalizacije objekata.</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5626"/>
            <a:ext cx="10515600" cy="798162"/>
          </a:xfrm>
        </p:spPr>
        <p:txBody>
          <a:bodyPr/>
          <a:lstStyle/>
          <a:p>
            <a:r>
              <a:rPr lang="x-none" dirty="0" smtClean="0">
                <a:solidFill>
                  <a:srgbClr val="002060"/>
                </a:solidFill>
              </a:rPr>
              <a:t>Tehnički pregled objekta</a:t>
            </a:r>
            <a:endParaRPr lang="en-US" dirty="0">
              <a:solidFill>
                <a:srgbClr val="002060"/>
              </a:solidFill>
            </a:endParaRPr>
          </a:p>
        </p:txBody>
      </p:sp>
      <p:sp>
        <p:nvSpPr>
          <p:cNvPr id="3" name="Text Placeholder 2"/>
          <p:cNvSpPr>
            <a:spLocks noGrp="1"/>
          </p:cNvSpPr>
          <p:nvPr>
            <p:ph type="body" sz="quarter" idx="10"/>
          </p:nvPr>
        </p:nvSpPr>
        <p:spPr>
          <a:xfrm>
            <a:off x="781297" y="1436915"/>
            <a:ext cx="10515600" cy="4655128"/>
          </a:xfrm>
        </p:spPr>
        <p:txBody>
          <a:bodyPr/>
          <a:lstStyle/>
          <a:p>
            <a:r>
              <a:rPr lang="vi-VN" sz="2800" dirty="0" smtClean="0">
                <a:solidFill>
                  <a:srgbClr val="002060"/>
                </a:solidFill>
                <a:latin typeface="Calibri Light" pitchFamily="34" charset="0"/>
              </a:rPr>
              <a:t>Podobnost objekta za upotrebu utvrđuje se </a:t>
            </a:r>
            <a:r>
              <a:rPr lang="vi-VN" sz="2800" b="1" dirty="0" smtClean="0">
                <a:solidFill>
                  <a:srgbClr val="002060"/>
                </a:solidFill>
                <a:latin typeface="Calibri Light" pitchFamily="34" charset="0"/>
              </a:rPr>
              <a:t>tehničkim pregledom</a:t>
            </a:r>
            <a:r>
              <a:rPr lang="x-none" sz="2800" b="1" dirty="0" smtClean="0">
                <a:solidFill>
                  <a:srgbClr val="002060"/>
                </a:solidFill>
                <a:latin typeface="Calibri Light" pitchFamily="34" charset="0"/>
              </a:rPr>
              <a:t> </a:t>
            </a:r>
            <a:r>
              <a:rPr lang="x-none" sz="2800" dirty="0" smtClean="0">
                <a:solidFill>
                  <a:srgbClr val="002060"/>
                </a:solidFill>
                <a:latin typeface="Calibri Light" pitchFamily="34" charset="0"/>
              </a:rPr>
              <a:t>o</a:t>
            </a:r>
            <a:r>
              <a:rPr lang="x-none" sz="2800" dirty="0" smtClean="0">
                <a:solidFill>
                  <a:srgbClr val="002060"/>
                </a:solidFill>
              </a:rPr>
              <a:t>d strane</a:t>
            </a:r>
            <a:r>
              <a:rPr lang="en-US" sz="2800" dirty="0">
                <a:solidFill>
                  <a:srgbClr val="002060"/>
                </a:solidFill>
                <a:latin typeface="Calibri Light" pitchFamily="34" charset="0"/>
              </a:rPr>
              <a:t> </a:t>
            </a:r>
            <a:r>
              <a:rPr lang="en-US" sz="2800" dirty="0" err="1" smtClean="0">
                <a:solidFill>
                  <a:srgbClr val="002060"/>
                </a:solidFill>
              </a:rPr>
              <a:t>komisij</a:t>
            </a:r>
            <a:r>
              <a:rPr lang="x-none" sz="2800" dirty="0" smtClean="0">
                <a:solidFill>
                  <a:srgbClr val="002060"/>
                </a:solidFill>
              </a:rPr>
              <a:t>e</a:t>
            </a:r>
            <a:r>
              <a:rPr lang="en-US" sz="2800" dirty="0" smtClean="0">
                <a:solidFill>
                  <a:srgbClr val="002060"/>
                </a:solidFill>
              </a:rPr>
              <a:t> </a:t>
            </a:r>
            <a:r>
              <a:rPr lang="en-US" sz="2800" dirty="0" err="1" smtClean="0">
                <a:solidFill>
                  <a:srgbClr val="002060"/>
                </a:solidFill>
              </a:rPr>
              <a:t>za</a:t>
            </a:r>
            <a:r>
              <a:rPr lang="en-US" sz="2800" dirty="0" smtClean="0">
                <a:solidFill>
                  <a:srgbClr val="002060"/>
                </a:solidFill>
              </a:rPr>
              <a:t> </a:t>
            </a:r>
            <a:r>
              <a:rPr lang="en-US" sz="2800" dirty="0" err="1" smtClean="0">
                <a:solidFill>
                  <a:srgbClr val="002060"/>
                </a:solidFill>
              </a:rPr>
              <a:t>tehnicki</a:t>
            </a:r>
            <a:r>
              <a:rPr lang="en-US" sz="2800" dirty="0" smtClean="0">
                <a:solidFill>
                  <a:srgbClr val="002060"/>
                </a:solidFill>
              </a:rPr>
              <a:t> </a:t>
            </a:r>
            <a:r>
              <a:rPr lang="en-US" sz="2800" dirty="0" err="1" smtClean="0">
                <a:solidFill>
                  <a:srgbClr val="002060"/>
                </a:solidFill>
              </a:rPr>
              <a:t>pregled</a:t>
            </a:r>
            <a:r>
              <a:rPr lang="en-US" sz="2800" dirty="0" smtClean="0">
                <a:solidFill>
                  <a:srgbClr val="002060"/>
                </a:solidFill>
              </a:rPr>
              <a:t> </a:t>
            </a:r>
            <a:r>
              <a:rPr lang="en-US" sz="2800" dirty="0" err="1" smtClean="0">
                <a:solidFill>
                  <a:srgbClr val="002060"/>
                </a:solidFill>
              </a:rPr>
              <a:t>ili</a:t>
            </a:r>
            <a:r>
              <a:rPr lang="en-US" sz="2800" dirty="0" smtClean="0">
                <a:solidFill>
                  <a:srgbClr val="002060"/>
                </a:solidFill>
              </a:rPr>
              <a:t> </a:t>
            </a:r>
            <a:r>
              <a:rPr lang="en-US" sz="2800" dirty="0" err="1" smtClean="0">
                <a:solidFill>
                  <a:srgbClr val="002060"/>
                </a:solidFill>
              </a:rPr>
              <a:t>privredno</a:t>
            </a:r>
            <a:r>
              <a:rPr lang="x-none" sz="2800" dirty="0" smtClean="0">
                <a:solidFill>
                  <a:srgbClr val="002060"/>
                </a:solidFill>
              </a:rPr>
              <a:t>g</a:t>
            </a:r>
            <a:r>
              <a:rPr lang="en-US" sz="2800" dirty="0" smtClean="0">
                <a:solidFill>
                  <a:srgbClr val="002060"/>
                </a:solidFill>
              </a:rPr>
              <a:t> </a:t>
            </a:r>
            <a:r>
              <a:rPr lang="en-US" sz="2800" dirty="0" err="1" smtClean="0">
                <a:solidFill>
                  <a:srgbClr val="002060"/>
                </a:solidFill>
              </a:rPr>
              <a:t>društv</a:t>
            </a:r>
            <a:r>
              <a:rPr lang="x-none" sz="2800" dirty="0" smtClean="0">
                <a:solidFill>
                  <a:srgbClr val="002060"/>
                </a:solidFill>
              </a:rPr>
              <a:t>a </a:t>
            </a:r>
            <a:r>
              <a:rPr lang="en-US" sz="2800" dirty="0" err="1" smtClean="0">
                <a:solidFill>
                  <a:srgbClr val="002060"/>
                </a:solidFill>
              </a:rPr>
              <a:t>kome</a:t>
            </a:r>
            <a:r>
              <a:rPr lang="en-US" sz="2800" dirty="0" smtClean="0">
                <a:solidFill>
                  <a:srgbClr val="002060"/>
                </a:solidFill>
              </a:rPr>
              <a:t> </a:t>
            </a:r>
            <a:r>
              <a:rPr lang="en-US" sz="2800" dirty="0" err="1" smtClean="0">
                <a:solidFill>
                  <a:srgbClr val="002060"/>
                </a:solidFill>
              </a:rPr>
              <a:t>investitor</a:t>
            </a:r>
            <a:r>
              <a:rPr lang="en-US" sz="2800" dirty="0" smtClean="0">
                <a:solidFill>
                  <a:srgbClr val="002060"/>
                </a:solidFill>
              </a:rPr>
              <a:t> </a:t>
            </a:r>
            <a:r>
              <a:rPr lang="en-US" sz="2800" dirty="0" err="1" smtClean="0">
                <a:solidFill>
                  <a:srgbClr val="002060"/>
                </a:solidFill>
              </a:rPr>
              <a:t>poveri</a:t>
            </a:r>
            <a:r>
              <a:rPr lang="en-US" sz="2800" dirty="0" smtClean="0">
                <a:solidFill>
                  <a:srgbClr val="002060"/>
                </a:solidFill>
              </a:rPr>
              <a:t> </a:t>
            </a:r>
            <a:r>
              <a:rPr lang="en-US" sz="2800" dirty="0" err="1" smtClean="0">
                <a:solidFill>
                  <a:srgbClr val="002060"/>
                </a:solidFill>
              </a:rPr>
              <a:t>vršenje</a:t>
            </a:r>
            <a:r>
              <a:rPr lang="en-US" sz="2800" dirty="0" smtClean="0">
                <a:solidFill>
                  <a:srgbClr val="002060"/>
                </a:solidFill>
              </a:rPr>
              <a:t> </a:t>
            </a:r>
            <a:r>
              <a:rPr lang="en-US" sz="2800" dirty="0" err="1" smtClean="0">
                <a:solidFill>
                  <a:srgbClr val="002060"/>
                </a:solidFill>
              </a:rPr>
              <a:t>tih</a:t>
            </a:r>
            <a:r>
              <a:rPr lang="en-US" sz="2800" dirty="0" smtClean="0">
                <a:solidFill>
                  <a:srgbClr val="002060"/>
                </a:solidFill>
              </a:rPr>
              <a:t> </a:t>
            </a:r>
            <a:r>
              <a:rPr lang="en-US" sz="2800" dirty="0" err="1" smtClean="0">
                <a:solidFill>
                  <a:srgbClr val="002060"/>
                </a:solidFill>
              </a:rPr>
              <a:t>poslova</a:t>
            </a:r>
            <a:r>
              <a:rPr lang="en-US" sz="2800" dirty="0" smtClean="0">
                <a:solidFill>
                  <a:srgbClr val="002060"/>
                </a:solidFill>
              </a:rPr>
              <a:t> </a:t>
            </a:r>
            <a:r>
              <a:rPr lang="en-US" sz="2800" dirty="0" err="1" smtClean="0">
                <a:solidFill>
                  <a:srgbClr val="002060"/>
                </a:solidFill>
              </a:rPr>
              <a:t>i</a:t>
            </a:r>
            <a:r>
              <a:rPr lang="en-US" sz="2800" dirty="0" smtClean="0">
                <a:solidFill>
                  <a:srgbClr val="002060"/>
                </a:solidFill>
              </a:rPr>
              <a:t> </a:t>
            </a:r>
            <a:r>
              <a:rPr lang="en-US" sz="2800" dirty="0" err="1" smtClean="0">
                <a:solidFill>
                  <a:srgbClr val="002060"/>
                </a:solidFill>
              </a:rPr>
              <a:t>koje</a:t>
            </a:r>
            <a:r>
              <a:rPr lang="en-US" sz="2800" dirty="0" smtClean="0">
                <a:solidFill>
                  <a:srgbClr val="002060"/>
                </a:solidFill>
              </a:rPr>
              <a:t> je </a:t>
            </a:r>
            <a:r>
              <a:rPr lang="en-US" sz="2800" dirty="0" err="1" smtClean="0">
                <a:solidFill>
                  <a:srgbClr val="002060"/>
                </a:solidFill>
              </a:rPr>
              <a:t>upisano</a:t>
            </a:r>
            <a:r>
              <a:rPr lang="en-US" sz="2800" dirty="0" smtClean="0">
                <a:solidFill>
                  <a:srgbClr val="002060"/>
                </a:solidFill>
              </a:rPr>
              <a:t> u </a:t>
            </a:r>
            <a:r>
              <a:rPr lang="en-US" sz="2800" dirty="0" err="1" smtClean="0">
                <a:solidFill>
                  <a:srgbClr val="002060"/>
                </a:solidFill>
              </a:rPr>
              <a:t>odgovarajući</a:t>
            </a:r>
            <a:r>
              <a:rPr lang="en-US" sz="2800" dirty="0" smtClean="0">
                <a:solidFill>
                  <a:srgbClr val="002060"/>
                </a:solidFill>
              </a:rPr>
              <a:t> </a:t>
            </a:r>
            <a:r>
              <a:rPr lang="en-US" sz="2800" dirty="0" err="1" smtClean="0">
                <a:solidFill>
                  <a:srgbClr val="002060"/>
                </a:solidFill>
              </a:rPr>
              <a:t>registar</a:t>
            </a:r>
            <a:r>
              <a:rPr lang="en-US" sz="2800" dirty="0" smtClean="0">
                <a:solidFill>
                  <a:srgbClr val="002060"/>
                </a:solidFill>
              </a:rPr>
              <a:t> </a:t>
            </a:r>
            <a:r>
              <a:rPr lang="en-US" sz="2800" dirty="0" err="1" smtClean="0">
                <a:solidFill>
                  <a:srgbClr val="002060"/>
                </a:solidFill>
              </a:rPr>
              <a:t>za</a:t>
            </a:r>
            <a:r>
              <a:rPr lang="en-US" sz="2800" dirty="0" smtClean="0">
                <a:solidFill>
                  <a:srgbClr val="002060"/>
                </a:solidFill>
              </a:rPr>
              <a:t> </a:t>
            </a:r>
            <a:r>
              <a:rPr lang="en-US" sz="2800" dirty="0" err="1" smtClean="0">
                <a:solidFill>
                  <a:srgbClr val="002060"/>
                </a:solidFill>
              </a:rPr>
              <a:t>obavljanje</a:t>
            </a:r>
            <a:r>
              <a:rPr lang="en-US" sz="2800" dirty="0" smtClean="0">
                <a:solidFill>
                  <a:srgbClr val="002060"/>
                </a:solidFill>
              </a:rPr>
              <a:t> </a:t>
            </a:r>
            <a:r>
              <a:rPr lang="en-US" sz="2800" dirty="0" err="1" smtClean="0">
                <a:solidFill>
                  <a:srgbClr val="002060"/>
                </a:solidFill>
              </a:rPr>
              <a:t>tih</a:t>
            </a:r>
            <a:r>
              <a:rPr lang="en-US" sz="2800" dirty="0" smtClean="0">
                <a:solidFill>
                  <a:srgbClr val="002060"/>
                </a:solidFill>
              </a:rPr>
              <a:t> </a:t>
            </a:r>
            <a:r>
              <a:rPr lang="en-US" sz="2800" dirty="0" err="1" smtClean="0">
                <a:solidFill>
                  <a:srgbClr val="002060"/>
                </a:solidFill>
              </a:rPr>
              <a:t>poslova</a:t>
            </a:r>
            <a:r>
              <a:rPr lang="en-US" sz="2800" dirty="0" smtClean="0">
                <a:solidFill>
                  <a:srgbClr val="002060"/>
                </a:solidFill>
              </a:rPr>
              <a:t>.</a:t>
            </a:r>
            <a:endParaRPr lang="x-none" sz="2800" dirty="0" smtClean="0">
              <a:solidFill>
                <a:srgbClr val="002060"/>
              </a:solidFill>
              <a:latin typeface="Calibri Light" pitchFamily="34" charset="0"/>
            </a:endParaRPr>
          </a:p>
          <a:p>
            <a:r>
              <a:rPr lang="en-US" sz="2800" dirty="0" err="1" smtClean="0">
                <a:solidFill>
                  <a:srgbClr val="002060"/>
                </a:solidFill>
                <a:latin typeface="Calibri Light" pitchFamily="34" charset="0"/>
              </a:rPr>
              <a:t>Pregled</a:t>
            </a:r>
            <a:r>
              <a:rPr lang="en-US" sz="2800" dirty="0" smtClean="0">
                <a:solidFill>
                  <a:srgbClr val="002060"/>
                </a:solidFill>
                <a:latin typeface="Calibri Light" pitchFamily="34" charset="0"/>
              </a:rPr>
              <a:t> se </a:t>
            </a:r>
            <a:r>
              <a:rPr lang="en-US" sz="2800" dirty="0" err="1" smtClean="0">
                <a:solidFill>
                  <a:srgbClr val="002060"/>
                </a:solidFill>
                <a:latin typeface="Calibri Light" pitchFamily="34" charset="0"/>
              </a:rPr>
              <a:t>obavlja</a:t>
            </a:r>
            <a:r>
              <a:rPr lang="vi-VN" sz="2800" dirty="0" smtClean="0">
                <a:solidFill>
                  <a:srgbClr val="002060"/>
                </a:solidFill>
                <a:latin typeface="Calibri Light" pitchFamily="34" charset="0"/>
              </a:rPr>
              <a:t> po završetku izgradnje objekta, odnosno dela objekta koji predstavlja tehničko-tehnološku celinu i može se kao takav samostalno koristiti.</a:t>
            </a:r>
          </a:p>
          <a:p>
            <a:r>
              <a:rPr lang="en-US" sz="2800" dirty="0">
                <a:solidFill>
                  <a:srgbClr val="002060"/>
                </a:solidFill>
                <a:latin typeface="Calibri Light" pitchFamily="34" charset="0"/>
              </a:rPr>
              <a:t>O</a:t>
            </a:r>
            <a:r>
              <a:rPr lang="vi-VN" sz="2800" dirty="0" smtClean="0">
                <a:solidFill>
                  <a:srgbClr val="002060"/>
                </a:solidFill>
                <a:latin typeface="Calibri Light" pitchFamily="34" charset="0"/>
              </a:rPr>
              <a:t>buhvata kontrolu usklađenosti izvedenih radova sa građevinskom dozvolom i tehničkom dokumentacijom, kao i sa tehničkim propisima i standardima koji se odnose na pojedine vrste radova, odnosno materijala, opreme i instalacija.</a:t>
            </a:r>
            <a:endParaRPr lang="x-none" sz="2800" dirty="0" smtClean="0">
              <a:solidFill>
                <a:srgbClr val="002060"/>
              </a:solidFill>
              <a:latin typeface="Calibri Light" pitchFamily="34" charset="0"/>
            </a:endParaRPr>
          </a:p>
          <a:p>
            <a:endParaRPr lang="vi-VN" sz="2800" dirty="0" smtClean="0">
              <a:latin typeface="Calibri Light" pitchFamily="34" charset="0"/>
            </a:endParaRPr>
          </a:p>
          <a:p>
            <a:r>
              <a:rPr lang="vi-VN" dirty="0" smtClean="0"/>
              <a:t/>
            </a:r>
            <a:br>
              <a:rPr lang="vi-VN"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6325" y="581892"/>
            <a:ext cx="10515600" cy="688768"/>
          </a:xfrm>
        </p:spPr>
        <p:txBody>
          <a:bodyPr/>
          <a:lstStyle/>
          <a:p>
            <a:r>
              <a:rPr lang="x-none" dirty="0" smtClean="0">
                <a:solidFill>
                  <a:srgbClr val="002060"/>
                </a:solidFill>
              </a:rPr>
              <a:t>Upotrebna dozvola</a:t>
            </a:r>
            <a:endParaRPr lang="en-US" dirty="0">
              <a:solidFill>
                <a:srgbClr val="002060"/>
              </a:solidFill>
            </a:endParaRPr>
          </a:p>
        </p:txBody>
      </p:sp>
      <p:sp>
        <p:nvSpPr>
          <p:cNvPr id="3" name="Text Placeholder 2"/>
          <p:cNvSpPr>
            <a:spLocks noGrp="1"/>
          </p:cNvSpPr>
          <p:nvPr>
            <p:ph type="body" sz="quarter" idx="10"/>
          </p:nvPr>
        </p:nvSpPr>
        <p:spPr>
          <a:xfrm>
            <a:off x="736270" y="1472540"/>
            <a:ext cx="10655630" cy="4750129"/>
          </a:xfrm>
        </p:spPr>
        <p:txBody>
          <a:bodyPr/>
          <a:lstStyle/>
          <a:p>
            <a:r>
              <a:rPr lang="x-none" sz="2600" dirty="0" smtClean="0">
                <a:solidFill>
                  <a:srgbClr val="002060"/>
                </a:solidFill>
                <a:latin typeface="Calibri Light" pitchFamily="34" charset="0"/>
              </a:rPr>
              <a:t>Izdaje se rešenjem od strane o</a:t>
            </a:r>
            <a:r>
              <a:rPr lang="vi-VN" sz="2600" dirty="0" smtClean="0">
                <a:solidFill>
                  <a:srgbClr val="002060"/>
                </a:solidFill>
                <a:latin typeface="Calibri Light" pitchFamily="34" charset="0"/>
              </a:rPr>
              <a:t>rgan</a:t>
            </a:r>
            <a:r>
              <a:rPr lang="x-none" sz="2600" dirty="0" smtClean="0">
                <a:solidFill>
                  <a:srgbClr val="002060"/>
                </a:solidFill>
                <a:latin typeface="Calibri Light" pitchFamily="34" charset="0"/>
              </a:rPr>
              <a:t>a</a:t>
            </a:r>
            <a:r>
              <a:rPr lang="vi-VN" sz="2600" dirty="0" smtClean="0">
                <a:solidFill>
                  <a:srgbClr val="002060"/>
                </a:solidFill>
                <a:latin typeface="Calibri Light" pitchFamily="34" charset="0"/>
              </a:rPr>
              <a:t> nadlež</a:t>
            </a:r>
            <a:r>
              <a:rPr lang="x-none" sz="2600" dirty="0" smtClean="0">
                <a:solidFill>
                  <a:srgbClr val="002060"/>
                </a:solidFill>
                <a:latin typeface="Calibri Light" pitchFamily="34" charset="0"/>
              </a:rPr>
              <a:t>nog </a:t>
            </a:r>
            <a:r>
              <a:rPr lang="vi-VN" sz="2600" dirty="0" smtClean="0">
                <a:solidFill>
                  <a:srgbClr val="002060"/>
                </a:solidFill>
                <a:latin typeface="Calibri Light" pitchFamily="34" charset="0"/>
              </a:rPr>
              <a:t>za izdavanje građevinske dozvole</a:t>
            </a:r>
            <a:r>
              <a:rPr lang="x-none" sz="2600" dirty="0" smtClean="0">
                <a:solidFill>
                  <a:srgbClr val="002060"/>
                </a:solidFill>
                <a:latin typeface="Calibri Light" pitchFamily="34" charset="0"/>
              </a:rPr>
              <a:t>, </a:t>
            </a:r>
            <a:r>
              <a:rPr lang="vi-VN" sz="2600" dirty="0" smtClean="0">
                <a:solidFill>
                  <a:srgbClr val="002060"/>
                </a:solidFill>
                <a:latin typeface="Calibri Light" pitchFamily="34" charset="0"/>
              </a:rPr>
              <a:t>u roku od </a:t>
            </a:r>
            <a:r>
              <a:rPr lang="x-none" sz="2600" dirty="0" smtClean="0">
                <a:solidFill>
                  <a:srgbClr val="002060"/>
                </a:solidFill>
                <a:latin typeface="Calibri Light" pitchFamily="34" charset="0"/>
              </a:rPr>
              <a:t>5 </a:t>
            </a:r>
            <a:r>
              <a:rPr lang="vi-VN" sz="2600" dirty="0" smtClean="0">
                <a:solidFill>
                  <a:srgbClr val="002060"/>
                </a:solidFill>
                <a:latin typeface="Calibri Light" pitchFamily="34" charset="0"/>
              </a:rPr>
              <a:t>radnih dana od dana podnošenja zahteva</a:t>
            </a:r>
            <a:r>
              <a:rPr lang="x-none" sz="2600" dirty="0" smtClean="0">
                <a:solidFill>
                  <a:srgbClr val="002060"/>
                </a:solidFill>
                <a:latin typeface="Calibri Light" pitchFamily="34" charset="0"/>
              </a:rPr>
              <a:t>, </a:t>
            </a:r>
            <a:r>
              <a:rPr lang="vi-VN" sz="2600" dirty="0" smtClean="0">
                <a:solidFill>
                  <a:srgbClr val="002060"/>
                </a:solidFill>
                <a:latin typeface="Calibri Light" pitchFamily="34" charset="0"/>
              </a:rPr>
              <a:t>za ceo objekat ili za deo objekta koji predstavlja tehničko-tehnološku celinu i može se kao takav samostalno koristiti.</a:t>
            </a:r>
            <a:endParaRPr lang="x-none" sz="2600" dirty="0" smtClean="0">
              <a:solidFill>
                <a:srgbClr val="002060"/>
              </a:solidFill>
              <a:latin typeface="Calibri Light" pitchFamily="34" charset="0"/>
            </a:endParaRPr>
          </a:p>
          <a:p>
            <a:r>
              <a:rPr lang="en-US" sz="2600" dirty="0" smtClean="0">
                <a:solidFill>
                  <a:srgbClr val="002060"/>
                </a:solidFill>
                <a:latin typeface="Calibri Light" pitchFamily="34" charset="0"/>
              </a:rPr>
              <a:t>P</a:t>
            </a:r>
            <a:r>
              <a:rPr lang="vi-VN" sz="2600" dirty="0" smtClean="0">
                <a:solidFill>
                  <a:srgbClr val="002060"/>
                </a:solidFill>
                <a:latin typeface="Calibri Light" pitchFamily="34" charset="0"/>
              </a:rPr>
              <a:t>rilaže</a:t>
            </a:r>
            <a:r>
              <a:rPr lang="en-US" sz="2600" dirty="0" smtClean="0">
                <a:solidFill>
                  <a:srgbClr val="002060"/>
                </a:solidFill>
                <a:latin typeface="Calibri Light" pitchFamily="34" charset="0"/>
              </a:rPr>
              <a:t> se</a:t>
            </a:r>
            <a:r>
              <a:rPr lang="vi-VN" sz="2600" dirty="0" smtClean="0">
                <a:solidFill>
                  <a:srgbClr val="002060"/>
                </a:solidFill>
                <a:latin typeface="Calibri Light" pitchFamily="34" charset="0"/>
              </a:rPr>
              <a:t> izveštaj komisije za tehnički pregled</a:t>
            </a:r>
            <a:r>
              <a:rPr lang="x-none" sz="2600" dirty="0" smtClean="0">
                <a:solidFill>
                  <a:srgbClr val="002060"/>
                </a:solidFill>
                <a:latin typeface="Calibri Light" pitchFamily="34" charset="0"/>
              </a:rPr>
              <a:t>, </a:t>
            </a:r>
            <a:r>
              <a:rPr lang="vi-VN" sz="2600" dirty="0" smtClean="0">
                <a:solidFill>
                  <a:srgbClr val="002060"/>
                </a:solidFill>
                <a:latin typeface="Calibri Light" pitchFamily="34" charset="0"/>
              </a:rPr>
              <a:t>projekat za izvođenje ili projekat izvedenog stanja, elaborat geodetskih radova za izvedeni objekat i posebne delove objekta, kao i elaborat geodetskih radova za podzemne instalacije i sertifikat o energetskim svojstvima objekta</a:t>
            </a:r>
            <a:r>
              <a:rPr lang="en-US" sz="2600" dirty="0" smtClean="0">
                <a:solidFill>
                  <a:srgbClr val="002060"/>
                </a:solidFill>
                <a:latin typeface="Calibri Light" pitchFamily="34" charset="0"/>
              </a:rPr>
              <a:t>.</a:t>
            </a:r>
          </a:p>
          <a:p>
            <a:r>
              <a:rPr lang="vi-VN" sz="2600" dirty="0" smtClean="0">
                <a:solidFill>
                  <a:srgbClr val="002060"/>
                </a:solidFill>
                <a:latin typeface="Calibri Light" pitchFamily="34" charset="0"/>
              </a:rPr>
              <a:t>U roku od </a:t>
            </a:r>
            <a:r>
              <a:rPr lang="x-none" sz="2600" dirty="0" smtClean="0">
                <a:solidFill>
                  <a:srgbClr val="002060"/>
                </a:solidFill>
                <a:latin typeface="Calibri Light" pitchFamily="34" charset="0"/>
              </a:rPr>
              <a:t>5 </a:t>
            </a:r>
            <a:r>
              <a:rPr lang="vi-VN" sz="2600" dirty="0" smtClean="0">
                <a:solidFill>
                  <a:srgbClr val="002060"/>
                </a:solidFill>
                <a:latin typeface="Calibri Light" pitchFamily="34" charset="0"/>
              </a:rPr>
              <a:t>radnih dana po pravnosnažnosti upotrebne dozvole, nadležni organ po službenoj dužnosti dostavlja </a:t>
            </a:r>
            <a:r>
              <a:rPr lang="x-none" sz="2600" dirty="0" smtClean="0">
                <a:solidFill>
                  <a:srgbClr val="002060"/>
                </a:solidFill>
                <a:latin typeface="Calibri Light" pitchFamily="34" charset="0"/>
              </a:rPr>
              <a:t>katastru </a:t>
            </a:r>
            <a:r>
              <a:rPr lang="vi-VN" sz="2600" dirty="0" smtClean="0">
                <a:solidFill>
                  <a:srgbClr val="002060"/>
                </a:solidFill>
                <a:latin typeface="Calibri Light" pitchFamily="34" charset="0"/>
              </a:rPr>
              <a:t>upotrebnu dozvolu</a:t>
            </a:r>
            <a:r>
              <a:rPr lang="x-none" sz="2600" dirty="0" smtClean="0">
                <a:solidFill>
                  <a:srgbClr val="002060"/>
                </a:solidFill>
                <a:latin typeface="Calibri Light" pitchFamily="34" charset="0"/>
              </a:rPr>
              <a:t> i </a:t>
            </a:r>
            <a:r>
              <a:rPr lang="vi-VN" sz="2600" dirty="0" smtClean="0">
                <a:solidFill>
                  <a:srgbClr val="002060"/>
                </a:solidFill>
                <a:latin typeface="Calibri Light" pitchFamily="34" charset="0"/>
              </a:rPr>
              <a:t>elaborat geodetskih radova za izvedeni objekat i posebne de</a:t>
            </a:r>
            <a:r>
              <a:rPr lang="x-none" sz="2600" dirty="0" smtClean="0">
                <a:solidFill>
                  <a:srgbClr val="002060"/>
                </a:solidFill>
                <a:latin typeface="Calibri Light" pitchFamily="34" charset="0"/>
              </a:rPr>
              <a:t>love.</a:t>
            </a:r>
            <a:endParaRPr lang="vi-VN" sz="2600" dirty="0" smtClean="0">
              <a:solidFill>
                <a:srgbClr val="002060"/>
              </a:solidFill>
              <a:latin typeface="Calibri Light" pitchFamily="34"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4395"/>
            <a:ext cx="10515600" cy="1156793"/>
          </a:xfrm>
        </p:spPr>
        <p:txBody>
          <a:bodyPr/>
          <a:lstStyle/>
          <a:p>
            <a:r>
              <a:rPr lang="x-none" dirty="0" smtClean="0">
                <a:solidFill>
                  <a:srgbClr val="002060"/>
                </a:solidFill>
              </a:rPr>
              <a:t>Zakonska definicija</a:t>
            </a:r>
            <a:endParaRPr lang="en-US" dirty="0">
              <a:solidFill>
                <a:srgbClr val="002060"/>
              </a:solidFill>
            </a:endParaRPr>
          </a:p>
        </p:txBody>
      </p:sp>
      <p:sp>
        <p:nvSpPr>
          <p:cNvPr id="3" name="Text Placeholder 2"/>
          <p:cNvSpPr>
            <a:spLocks noGrp="1"/>
          </p:cNvSpPr>
          <p:nvPr>
            <p:ph type="body" sz="quarter" idx="10"/>
          </p:nvPr>
        </p:nvSpPr>
        <p:spPr>
          <a:xfrm>
            <a:off x="617517" y="1793173"/>
            <a:ext cx="10774383" cy="4283775"/>
          </a:xfrm>
        </p:spPr>
        <p:txBody>
          <a:bodyPr/>
          <a:lstStyle/>
          <a:p>
            <a:r>
              <a:rPr lang="x-none" sz="3200" b="1" dirty="0" smtClean="0">
                <a:solidFill>
                  <a:srgbClr val="002060"/>
                </a:solidFill>
              </a:rPr>
              <a:t>Pravo građenja </a:t>
            </a:r>
            <a:r>
              <a:rPr lang="x-none" sz="3200" dirty="0" smtClean="0">
                <a:solidFill>
                  <a:srgbClr val="002060"/>
                </a:solidFill>
              </a:rPr>
              <a:t>je stvarno pravo na zemljištu koje u sebi sadrži, inkorporira ovlašćenje slobodnog pravnog raspolaganja i može samostalno egzistirati u pravnom prometu. </a:t>
            </a:r>
          </a:p>
          <a:p>
            <a:r>
              <a:rPr lang="x-none" sz="3200" dirty="0" smtClean="0">
                <a:solidFill>
                  <a:srgbClr val="002060"/>
                </a:solidFill>
              </a:rPr>
              <a:t>Slobodno pravno raspolaganje podrazumeva</a:t>
            </a:r>
            <a:r>
              <a:rPr lang="en-US" sz="3200" dirty="0" smtClean="0">
                <a:solidFill>
                  <a:srgbClr val="002060"/>
                </a:solidFill>
              </a:rPr>
              <a:t> </a:t>
            </a:r>
            <a:r>
              <a:rPr lang="x-none" sz="3200" dirty="0" smtClean="0">
                <a:solidFill>
                  <a:srgbClr val="002060"/>
                </a:solidFill>
              </a:rPr>
              <a:t>prenos </a:t>
            </a:r>
            <a:r>
              <a:rPr lang="x-none" sz="3200" i="1" dirty="0" smtClean="0">
                <a:solidFill>
                  <a:srgbClr val="002060"/>
                </a:solidFill>
              </a:rPr>
              <a:t>(prodaju, ustupanje)</a:t>
            </a:r>
            <a:r>
              <a:rPr lang="x-none" sz="3200" dirty="0" smtClean="0">
                <a:solidFill>
                  <a:srgbClr val="002060"/>
                </a:solidFill>
              </a:rPr>
              <a:t>, odnosno zalaganje </a:t>
            </a:r>
            <a:r>
              <a:rPr lang="x-none" sz="3200" i="1" dirty="0" smtClean="0">
                <a:solidFill>
                  <a:srgbClr val="002060"/>
                </a:solidFill>
              </a:rPr>
              <a:t>(hipoteka) </a:t>
            </a:r>
            <a:r>
              <a:rPr lang="x-none" sz="3200" dirty="0" smtClean="0">
                <a:solidFill>
                  <a:srgbClr val="002060"/>
                </a:solidFill>
              </a:rPr>
              <a:t>prava građenja. </a:t>
            </a:r>
          </a:p>
          <a:p>
            <a:r>
              <a:rPr lang="x-none" sz="3200" dirty="0" smtClean="0">
                <a:solidFill>
                  <a:srgbClr val="002060"/>
                </a:solidFill>
              </a:rPr>
              <a:t>Građenje predstavlja i</a:t>
            </a:r>
            <a:r>
              <a:rPr lang="vi-VN" sz="3200" dirty="0" smtClean="0">
                <a:solidFill>
                  <a:srgbClr val="002060"/>
                </a:solidFill>
                <a:latin typeface="Calibri Light" panose="020F0302020204030204" pitchFamily="34" charset="0"/>
              </a:rPr>
              <a:t>zvođenje građevinskih i građevinsko-zanatskih radova, ugradnja instalacija, postrojenja i opreme</a:t>
            </a:r>
            <a:r>
              <a:rPr lang="x-none" sz="3200" dirty="0" smtClean="0">
                <a:solidFill>
                  <a:srgbClr val="002060"/>
                </a:solidFill>
                <a:latin typeface="Calibri Light" panose="020F0302020204030204" pitchFamily="34" charset="0"/>
              </a:rPr>
              <a:t>.</a:t>
            </a:r>
          </a:p>
          <a:p>
            <a:endParaRPr lang="en-US" sz="3200" dirty="0"/>
          </a:p>
          <a:p>
            <a:endParaRPr lang="x-none" sz="3200" dirty="0"/>
          </a:p>
        </p:txBody>
      </p:sp>
    </p:spTree>
    <p:extLst>
      <p:ext uri="{BB962C8B-B14F-4D97-AF65-F5344CB8AC3E}">
        <p14:creationId xmlns:p14="http://schemas.microsoft.com/office/powerpoint/2010/main" xmlns="" val="10471933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5625"/>
            <a:ext cx="10515600" cy="715035"/>
          </a:xfrm>
        </p:spPr>
        <p:txBody>
          <a:bodyPr/>
          <a:lstStyle/>
          <a:p>
            <a:r>
              <a:rPr lang="x-none" dirty="0" smtClean="0">
                <a:solidFill>
                  <a:srgbClr val="002060"/>
                </a:solidFill>
              </a:rPr>
              <a:t>Jedinstvo nepokretnosti</a:t>
            </a:r>
            <a:endParaRPr lang="en-US" dirty="0">
              <a:solidFill>
                <a:srgbClr val="002060"/>
              </a:solidFill>
            </a:endParaRPr>
          </a:p>
        </p:txBody>
      </p:sp>
      <p:sp>
        <p:nvSpPr>
          <p:cNvPr id="3" name="Text Placeholder 2"/>
          <p:cNvSpPr>
            <a:spLocks noGrp="1"/>
          </p:cNvSpPr>
          <p:nvPr>
            <p:ph type="body" sz="quarter" idx="10"/>
          </p:nvPr>
        </p:nvSpPr>
        <p:spPr>
          <a:xfrm>
            <a:off x="876300" y="1401288"/>
            <a:ext cx="10515600" cy="4476998"/>
          </a:xfrm>
        </p:spPr>
        <p:txBody>
          <a:bodyPr/>
          <a:lstStyle/>
          <a:p>
            <a:r>
              <a:rPr lang="x-none" sz="2800" dirty="0" smtClean="0">
                <a:solidFill>
                  <a:srgbClr val="002060"/>
                </a:solidFill>
              </a:rPr>
              <a:t>Zakon o planiranju i izgradnji uspostavlja tzv. </a:t>
            </a:r>
            <a:r>
              <a:rPr lang="x-none" sz="2800" b="1" u="sng" dirty="0" smtClean="0">
                <a:solidFill>
                  <a:srgbClr val="002060"/>
                </a:solidFill>
              </a:rPr>
              <a:t>jedinstvo nepokretnosti</a:t>
            </a:r>
          </a:p>
          <a:p>
            <a:r>
              <a:rPr lang="x-none" sz="2800" dirty="0" smtClean="0">
                <a:solidFill>
                  <a:srgbClr val="002060"/>
                </a:solidFill>
              </a:rPr>
              <a:t>Po okončanom postupku pretvaranja prava korišćenja u pravo svojine na građ.zemljištu, katastarska parcela izgrađenog građ.zemljišta zajedno sa ostalim objektima sagrađenim na njoj postaje jedinstveni predmet prava svojine, tako da sva postojeća prava i tereti koji su postojali na objektu, odnosno posebnom delu objekta,  prenose i na tu parcelu, odnosno deo parcele, </a:t>
            </a:r>
            <a:r>
              <a:rPr lang="x-none" sz="2800" b="1" dirty="0" smtClean="0">
                <a:solidFill>
                  <a:srgbClr val="002060"/>
                </a:solidFill>
              </a:rPr>
              <a:t>osim ako je na tom zemljištu ustanovljen dugoročni zakup</a:t>
            </a:r>
            <a:r>
              <a:rPr lang="en-US" sz="2800" dirty="0" smtClean="0">
                <a:solidFill>
                  <a:srgbClr val="002060"/>
                </a:solidFill>
              </a:rPr>
              <a:t>.</a:t>
            </a:r>
            <a:endParaRPr lang="x-none" sz="2800" dirty="0" smtClean="0">
              <a:solidFill>
                <a:srgbClr val="002060"/>
              </a:solidFill>
            </a:endParaRPr>
          </a:p>
          <a:p>
            <a:r>
              <a:rPr lang="en-US" sz="2800" dirty="0" smtClean="0">
                <a:solidFill>
                  <a:srgbClr val="002060"/>
                </a:solidFill>
              </a:rPr>
              <a:t>U</a:t>
            </a:r>
            <a:r>
              <a:rPr lang="x-none" sz="2800" dirty="0" smtClean="0">
                <a:solidFill>
                  <a:srgbClr val="002060"/>
                </a:solidFill>
              </a:rPr>
              <a:t> slučaju kada je više objekata različitih vlasnika izgrađeno na toj parceli, jedinstvo nepokretnosti se uspostavlja po sprovedenom postupku parcelacije (svaki objekat </a:t>
            </a:r>
            <a:r>
              <a:rPr lang="en-US" sz="2800" dirty="0" smtClean="0">
                <a:solidFill>
                  <a:srgbClr val="002060"/>
                </a:solidFill>
              </a:rPr>
              <a:t>- </a:t>
            </a:r>
            <a:r>
              <a:rPr lang="x-none" sz="2800" dirty="0" smtClean="0">
                <a:solidFill>
                  <a:srgbClr val="002060"/>
                </a:solidFill>
              </a:rPr>
              <a:t>posebna parcela).</a:t>
            </a:r>
            <a:endParaRPr lang="en-US" sz="2800" dirty="0">
              <a:solidFill>
                <a:srgbClr val="00206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81504"/>
            <a:ext cx="10515600" cy="715035"/>
          </a:xfrm>
        </p:spPr>
        <p:txBody>
          <a:bodyPr/>
          <a:lstStyle/>
          <a:p>
            <a:r>
              <a:rPr lang="x-none" dirty="0" smtClean="0">
                <a:solidFill>
                  <a:srgbClr val="002060"/>
                </a:solidFill>
              </a:rPr>
              <a:t>Jedinstvo nepokretnosti</a:t>
            </a:r>
            <a:endParaRPr lang="en-US" dirty="0">
              <a:solidFill>
                <a:srgbClr val="002060"/>
              </a:solidFill>
            </a:endParaRPr>
          </a:p>
        </p:txBody>
      </p:sp>
      <p:sp>
        <p:nvSpPr>
          <p:cNvPr id="3" name="Text Placeholder 2"/>
          <p:cNvSpPr>
            <a:spLocks noGrp="1"/>
          </p:cNvSpPr>
          <p:nvPr>
            <p:ph type="body" sz="quarter" idx="10"/>
          </p:nvPr>
        </p:nvSpPr>
        <p:spPr>
          <a:xfrm>
            <a:off x="876300" y="1603168"/>
            <a:ext cx="10515600" cy="4275117"/>
          </a:xfrm>
        </p:spPr>
        <p:txBody>
          <a:bodyPr/>
          <a:lstStyle/>
          <a:p>
            <a:r>
              <a:rPr lang="en-US" sz="2800" dirty="0" smtClean="0">
                <a:solidFill>
                  <a:srgbClr val="002060"/>
                </a:solidFill>
              </a:rPr>
              <a:t>U</a:t>
            </a:r>
            <a:r>
              <a:rPr lang="x-none" sz="2800" dirty="0" smtClean="0">
                <a:solidFill>
                  <a:srgbClr val="002060"/>
                </a:solidFill>
              </a:rPr>
              <a:t> slučaju kada je na jednoj parceli upisano više sukorisnika, odnosno suvlasnika, a samo jedan od njih je vlasnik objekta izgrađenog na toj parceli, jedinstvo nepokretnosti se uspostavlja po sprovedenom postupku parcelacije za parcelu na kojoj je sagrađen objekat, dok se ostale parcele formiraju kao parcele neizgrađenog građ.zemljišta.</a:t>
            </a:r>
          </a:p>
          <a:p>
            <a:r>
              <a:rPr lang="en-US" sz="2800" dirty="0" err="1" smtClean="0">
                <a:solidFill>
                  <a:srgbClr val="002060"/>
                </a:solidFill>
              </a:rPr>
              <a:t>Sprovodi</a:t>
            </a:r>
            <a:r>
              <a:rPr lang="en-US" sz="2800" dirty="0" smtClean="0">
                <a:solidFill>
                  <a:srgbClr val="002060"/>
                </a:solidFill>
              </a:rPr>
              <a:t> se </a:t>
            </a:r>
            <a:r>
              <a:rPr lang="x-none" sz="2800" dirty="0" smtClean="0">
                <a:solidFill>
                  <a:srgbClr val="002060"/>
                </a:solidFill>
              </a:rPr>
              <a:t>na osnovu saglasnosti svih suvlasnika, a ako saglasnosti nema, potrebno je pokrenuti postupak razvrgnuća suvlasničke zajednice.</a:t>
            </a:r>
            <a:endParaRPr lang="en-US" sz="2800" dirty="0">
              <a:solidFill>
                <a:srgbClr val="00206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5625"/>
            <a:ext cx="10515600" cy="774411"/>
          </a:xfrm>
        </p:spPr>
        <p:txBody>
          <a:bodyPr/>
          <a:lstStyle/>
          <a:p>
            <a:r>
              <a:rPr lang="x-none" sz="3600" dirty="0">
                <a:solidFill>
                  <a:srgbClr val="002060"/>
                </a:solidFill>
              </a:rPr>
              <a:t>Specifična pravna struktura </a:t>
            </a:r>
            <a:r>
              <a:rPr lang="en-US" sz="3600" dirty="0" smtClean="0">
                <a:solidFill>
                  <a:srgbClr val="002060"/>
                </a:solidFill>
              </a:rPr>
              <a:t>– </a:t>
            </a:r>
            <a:r>
              <a:rPr lang="x-none" sz="3600" dirty="0" smtClean="0">
                <a:solidFill>
                  <a:srgbClr val="002060"/>
                </a:solidFill>
              </a:rPr>
              <a:t>predmet hipoteke</a:t>
            </a:r>
            <a:endParaRPr lang="en-US" sz="3600" dirty="0">
              <a:solidFill>
                <a:srgbClr val="002060"/>
              </a:solidFill>
            </a:endParaRPr>
          </a:p>
        </p:txBody>
      </p:sp>
      <p:sp>
        <p:nvSpPr>
          <p:cNvPr id="3" name="Text Placeholder 2"/>
          <p:cNvSpPr>
            <a:spLocks noGrp="1"/>
          </p:cNvSpPr>
          <p:nvPr>
            <p:ph type="body" sz="quarter" idx="10"/>
          </p:nvPr>
        </p:nvSpPr>
        <p:spPr>
          <a:xfrm>
            <a:off x="686294" y="1401289"/>
            <a:ext cx="10515600" cy="5272644"/>
          </a:xfrm>
        </p:spPr>
        <p:txBody>
          <a:bodyPr/>
          <a:lstStyle/>
          <a:p>
            <a:r>
              <a:rPr lang="x-none" sz="2800" dirty="0" smtClean="0">
                <a:solidFill>
                  <a:srgbClr val="002060"/>
                </a:solidFill>
                <a:latin typeface="Calibri Light" pitchFamily="34" charset="0"/>
              </a:rPr>
              <a:t>Predmet hipoteke može biti:</a:t>
            </a:r>
          </a:p>
          <a:p>
            <a:pPr>
              <a:buFont typeface="Arial" pitchFamily="34" charset="0"/>
              <a:buChar char="•"/>
            </a:pPr>
            <a:r>
              <a:rPr lang="x-none" sz="2800" dirty="0" smtClean="0">
                <a:solidFill>
                  <a:srgbClr val="002060"/>
                </a:solidFill>
                <a:latin typeface="Calibri Light" pitchFamily="34" charset="0"/>
              </a:rPr>
              <a:t> </a:t>
            </a:r>
            <a:r>
              <a:rPr lang="vi-VN" sz="2800" dirty="0" smtClean="0">
                <a:solidFill>
                  <a:srgbClr val="002060"/>
                </a:solidFill>
                <a:latin typeface="Calibri Light" pitchFamily="34" charset="0"/>
              </a:rPr>
              <a:t>objekat u izgradnji</a:t>
            </a:r>
            <a:r>
              <a:rPr lang="x-none" sz="2800" dirty="0" smtClean="0">
                <a:solidFill>
                  <a:srgbClr val="002060"/>
                </a:solidFill>
                <a:latin typeface="Calibri Light" pitchFamily="34" charset="0"/>
              </a:rPr>
              <a:t> </a:t>
            </a:r>
            <a:r>
              <a:rPr lang="x-none" sz="2800" i="1" dirty="0" smtClean="0">
                <a:solidFill>
                  <a:srgbClr val="002060"/>
                </a:solidFill>
                <a:latin typeface="Calibri Light" pitchFamily="34" charset="0"/>
              </a:rPr>
              <a:t>(industrijski objekat, stambena zgrada, stambeno-poslovna zgrada i dr.)</a:t>
            </a:r>
          </a:p>
          <a:p>
            <a:pPr>
              <a:buFont typeface="Arial" pitchFamily="34" charset="0"/>
              <a:buChar char="•"/>
            </a:pPr>
            <a:r>
              <a:rPr lang="x-none" sz="2800" dirty="0" smtClean="0">
                <a:solidFill>
                  <a:srgbClr val="002060"/>
                </a:solidFill>
                <a:latin typeface="Calibri Light" pitchFamily="34" charset="0"/>
              </a:rPr>
              <a:t> </a:t>
            </a:r>
            <a:r>
              <a:rPr lang="vi-VN" sz="2800" dirty="0" smtClean="0">
                <a:solidFill>
                  <a:srgbClr val="002060"/>
                </a:solidFill>
                <a:latin typeface="Calibri Light" pitchFamily="34" charset="0"/>
              </a:rPr>
              <a:t>poseban deo objekta u izgradnji </a:t>
            </a:r>
            <a:r>
              <a:rPr lang="vi-VN" sz="2800" i="1" dirty="0" smtClean="0">
                <a:solidFill>
                  <a:srgbClr val="002060"/>
                </a:solidFill>
                <a:latin typeface="Calibri Light" pitchFamily="34" charset="0"/>
              </a:rPr>
              <a:t>(stan, poslovne prostorije, garaža i dr.)</a:t>
            </a:r>
            <a:endParaRPr lang="x-none" sz="2800" i="1" dirty="0" smtClean="0">
              <a:solidFill>
                <a:srgbClr val="002060"/>
              </a:solidFill>
              <a:latin typeface="Calibri Light" pitchFamily="34" charset="0"/>
            </a:endParaRPr>
          </a:p>
          <a:p>
            <a:r>
              <a:rPr lang="vi-VN" sz="2800" dirty="0" smtClean="0">
                <a:solidFill>
                  <a:srgbClr val="002060"/>
                </a:solidFill>
                <a:latin typeface="Calibri Light" pitchFamily="34" charset="0"/>
              </a:rPr>
              <a:t>bez obzira da li je već izgrađen, pod uslovom da je izdato pravnosnažno odobrenje za gradnju u skladu sa zakonom kojim se uređuje izgradnja objekata</a:t>
            </a:r>
            <a:r>
              <a:rPr lang="x-none" sz="2800" dirty="0" smtClean="0">
                <a:solidFill>
                  <a:srgbClr val="002060"/>
                </a:solidFill>
                <a:latin typeface="Calibri Light" pitchFamily="34" charset="0"/>
              </a:rPr>
              <a:t> (Zakon o planiranju i izgradnji)</a:t>
            </a:r>
          </a:p>
          <a:p>
            <a:r>
              <a:rPr lang="vi-VN" sz="2800" dirty="0" smtClean="0">
                <a:solidFill>
                  <a:srgbClr val="002060"/>
                </a:solidFill>
                <a:latin typeface="Calibri Light" pitchFamily="34" charset="0"/>
              </a:rPr>
              <a:t>Objektom u izgradnji, u smislu </a:t>
            </a:r>
            <a:r>
              <a:rPr lang="x-none" sz="2800" dirty="0" smtClean="0">
                <a:solidFill>
                  <a:srgbClr val="002060"/>
                </a:solidFill>
                <a:latin typeface="Calibri Light" pitchFamily="34" charset="0"/>
              </a:rPr>
              <a:t>Z</a:t>
            </a:r>
            <a:r>
              <a:rPr lang="vi-VN" sz="2800" dirty="0" smtClean="0">
                <a:solidFill>
                  <a:srgbClr val="002060"/>
                </a:solidFill>
                <a:latin typeface="Calibri Light" pitchFamily="34" charset="0"/>
              </a:rPr>
              <a:t>akona</a:t>
            </a:r>
            <a:r>
              <a:rPr lang="x-none" sz="2800" dirty="0" smtClean="0">
                <a:solidFill>
                  <a:srgbClr val="002060"/>
                </a:solidFill>
                <a:latin typeface="Calibri Light" pitchFamily="34" charset="0"/>
              </a:rPr>
              <a:t> o hipoteci</a:t>
            </a:r>
            <a:r>
              <a:rPr lang="vi-VN" sz="2800" dirty="0" smtClean="0">
                <a:solidFill>
                  <a:srgbClr val="002060"/>
                </a:solidFill>
                <a:latin typeface="Calibri Light" pitchFamily="34" charset="0"/>
              </a:rPr>
              <a:t>, smatra se i fizički završen objekat, odnosno njegov zasebni deo, koji nije upisan u registar nepokretnosti, ako zadovoljava uslove za upis hipoteke na objektu u izgradnji.</a:t>
            </a:r>
            <a:endParaRPr lang="x-none" sz="2800" dirty="0" smtClean="0">
              <a:solidFill>
                <a:srgbClr val="002060"/>
              </a:solidFill>
              <a:latin typeface="Calibri Light" pitchFamily="34" charset="0"/>
            </a:endParaRPr>
          </a:p>
          <a:p>
            <a:endParaRPr lang="en-US" sz="3200" dirty="0"/>
          </a:p>
          <a:p>
            <a:endParaRPr lang="en-US" dirty="0"/>
          </a:p>
        </p:txBody>
      </p:sp>
    </p:spTree>
    <p:extLst>
      <p:ext uri="{BB962C8B-B14F-4D97-AF65-F5344CB8AC3E}">
        <p14:creationId xmlns:p14="http://schemas.microsoft.com/office/powerpoint/2010/main" xmlns="" val="582794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5625"/>
            <a:ext cx="10515600" cy="810037"/>
          </a:xfrm>
        </p:spPr>
        <p:txBody>
          <a:bodyPr/>
          <a:lstStyle/>
          <a:p>
            <a:r>
              <a:rPr lang="x-none" sz="3600" dirty="0">
                <a:solidFill>
                  <a:srgbClr val="002060"/>
                </a:solidFill>
              </a:rPr>
              <a:t>Specifična pravna struktura </a:t>
            </a:r>
            <a:r>
              <a:rPr lang="en-US" sz="3600" dirty="0" smtClean="0">
                <a:solidFill>
                  <a:srgbClr val="002060"/>
                </a:solidFill>
              </a:rPr>
              <a:t>- </a:t>
            </a:r>
            <a:r>
              <a:rPr lang="x-none" sz="3600" dirty="0" smtClean="0">
                <a:solidFill>
                  <a:srgbClr val="002060"/>
                </a:solidFill>
              </a:rPr>
              <a:t>upis hipoteke</a:t>
            </a:r>
            <a:endParaRPr lang="en-US" sz="3600" dirty="0">
              <a:solidFill>
                <a:srgbClr val="002060"/>
              </a:solidFill>
            </a:endParaRPr>
          </a:p>
        </p:txBody>
      </p:sp>
      <p:sp>
        <p:nvSpPr>
          <p:cNvPr id="3" name="Text Placeholder 2"/>
          <p:cNvSpPr>
            <a:spLocks noGrp="1"/>
          </p:cNvSpPr>
          <p:nvPr>
            <p:ph type="body" sz="quarter" idx="10"/>
          </p:nvPr>
        </p:nvSpPr>
        <p:spPr>
          <a:xfrm>
            <a:off x="593766" y="1472541"/>
            <a:ext cx="10608128" cy="4901292"/>
          </a:xfrm>
        </p:spPr>
        <p:txBody>
          <a:bodyPr/>
          <a:lstStyle/>
          <a:p>
            <a:r>
              <a:rPr lang="x-none" sz="2800" dirty="0" smtClean="0">
                <a:solidFill>
                  <a:srgbClr val="002060"/>
                </a:solidFill>
                <a:latin typeface="Calibri Light" pitchFamily="34" charset="0"/>
              </a:rPr>
              <a:t>N</a:t>
            </a:r>
            <a:r>
              <a:rPr lang="vi-VN" sz="2800" dirty="0" smtClean="0">
                <a:solidFill>
                  <a:srgbClr val="002060"/>
                </a:solidFill>
                <a:latin typeface="Calibri Light" pitchFamily="34" charset="0"/>
              </a:rPr>
              <a:t>a zemljištu na kojem se objekat gradi, upisuje se hipoteka na objektu u izgradnji</a:t>
            </a:r>
            <a:r>
              <a:rPr lang="x-none" sz="2800" dirty="0" smtClean="0">
                <a:solidFill>
                  <a:srgbClr val="002060"/>
                </a:solidFill>
                <a:latin typeface="Calibri Light" pitchFamily="34" charset="0"/>
              </a:rPr>
              <a:t>, dok se sam upis evidentira na predmetnoj parceli.</a:t>
            </a:r>
          </a:p>
          <a:p>
            <a:r>
              <a:rPr lang="x-none" sz="2800" dirty="0" smtClean="0">
                <a:solidFill>
                  <a:srgbClr val="002060"/>
                </a:solidFill>
                <a:latin typeface="Calibri Light" pitchFamily="34" charset="0"/>
              </a:rPr>
              <a:t>Po </a:t>
            </a:r>
            <a:r>
              <a:rPr lang="vi-VN" sz="2800" dirty="0" smtClean="0">
                <a:solidFill>
                  <a:srgbClr val="002060"/>
                </a:solidFill>
                <a:latin typeface="Calibri Light" pitchFamily="34" charset="0"/>
              </a:rPr>
              <a:t>upisu objekta u registar nepokretnosti</a:t>
            </a:r>
            <a:r>
              <a:rPr lang="x-none" sz="2800" dirty="0" smtClean="0">
                <a:solidFill>
                  <a:srgbClr val="002060"/>
                </a:solidFill>
                <a:latin typeface="Calibri Light" pitchFamily="34" charset="0"/>
              </a:rPr>
              <a:t> na osnovu pravosnažne upotrebne dozvole</a:t>
            </a:r>
            <a:r>
              <a:rPr lang="vi-VN" sz="2800" dirty="0" smtClean="0">
                <a:solidFill>
                  <a:srgbClr val="002060"/>
                </a:solidFill>
                <a:latin typeface="Calibri Light" pitchFamily="34" charset="0"/>
              </a:rPr>
              <a:t>, hipoteka se upisuje</a:t>
            </a:r>
            <a:r>
              <a:rPr lang="x-none" sz="2800" dirty="0" smtClean="0">
                <a:solidFill>
                  <a:srgbClr val="002060"/>
                </a:solidFill>
                <a:latin typeface="Calibri Light" pitchFamily="34" charset="0"/>
              </a:rPr>
              <a:t> </a:t>
            </a:r>
            <a:r>
              <a:rPr lang="vi-VN" sz="2800" dirty="0" smtClean="0">
                <a:solidFill>
                  <a:srgbClr val="002060"/>
                </a:solidFill>
                <a:latin typeface="Calibri Light" pitchFamily="34" charset="0"/>
              </a:rPr>
              <a:t>na izgrađenom objektu, odnosno posebnom delu zgrade, po službenoj dužnosti</a:t>
            </a:r>
            <a:r>
              <a:rPr lang="x-none" sz="2800" dirty="0" smtClean="0">
                <a:solidFill>
                  <a:srgbClr val="002060"/>
                </a:solidFill>
                <a:latin typeface="Calibri Light" pitchFamily="34" charset="0"/>
              </a:rPr>
              <a:t> (ex officio), tako što se postojeći upis prenosi na novoizgrađeni i upisani objekat.</a:t>
            </a:r>
          </a:p>
          <a:p>
            <a:r>
              <a:rPr lang="x-none" sz="2800" dirty="0" smtClean="0">
                <a:solidFill>
                  <a:srgbClr val="002060"/>
                </a:solidFill>
                <a:latin typeface="Calibri Light" pitchFamily="34" charset="0"/>
              </a:rPr>
              <a:t>U slučaju da postoje dva ili više investitora </a:t>
            </a:r>
            <a:r>
              <a:rPr lang="x-none" sz="2800" i="1" dirty="0" smtClean="0">
                <a:solidFill>
                  <a:srgbClr val="002060"/>
                </a:solidFill>
                <a:latin typeface="Calibri Light" pitchFamily="34" charset="0"/>
              </a:rPr>
              <a:t>(</a:t>
            </a:r>
            <a:r>
              <a:rPr lang="x-none" sz="2800" i="1" dirty="0" err="1" smtClean="0">
                <a:solidFill>
                  <a:srgbClr val="002060"/>
                </a:solidFill>
                <a:latin typeface="Calibri Light" pitchFamily="34" charset="0"/>
              </a:rPr>
              <a:t>suinvestitora</a:t>
            </a:r>
            <a:r>
              <a:rPr lang="x-none" sz="2800" i="1" dirty="0" smtClean="0">
                <a:solidFill>
                  <a:srgbClr val="002060"/>
                </a:solidFill>
                <a:latin typeface="Calibri Light" pitchFamily="34" charset="0"/>
              </a:rPr>
              <a:t>), </a:t>
            </a:r>
            <a:r>
              <a:rPr lang="x-none" sz="2800" dirty="0" smtClean="0">
                <a:solidFill>
                  <a:srgbClr val="002060"/>
                </a:solidFill>
                <a:latin typeface="Calibri Light" pitchFamily="34" charset="0"/>
              </a:rPr>
              <a:t>hipoteka se ne može zasnovati na idealnom (suvlasničkom) delu objekta u izgradnji, već je potrebna saglasnost svih suinvestitora kao suvlasnika. </a:t>
            </a:r>
            <a:endParaRPr lang="vi-VN" sz="2800" dirty="0" smtClean="0">
              <a:solidFill>
                <a:srgbClr val="002060"/>
              </a:solidFill>
              <a:latin typeface="Calibri Light" pitchFamily="34" charset="0"/>
            </a:endParaRPr>
          </a:p>
          <a:p>
            <a:r>
              <a:rPr lang="vi-VN" sz="3200" dirty="0" smtClean="0">
                <a:latin typeface="Calibri Light" pitchFamily="34" charset="0"/>
              </a:rPr>
              <a:t>.</a:t>
            </a:r>
          </a:p>
          <a:p>
            <a:endParaRPr lang="vi-VN" sz="3200" dirty="0" smtClean="0">
              <a:latin typeface="Calibri Light" pitchFamily="34" charset="0"/>
            </a:endParaRPr>
          </a:p>
          <a:p>
            <a:endParaRPr lang="en-US" sz="3200" dirty="0"/>
          </a:p>
          <a:p>
            <a:endParaRPr lang="en-US" dirty="0"/>
          </a:p>
        </p:txBody>
      </p:sp>
    </p:spTree>
    <p:extLst>
      <p:ext uri="{BB962C8B-B14F-4D97-AF65-F5344CB8AC3E}">
        <p14:creationId xmlns:p14="http://schemas.microsoft.com/office/powerpoint/2010/main" xmlns="" val="582794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73777"/>
            <a:ext cx="10515600" cy="605641"/>
          </a:xfrm>
        </p:spPr>
        <p:txBody>
          <a:bodyPr/>
          <a:lstStyle/>
          <a:p>
            <a:r>
              <a:rPr lang="x-none" sz="3600" dirty="0">
                <a:solidFill>
                  <a:srgbClr val="002060"/>
                </a:solidFill>
              </a:rPr>
              <a:t>Specifična pravna struktura </a:t>
            </a:r>
            <a:r>
              <a:rPr lang="x-none" sz="3600" dirty="0" smtClean="0">
                <a:solidFill>
                  <a:srgbClr val="002060"/>
                </a:solidFill>
              </a:rPr>
              <a:t>–</a:t>
            </a:r>
            <a:r>
              <a:rPr lang="en-US" sz="3600" dirty="0" smtClean="0">
                <a:solidFill>
                  <a:srgbClr val="002060"/>
                </a:solidFill>
              </a:rPr>
              <a:t> </a:t>
            </a:r>
            <a:r>
              <a:rPr lang="en-US" sz="3600" dirty="0" err="1" smtClean="0">
                <a:solidFill>
                  <a:srgbClr val="002060"/>
                </a:solidFill>
              </a:rPr>
              <a:t>prav</a:t>
            </a:r>
            <a:r>
              <a:rPr lang="x-none" sz="3600" dirty="0" smtClean="0">
                <a:solidFill>
                  <a:srgbClr val="002060"/>
                </a:solidFill>
              </a:rPr>
              <a:t>o</a:t>
            </a:r>
            <a:r>
              <a:rPr lang="en-US" sz="3600" dirty="0" smtClean="0">
                <a:solidFill>
                  <a:srgbClr val="002060"/>
                </a:solidFill>
              </a:rPr>
              <a:t> </a:t>
            </a:r>
            <a:r>
              <a:rPr lang="en-US" sz="3600" dirty="0" err="1" smtClean="0">
                <a:solidFill>
                  <a:srgbClr val="002060"/>
                </a:solidFill>
              </a:rPr>
              <a:t>preče</a:t>
            </a:r>
            <a:r>
              <a:rPr lang="en-US" sz="3600" dirty="0" smtClean="0">
                <a:solidFill>
                  <a:srgbClr val="002060"/>
                </a:solidFill>
              </a:rPr>
              <a:t> </a:t>
            </a:r>
            <a:r>
              <a:rPr lang="en-US" sz="3600" dirty="0" err="1" smtClean="0">
                <a:solidFill>
                  <a:srgbClr val="002060"/>
                </a:solidFill>
              </a:rPr>
              <a:t>kupovine</a:t>
            </a:r>
            <a:endParaRPr lang="en-US" sz="3600" dirty="0">
              <a:solidFill>
                <a:srgbClr val="002060"/>
              </a:solidFill>
            </a:endParaRPr>
          </a:p>
        </p:txBody>
      </p:sp>
      <p:sp>
        <p:nvSpPr>
          <p:cNvPr id="3" name="Text Placeholder 2"/>
          <p:cNvSpPr>
            <a:spLocks noGrp="1"/>
          </p:cNvSpPr>
          <p:nvPr>
            <p:ph type="body" sz="quarter" idx="10"/>
          </p:nvPr>
        </p:nvSpPr>
        <p:spPr>
          <a:xfrm>
            <a:off x="876300" y="1864426"/>
            <a:ext cx="10515600" cy="4212525"/>
          </a:xfrm>
        </p:spPr>
        <p:txBody>
          <a:bodyPr/>
          <a:lstStyle/>
          <a:p>
            <a:r>
              <a:rPr lang="en-US" sz="2900" dirty="0" err="1">
                <a:solidFill>
                  <a:srgbClr val="002060"/>
                </a:solidFill>
              </a:rPr>
              <a:t>Suvlasnik</a:t>
            </a:r>
            <a:r>
              <a:rPr lang="en-US" sz="2900" dirty="0">
                <a:solidFill>
                  <a:srgbClr val="002060"/>
                </a:solidFill>
              </a:rPr>
              <a:t> </a:t>
            </a:r>
            <a:r>
              <a:rPr lang="x-none" sz="2900" dirty="0" smtClean="0">
                <a:solidFill>
                  <a:srgbClr val="002060"/>
                </a:solidFill>
              </a:rPr>
              <a:t>objekta u izgradnji (suinvestitor) </a:t>
            </a:r>
            <a:r>
              <a:rPr lang="en-US" sz="2900" dirty="0" err="1" smtClean="0">
                <a:solidFill>
                  <a:srgbClr val="002060"/>
                </a:solidFill>
              </a:rPr>
              <a:t>koji</a:t>
            </a:r>
            <a:r>
              <a:rPr lang="en-US" sz="2900" dirty="0" smtClean="0">
                <a:solidFill>
                  <a:srgbClr val="002060"/>
                </a:solidFill>
              </a:rPr>
              <a:t> </a:t>
            </a:r>
            <a:r>
              <a:rPr lang="en-US" sz="2900" dirty="0" err="1">
                <a:solidFill>
                  <a:srgbClr val="002060"/>
                </a:solidFill>
              </a:rPr>
              <a:t>namerava</a:t>
            </a:r>
            <a:r>
              <a:rPr lang="en-US" sz="2900" dirty="0">
                <a:solidFill>
                  <a:srgbClr val="002060"/>
                </a:solidFill>
              </a:rPr>
              <a:t> da </a:t>
            </a:r>
            <a:r>
              <a:rPr lang="en-US" sz="2900" dirty="0" err="1">
                <a:solidFill>
                  <a:srgbClr val="002060"/>
                </a:solidFill>
              </a:rPr>
              <a:t>proda</a:t>
            </a:r>
            <a:r>
              <a:rPr lang="en-US" sz="2900" dirty="0">
                <a:solidFill>
                  <a:srgbClr val="002060"/>
                </a:solidFill>
              </a:rPr>
              <a:t> </a:t>
            </a:r>
            <a:r>
              <a:rPr lang="en-US" sz="2900" dirty="0" err="1">
                <a:solidFill>
                  <a:srgbClr val="002060"/>
                </a:solidFill>
              </a:rPr>
              <a:t>svoj</a:t>
            </a:r>
            <a:r>
              <a:rPr lang="en-US" sz="2900" dirty="0">
                <a:solidFill>
                  <a:srgbClr val="002060"/>
                </a:solidFill>
              </a:rPr>
              <a:t> </a:t>
            </a:r>
            <a:r>
              <a:rPr lang="en-US" sz="2900" dirty="0" err="1">
                <a:solidFill>
                  <a:srgbClr val="002060"/>
                </a:solidFill>
              </a:rPr>
              <a:t>suvlasnički</a:t>
            </a:r>
            <a:r>
              <a:rPr lang="en-US" sz="2900" dirty="0">
                <a:solidFill>
                  <a:srgbClr val="002060"/>
                </a:solidFill>
              </a:rPr>
              <a:t> </a:t>
            </a:r>
            <a:r>
              <a:rPr lang="en-US" sz="2900" dirty="0" err="1" smtClean="0">
                <a:solidFill>
                  <a:srgbClr val="002060"/>
                </a:solidFill>
              </a:rPr>
              <a:t>deo</a:t>
            </a:r>
            <a:r>
              <a:rPr lang="x-none" sz="2900" dirty="0" smtClean="0">
                <a:solidFill>
                  <a:srgbClr val="002060"/>
                </a:solidFill>
              </a:rPr>
              <a:t>, </a:t>
            </a:r>
            <a:r>
              <a:rPr lang="en-US" sz="2900" dirty="0" err="1" smtClean="0">
                <a:solidFill>
                  <a:srgbClr val="002060"/>
                </a:solidFill>
              </a:rPr>
              <a:t>dužan</a:t>
            </a:r>
            <a:r>
              <a:rPr lang="en-US" sz="2900" dirty="0" smtClean="0">
                <a:solidFill>
                  <a:srgbClr val="002060"/>
                </a:solidFill>
              </a:rPr>
              <a:t> </a:t>
            </a:r>
            <a:r>
              <a:rPr lang="en-US" sz="2900" dirty="0">
                <a:solidFill>
                  <a:srgbClr val="002060"/>
                </a:solidFill>
              </a:rPr>
              <a:t>je da </a:t>
            </a:r>
            <a:r>
              <a:rPr lang="en-US" sz="2900" dirty="0" err="1">
                <a:solidFill>
                  <a:srgbClr val="002060"/>
                </a:solidFill>
              </a:rPr>
              <a:t>ga</a:t>
            </a:r>
            <a:r>
              <a:rPr lang="en-US" sz="2900" dirty="0">
                <a:solidFill>
                  <a:srgbClr val="002060"/>
                </a:solidFill>
              </a:rPr>
              <a:t> </a:t>
            </a:r>
            <a:r>
              <a:rPr lang="en-US" sz="2900" dirty="0" err="1">
                <a:solidFill>
                  <a:srgbClr val="002060"/>
                </a:solidFill>
              </a:rPr>
              <a:t>prethodno</a:t>
            </a:r>
            <a:r>
              <a:rPr lang="en-US" sz="2900" dirty="0">
                <a:solidFill>
                  <a:srgbClr val="002060"/>
                </a:solidFill>
              </a:rPr>
              <a:t> </a:t>
            </a:r>
            <a:r>
              <a:rPr lang="en-US" sz="2900" dirty="0" err="1">
                <a:solidFill>
                  <a:srgbClr val="002060"/>
                </a:solidFill>
              </a:rPr>
              <a:t>ponudi</a:t>
            </a:r>
            <a:r>
              <a:rPr lang="en-US" sz="2900" dirty="0">
                <a:solidFill>
                  <a:srgbClr val="002060"/>
                </a:solidFill>
              </a:rPr>
              <a:t> </a:t>
            </a:r>
            <a:r>
              <a:rPr lang="en-US" sz="2900" dirty="0" err="1">
                <a:solidFill>
                  <a:srgbClr val="002060"/>
                </a:solidFill>
              </a:rPr>
              <a:t>na</a:t>
            </a:r>
            <a:r>
              <a:rPr lang="en-US" sz="2900" dirty="0">
                <a:solidFill>
                  <a:srgbClr val="002060"/>
                </a:solidFill>
              </a:rPr>
              <a:t> </a:t>
            </a:r>
            <a:r>
              <a:rPr lang="en-US" sz="2900" dirty="0" err="1">
                <a:solidFill>
                  <a:srgbClr val="002060"/>
                </a:solidFill>
              </a:rPr>
              <a:t>prodaju</a:t>
            </a:r>
            <a:r>
              <a:rPr lang="en-US" sz="2900" dirty="0">
                <a:solidFill>
                  <a:srgbClr val="002060"/>
                </a:solidFill>
              </a:rPr>
              <a:t> </a:t>
            </a:r>
            <a:r>
              <a:rPr lang="en-US" sz="2900" dirty="0" err="1">
                <a:solidFill>
                  <a:srgbClr val="002060"/>
                </a:solidFill>
              </a:rPr>
              <a:t>ostalim</a:t>
            </a:r>
            <a:r>
              <a:rPr lang="en-US" sz="2900" dirty="0">
                <a:solidFill>
                  <a:srgbClr val="002060"/>
                </a:solidFill>
              </a:rPr>
              <a:t> </a:t>
            </a:r>
            <a:r>
              <a:rPr lang="en-US" sz="2900" dirty="0" err="1">
                <a:solidFill>
                  <a:srgbClr val="002060"/>
                </a:solidFill>
              </a:rPr>
              <a:t>suvlasnicima</a:t>
            </a:r>
            <a:r>
              <a:rPr lang="en-US" sz="2900" dirty="0" smtClean="0">
                <a:solidFill>
                  <a:srgbClr val="002060"/>
                </a:solidFill>
              </a:rPr>
              <a:t>.</a:t>
            </a:r>
            <a:endParaRPr lang="x-none" sz="2900" dirty="0" smtClean="0">
              <a:solidFill>
                <a:srgbClr val="002060"/>
              </a:solidFill>
            </a:endParaRPr>
          </a:p>
          <a:p>
            <a:r>
              <a:rPr lang="x-none" sz="2900" dirty="0" smtClean="0">
                <a:solidFill>
                  <a:srgbClr val="002060"/>
                </a:solidFill>
              </a:rPr>
              <a:t>Pravo preče kupovine može biti </a:t>
            </a:r>
            <a:r>
              <a:rPr lang="x-none" sz="2900" i="1" dirty="0" smtClean="0">
                <a:solidFill>
                  <a:srgbClr val="002060"/>
                </a:solidFill>
              </a:rPr>
              <a:t>zakonsko</a:t>
            </a:r>
            <a:r>
              <a:rPr lang="x-none" sz="2900" dirty="0" smtClean="0">
                <a:solidFill>
                  <a:srgbClr val="002060"/>
                </a:solidFill>
              </a:rPr>
              <a:t> (zasnovano na zakonu) i </a:t>
            </a:r>
            <a:r>
              <a:rPr lang="x-none" sz="2900" i="1" dirty="0" smtClean="0">
                <a:solidFill>
                  <a:srgbClr val="002060"/>
                </a:solidFill>
              </a:rPr>
              <a:t>ugovorno</a:t>
            </a:r>
            <a:r>
              <a:rPr lang="x-none" sz="2900" dirty="0" smtClean="0">
                <a:solidFill>
                  <a:srgbClr val="002060"/>
                </a:solidFill>
              </a:rPr>
              <a:t> (predviđeno ugovorom o zajedničkom građenju ili suinvestiranju).</a:t>
            </a:r>
          </a:p>
          <a:p>
            <a:r>
              <a:rPr lang="x-none" sz="2900" dirty="0" smtClean="0">
                <a:solidFill>
                  <a:srgbClr val="002060"/>
                </a:solidFill>
              </a:rPr>
              <a:t>Pri namirenju potraživanja prodajom suvlasničkom dela objekta u izgradnji, ostali suvlasnici imaju pravo preče kupovine.</a:t>
            </a:r>
          </a:p>
          <a:p>
            <a:endParaRPr lang="en-US" sz="2900" dirty="0"/>
          </a:p>
          <a:p>
            <a:endParaRPr lang="en-US" dirty="0"/>
          </a:p>
        </p:txBody>
      </p:sp>
    </p:spTree>
    <p:extLst>
      <p:ext uri="{BB962C8B-B14F-4D97-AF65-F5344CB8AC3E}">
        <p14:creationId xmlns:p14="http://schemas.microsoft.com/office/powerpoint/2010/main" xmlns="" val="9463702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43148"/>
            <a:ext cx="10515600" cy="1038040"/>
          </a:xfrm>
        </p:spPr>
        <p:txBody>
          <a:bodyPr/>
          <a:lstStyle/>
          <a:p>
            <a:r>
              <a:rPr lang="x-none" sz="4000" dirty="0" smtClean="0">
                <a:solidFill>
                  <a:srgbClr val="002060"/>
                </a:solidFill>
              </a:rPr>
              <a:t>Izvršenje hipoteke na objektu u izgradnji</a:t>
            </a:r>
            <a:endParaRPr lang="en-US" sz="4000" dirty="0">
              <a:solidFill>
                <a:srgbClr val="002060"/>
              </a:solidFill>
            </a:endParaRPr>
          </a:p>
        </p:txBody>
      </p:sp>
      <p:sp>
        <p:nvSpPr>
          <p:cNvPr id="3" name="Text Placeholder 2"/>
          <p:cNvSpPr>
            <a:spLocks noGrp="1"/>
          </p:cNvSpPr>
          <p:nvPr>
            <p:ph type="body" sz="quarter" idx="10"/>
          </p:nvPr>
        </p:nvSpPr>
        <p:spPr>
          <a:xfrm>
            <a:off x="910806" y="1840675"/>
            <a:ext cx="10515600" cy="3597920"/>
          </a:xfrm>
        </p:spPr>
        <p:txBody>
          <a:bodyPr/>
          <a:lstStyle/>
          <a:p>
            <a:r>
              <a:rPr lang="vi-VN" sz="2800" dirty="0" smtClean="0">
                <a:solidFill>
                  <a:srgbClr val="002060"/>
                </a:solidFill>
                <a:latin typeface="Calibri Light" pitchFamily="34" charset="0"/>
              </a:rPr>
              <a:t>Ako je predmet hipoteke objekat u izgradnji, njegova prodaja radi namirenja vrši se ustupanjem prava gradnje utvrđenog pravnosnažnim odobrenjem za gradnju, uz naknadu, i prodajom stvari koje su ugrađene u objekat u izgradnji.</a:t>
            </a:r>
          </a:p>
          <a:p>
            <a:r>
              <a:rPr lang="vi-VN" sz="2800" dirty="0" smtClean="0">
                <a:solidFill>
                  <a:srgbClr val="002060"/>
                </a:solidFill>
                <a:latin typeface="Calibri Light" pitchFamily="34" charset="0"/>
              </a:rPr>
              <a:t>Organ koji je izdao odobrenje za gradnju, na zahtev kupca objekta u izgradnji, izdaće bez odlaganja kupcu istovetno odobrenje za gradnju na njegovo ime i poništiti staro odobrenje za gradnju.</a:t>
            </a:r>
          </a:p>
          <a:p>
            <a:pPr marL="571500" indent="-571500"/>
            <a:endParaRPr lang="x-none" sz="3200" dirty="0" smtClean="0"/>
          </a:p>
        </p:txBody>
      </p:sp>
    </p:spTree>
    <p:extLst>
      <p:ext uri="{BB962C8B-B14F-4D97-AF65-F5344CB8AC3E}">
        <p14:creationId xmlns:p14="http://schemas.microsoft.com/office/powerpoint/2010/main" xmlns="" val="2950304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8770"/>
            <a:ext cx="10515600" cy="593766"/>
          </a:xfrm>
        </p:spPr>
        <p:txBody>
          <a:bodyPr/>
          <a:lstStyle/>
          <a:p>
            <a:r>
              <a:rPr lang="x-none" sz="3600" dirty="0" smtClean="0">
                <a:solidFill>
                  <a:srgbClr val="002060"/>
                </a:solidFill>
              </a:rPr>
              <a:t>Građenje – relevantno sa pravnog aspekta</a:t>
            </a:r>
            <a:endParaRPr lang="en-US" sz="3600" dirty="0">
              <a:solidFill>
                <a:srgbClr val="002060"/>
              </a:solidFill>
            </a:endParaRPr>
          </a:p>
        </p:txBody>
      </p:sp>
      <p:sp>
        <p:nvSpPr>
          <p:cNvPr id="3" name="Text Placeholder 2"/>
          <p:cNvSpPr>
            <a:spLocks noGrp="1"/>
          </p:cNvSpPr>
          <p:nvPr>
            <p:ph type="body" sz="quarter" idx="10"/>
          </p:nvPr>
        </p:nvSpPr>
        <p:spPr>
          <a:xfrm>
            <a:off x="838200" y="1674421"/>
            <a:ext cx="10515600" cy="4030997"/>
          </a:xfrm>
        </p:spPr>
        <p:txBody>
          <a:bodyPr/>
          <a:lstStyle/>
          <a:p>
            <a:pPr>
              <a:buFont typeface="Wingdings" pitchFamily="2" charset="2"/>
              <a:buChar char="§"/>
            </a:pPr>
            <a:r>
              <a:rPr lang="vi-VN" sz="2800" dirty="0" smtClean="0">
                <a:latin typeface="Calibri Light" pitchFamily="34" charset="0"/>
              </a:rPr>
              <a:t> </a:t>
            </a:r>
            <a:r>
              <a:rPr lang="x-none" sz="2800" i="1" dirty="0" smtClean="0">
                <a:latin typeface="Calibri Light" pitchFamily="34" charset="0"/>
              </a:rPr>
              <a:t>i</a:t>
            </a:r>
            <a:r>
              <a:rPr lang="vi-VN" sz="2800" i="1" dirty="0" smtClean="0">
                <a:solidFill>
                  <a:srgbClr val="002060"/>
                </a:solidFill>
                <a:latin typeface="Calibri Light" pitchFamily="34" charset="0"/>
              </a:rPr>
              <a:t>zgradnja objekta</a:t>
            </a:r>
            <a:r>
              <a:rPr lang="vi-VN" sz="2800" dirty="0" smtClean="0">
                <a:solidFill>
                  <a:srgbClr val="002060"/>
                </a:solidFill>
                <a:latin typeface="Calibri Light" pitchFamily="34" charset="0"/>
              </a:rPr>
              <a:t> jeste skup radnji koji obuhvata: prethodne radove, izradu i kontrolu tehničke dokumentacije, pripremne radove za građenje, građenje objekta i stručni nadzor u toku građenja objekta</a:t>
            </a:r>
            <a:endParaRPr lang="x-none" sz="2800" dirty="0" smtClean="0">
              <a:solidFill>
                <a:srgbClr val="002060"/>
              </a:solidFill>
              <a:latin typeface="Calibri Light" pitchFamily="34" charset="0"/>
            </a:endParaRPr>
          </a:p>
          <a:p>
            <a:pPr>
              <a:buFont typeface="Wingdings" pitchFamily="2" charset="2"/>
              <a:buChar char="§"/>
            </a:pPr>
            <a:r>
              <a:rPr lang="vi-VN" sz="2800" dirty="0" smtClean="0">
                <a:solidFill>
                  <a:srgbClr val="002060"/>
                </a:solidFill>
              </a:rPr>
              <a:t> </a:t>
            </a:r>
            <a:r>
              <a:rPr lang="x-none" sz="2800" i="1" dirty="0" smtClean="0">
                <a:solidFill>
                  <a:srgbClr val="002060"/>
                </a:solidFill>
              </a:rPr>
              <a:t>r</a:t>
            </a:r>
            <a:r>
              <a:rPr lang="vi-VN" sz="2800" i="1" dirty="0" smtClean="0">
                <a:solidFill>
                  <a:srgbClr val="002060"/>
                </a:solidFill>
                <a:latin typeface="Calibri Light" pitchFamily="34" charset="0"/>
              </a:rPr>
              <a:t>ekonstrukcija </a:t>
            </a:r>
            <a:r>
              <a:rPr lang="vi-VN" sz="2800" dirty="0" smtClean="0">
                <a:solidFill>
                  <a:srgbClr val="002060"/>
                </a:solidFill>
                <a:latin typeface="Calibri Light" pitchFamily="34" charset="0"/>
              </a:rPr>
              <a:t>jeste izvođenje građevinskih radova na postojećem objektu u gabaritu i volumenu objekta, kojima se: utiče na stabilnost i sigurnost objekta i zaštitu od požara; menjaju konstruktivni elementi ili tehnološki proces; menja spoljni izgled objekta ili povećava broj funkcionalnih jedinica</a:t>
            </a:r>
            <a:r>
              <a:rPr lang="x-none" sz="2800" dirty="0" smtClean="0">
                <a:solidFill>
                  <a:srgbClr val="002060"/>
                </a:solidFill>
                <a:latin typeface="Calibri Light" pitchFamily="34" charset="0"/>
              </a:rPr>
              <a:t>, </a:t>
            </a:r>
            <a:r>
              <a:rPr lang="vi-VN" sz="2800" dirty="0" smtClean="0">
                <a:solidFill>
                  <a:srgbClr val="002060"/>
                </a:solidFill>
                <a:latin typeface="Calibri Light" pitchFamily="34" charset="0"/>
              </a:rPr>
              <a:t>vrši zamena uređaja, postrojenja, opreme i instalacija</a:t>
            </a:r>
            <a:endParaRPr lang="x-none" sz="2800" dirty="0" smtClean="0">
              <a:solidFill>
                <a:srgbClr val="002060"/>
              </a:solidFill>
              <a:latin typeface="Calibri Light" pitchFamily="34" charset="0"/>
            </a:endParaRPr>
          </a:p>
        </p:txBody>
      </p:sp>
    </p:spTree>
    <p:extLst>
      <p:ext uri="{BB962C8B-B14F-4D97-AF65-F5344CB8AC3E}">
        <p14:creationId xmlns:p14="http://schemas.microsoft.com/office/powerpoint/2010/main" xmlns="" val="1680769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8770"/>
            <a:ext cx="10515600" cy="593766"/>
          </a:xfrm>
        </p:spPr>
        <p:txBody>
          <a:bodyPr/>
          <a:lstStyle/>
          <a:p>
            <a:r>
              <a:rPr lang="x-none" sz="3600" dirty="0" smtClean="0">
                <a:solidFill>
                  <a:srgbClr val="002060"/>
                </a:solidFill>
              </a:rPr>
              <a:t>Građenje – relevantno sa pravnog aspekta </a:t>
            </a:r>
            <a:endParaRPr lang="en-US" sz="3600" dirty="0">
              <a:solidFill>
                <a:srgbClr val="002060"/>
              </a:solidFill>
            </a:endParaRPr>
          </a:p>
        </p:txBody>
      </p:sp>
      <p:sp>
        <p:nvSpPr>
          <p:cNvPr id="3" name="Text Placeholder 2"/>
          <p:cNvSpPr>
            <a:spLocks noGrp="1"/>
          </p:cNvSpPr>
          <p:nvPr>
            <p:ph type="body" sz="quarter" idx="10"/>
          </p:nvPr>
        </p:nvSpPr>
        <p:spPr>
          <a:xfrm>
            <a:off x="838200" y="1531917"/>
            <a:ext cx="10515600" cy="4173501"/>
          </a:xfrm>
        </p:spPr>
        <p:txBody>
          <a:bodyPr/>
          <a:lstStyle/>
          <a:p>
            <a:pPr>
              <a:buFont typeface="Wingdings" pitchFamily="2" charset="2"/>
              <a:buChar char="§"/>
            </a:pPr>
            <a:r>
              <a:rPr lang="vi-VN" sz="2800" dirty="0" smtClean="0">
                <a:latin typeface="Calibri Light" pitchFamily="34" charset="0"/>
              </a:rPr>
              <a:t> </a:t>
            </a:r>
            <a:r>
              <a:rPr lang="x-none" sz="2800" i="1" dirty="0" smtClean="0">
                <a:solidFill>
                  <a:srgbClr val="002060"/>
                </a:solidFill>
                <a:latin typeface="Calibri Light" pitchFamily="34" charset="0"/>
              </a:rPr>
              <a:t>d</a:t>
            </a:r>
            <a:r>
              <a:rPr lang="vi-VN" sz="2800" i="1" dirty="0" smtClean="0">
                <a:solidFill>
                  <a:srgbClr val="002060"/>
                </a:solidFill>
                <a:latin typeface="Calibri Light" pitchFamily="34" charset="0"/>
              </a:rPr>
              <a:t>ogradnja </a:t>
            </a:r>
            <a:r>
              <a:rPr lang="vi-VN" sz="2800" dirty="0" smtClean="0">
                <a:solidFill>
                  <a:srgbClr val="002060"/>
                </a:solidFill>
                <a:latin typeface="Calibri Light" pitchFamily="34" charset="0"/>
              </a:rPr>
              <a:t>jeste izvođenje građevinskih i drugih radova kojima se izgrađuje novi prostor van postojećeg gabarita objekta, kao i nadziđivanje objekta, i sa njim čini građevinsku, funkcionalnu ili tehničku celinu</a:t>
            </a:r>
            <a:endParaRPr lang="x-none" sz="2800" dirty="0" smtClean="0">
              <a:solidFill>
                <a:srgbClr val="002060"/>
              </a:solidFill>
              <a:latin typeface="Calibri Light" pitchFamily="34" charset="0"/>
            </a:endParaRPr>
          </a:p>
          <a:p>
            <a:pPr>
              <a:buFont typeface="Wingdings" pitchFamily="2" charset="2"/>
              <a:buChar char="§"/>
            </a:pPr>
            <a:r>
              <a:rPr lang="x-none" sz="2800" i="1" dirty="0" smtClean="0">
                <a:solidFill>
                  <a:srgbClr val="002060"/>
                </a:solidFill>
                <a:latin typeface="Calibri Light" pitchFamily="34" charset="0"/>
              </a:rPr>
              <a:t> ad</a:t>
            </a:r>
            <a:r>
              <a:rPr lang="vi-VN" sz="2800" i="1" dirty="0" smtClean="0">
                <a:solidFill>
                  <a:srgbClr val="002060"/>
                </a:solidFill>
                <a:latin typeface="Calibri Light" pitchFamily="34" charset="0"/>
              </a:rPr>
              <a:t>aptacija</a:t>
            </a:r>
            <a:r>
              <a:rPr lang="vi-VN" sz="2800" dirty="0" smtClean="0">
                <a:solidFill>
                  <a:srgbClr val="002060"/>
                </a:solidFill>
                <a:latin typeface="Calibri Light" pitchFamily="34" charset="0"/>
              </a:rPr>
              <a:t> jeste izvođenje građevinskih i drugih radova na postojećem objektu kojima se: vrši promena organizacije prostora u objektu, vrši zamena uređaja, postrojenja, opreme i instalacija istog kapaciteta, a kojima se ne utiče na stabilnost i sigurnost objekta, ne menjaju konstruktivni elementi, ne menja spoljni izgled i ne utiče na bezbednost susednih objekata;</a:t>
            </a:r>
          </a:p>
        </p:txBody>
      </p:sp>
    </p:spTree>
    <p:extLst>
      <p:ext uri="{BB962C8B-B14F-4D97-AF65-F5344CB8AC3E}">
        <p14:creationId xmlns:p14="http://schemas.microsoft.com/office/powerpoint/2010/main" xmlns="" val="1680769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5626"/>
            <a:ext cx="10515600" cy="643782"/>
          </a:xfrm>
        </p:spPr>
        <p:txBody>
          <a:bodyPr/>
          <a:lstStyle/>
          <a:p>
            <a:r>
              <a:rPr lang="x-none" sz="4000" dirty="0" smtClean="0">
                <a:solidFill>
                  <a:srgbClr val="002060"/>
                </a:solidFill>
              </a:rPr>
              <a:t>Konverzija zemljišta</a:t>
            </a:r>
            <a:endParaRPr lang="en-US" sz="4000" dirty="0">
              <a:solidFill>
                <a:srgbClr val="002060"/>
              </a:solidFill>
            </a:endParaRPr>
          </a:p>
        </p:txBody>
      </p:sp>
      <p:sp>
        <p:nvSpPr>
          <p:cNvPr id="3" name="Text Placeholder 2"/>
          <p:cNvSpPr>
            <a:spLocks noGrp="1"/>
          </p:cNvSpPr>
          <p:nvPr>
            <p:ph type="body" sz="quarter" idx="10"/>
          </p:nvPr>
        </p:nvSpPr>
        <p:spPr>
          <a:xfrm>
            <a:off x="876300" y="1436915"/>
            <a:ext cx="10515600" cy="4334494"/>
          </a:xfrm>
        </p:spPr>
        <p:txBody>
          <a:bodyPr/>
          <a:lstStyle/>
          <a:p>
            <a:r>
              <a:rPr lang="x-none" sz="2400" dirty="0" smtClean="0">
                <a:solidFill>
                  <a:srgbClr val="002060"/>
                </a:solidFill>
              </a:rPr>
              <a:t>Zakonski k</a:t>
            </a:r>
            <a:r>
              <a:rPr lang="en-US" sz="2400" dirty="0" smtClean="0">
                <a:solidFill>
                  <a:srgbClr val="002060"/>
                </a:solidFill>
              </a:rPr>
              <a:t>o</a:t>
            </a:r>
            <a:r>
              <a:rPr lang="x-none" sz="2400" dirty="0" smtClean="0">
                <a:solidFill>
                  <a:srgbClr val="002060"/>
                </a:solidFill>
              </a:rPr>
              <a:t>ncept konverzije postoji kao “pretvaranje prava korišćenja u pravo svojine na građ.zemljištu”</a:t>
            </a:r>
          </a:p>
          <a:p>
            <a:r>
              <a:rPr lang="x-none" sz="2400" dirty="0" smtClean="0">
                <a:solidFill>
                  <a:srgbClr val="002060"/>
                </a:solidFill>
              </a:rPr>
              <a:t>Postoje dva modela konverzije zemljišta:</a:t>
            </a:r>
          </a:p>
          <a:p>
            <a:pPr>
              <a:buFont typeface="Wingdings" pitchFamily="2" charset="2"/>
              <a:buChar char="q"/>
            </a:pPr>
            <a:r>
              <a:rPr lang="x-none" sz="2400" i="1" dirty="0" smtClean="0">
                <a:solidFill>
                  <a:srgbClr val="002060"/>
                </a:solidFill>
              </a:rPr>
              <a:t> </a:t>
            </a:r>
            <a:r>
              <a:rPr lang="x-none" sz="2400" b="1" i="1" dirty="0" smtClean="0">
                <a:solidFill>
                  <a:srgbClr val="002060"/>
                </a:solidFill>
              </a:rPr>
              <a:t>bez naknade </a:t>
            </a:r>
            <a:r>
              <a:rPr lang="x-none" sz="2400" dirty="0" smtClean="0">
                <a:solidFill>
                  <a:srgbClr val="002060"/>
                </a:solidFill>
              </a:rPr>
              <a:t>– takvo pravo korisnik stiče danom stupanja na snagu izmena i dopuna Zakona o planiranju i izgradnji a upis katastar sprovodi po službenoj dužnosti.</a:t>
            </a:r>
          </a:p>
          <a:p>
            <a:pPr>
              <a:buFont typeface="Wingdings" pitchFamily="2" charset="2"/>
              <a:buChar char="q"/>
            </a:pPr>
            <a:r>
              <a:rPr lang="x-none" sz="2400" i="1" dirty="0" smtClean="0">
                <a:solidFill>
                  <a:srgbClr val="002060"/>
                </a:solidFill>
              </a:rPr>
              <a:t> </a:t>
            </a:r>
            <a:r>
              <a:rPr lang="x-none" sz="2400" b="1" i="1" dirty="0" smtClean="0">
                <a:solidFill>
                  <a:srgbClr val="002060"/>
                </a:solidFill>
              </a:rPr>
              <a:t>uz naknadu </a:t>
            </a:r>
            <a:r>
              <a:rPr lang="x-none" sz="2400" i="1" dirty="0" smtClean="0">
                <a:solidFill>
                  <a:srgbClr val="002060"/>
                </a:solidFill>
              </a:rPr>
              <a:t>– </a:t>
            </a:r>
            <a:r>
              <a:rPr lang="x-none" sz="2400" dirty="0" smtClean="0">
                <a:solidFill>
                  <a:srgbClr val="002060"/>
                </a:solidFill>
              </a:rPr>
              <a:t>ova vrsta je predmet posebnog zakona i primenjuje se na poseban krug lica (lica koja su stekla pravo korišćenja na zemljištu u postupku privatizacije, stečajnom i izvršnom postupku,  lica koja su stekla pravo korišćenja radi građenja u skladu sa ranijem zakonu ili na osnovu odluke nadležnog organa, sportska udruženja, društvena preduzeća i dr.)</a:t>
            </a:r>
            <a:endParaRPr lang="en-US" sz="2400" dirty="0">
              <a:solidFill>
                <a:srgbClr val="00206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5625"/>
            <a:ext cx="10515600" cy="810037"/>
          </a:xfrm>
        </p:spPr>
        <p:txBody>
          <a:bodyPr/>
          <a:lstStyle/>
          <a:p>
            <a:r>
              <a:rPr lang="x-none" dirty="0" smtClean="0">
                <a:solidFill>
                  <a:srgbClr val="002060"/>
                </a:solidFill>
              </a:rPr>
              <a:t>Građevinsko zemljište - doprinos</a:t>
            </a:r>
            <a:endParaRPr lang="en-US" dirty="0">
              <a:solidFill>
                <a:srgbClr val="002060"/>
              </a:solidFill>
            </a:endParaRPr>
          </a:p>
        </p:txBody>
      </p:sp>
      <p:sp>
        <p:nvSpPr>
          <p:cNvPr id="3" name="Text Placeholder 2"/>
          <p:cNvSpPr>
            <a:spLocks noGrp="1"/>
          </p:cNvSpPr>
          <p:nvPr>
            <p:ph type="body" sz="quarter" idx="10"/>
          </p:nvPr>
        </p:nvSpPr>
        <p:spPr>
          <a:xfrm>
            <a:off x="876300" y="1341912"/>
            <a:ext cx="10515600" cy="4595750"/>
          </a:xfrm>
        </p:spPr>
        <p:txBody>
          <a:bodyPr/>
          <a:lstStyle/>
          <a:p>
            <a:r>
              <a:rPr lang="x-none" sz="2800" dirty="0" smtClean="0">
                <a:solidFill>
                  <a:srgbClr val="002060"/>
                </a:solidFill>
              </a:rPr>
              <a:t>Umesto naknade za uređivanje građ.zemljišta, Zakon je uveo </a:t>
            </a:r>
            <a:r>
              <a:rPr lang="x-none" sz="2800" b="1" u="sng" dirty="0" smtClean="0">
                <a:solidFill>
                  <a:srgbClr val="002060"/>
                </a:solidFill>
              </a:rPr>
              <a:t>doprinos za uređivanje građ.zemljišta </a:t>
            </a:r>
            <a:r>
              <a:rPr lang="x-none" sz="2800" dirty="0" smtClean="0">
                <a:solidFill>
                  <a:srgbClr val="002060"/>
                </a:solidFill>
              </a:rPr>
              <a:t>(u primeni od marta 2015.godine).</a:t>
            </a:r>
          </a:p>
          <a:p>
            <a:r>
              <a:rPr lang="x-none" sz="2800" dirty="0" smtClean="0">
                <a:solidFill>
                  <a:srgbClr val="002060"/>
                </a:solidFill>
              </a:rPr>
              <a:t>Iznos doprinosa se dobija kada se osnovica koju čini prosečna cena m2 stanova novogradnje u opštini prema poslednjim objavljenim podacima organa nadležnog za poslove statistike, pomnoži sa ukupnom neto površinom objekta koji se gradi i sa koeficijentom zone i koeficijentom namene objekta koji utvrđuje opština.</a:t>
            </a:r>
          </a:p>
          <a:p>
            <a:r>
              <a:rPr lang="x-none" sz="2800" dirty="0" smtClean="0">
                <a:solidFill>
                  <a:srgbClr val="002060"/>
                </a:solidFill>
              </a:rPr>
              <a:t>Moguće je obročno plaćanje doprinosa u najmanje 36 rata, uz dostavljanje odgovarajućeg sredstva obezbeđenja plaćanja </a:t>
            </a:r>
            <a:r>
              <a:rPr lang="x-none" sz="2800" i="1" dirty="0" smtClean="0">
                <a:solidFill>
                  <a:srgbClr val="002060"/>
                </a:solidFill>
              </a:rPr>
              <a:t>(hipoteka, bankarska garancija)</a:t>
            </a:r>
            <a:r>
              <a:rPr lang="x-none" sz="2800" dirty="0" smtClean="0">
                <a:solidFill>
                  <a:srgbClr val="002060"/>
                </a:solidFill>
              </a:rPr>
              <a:t>. </a:t>
            </a:r>
            <a:r>
              <a:rPr lang="en-US" sz="2800" dirty="0" smtClean="0">
                <a:solidFill>
                  <a:srgbClr val="002060"/>
                </a:solidFill>
              </a:rPr>
              <a:t>U</a:t>
            </a:r>
            <a:r>
              <a:rPr lang="x-none" sz="2800" dirty="0" smtClean="0">
                <a:solidFill>
                  <a:srgbClr val="002060"/>
                </a:solidFill>
              </a:rPr>
              <a:t> tom slučaju iznos, način plaćanja i sredstvo obezbeđenja su sastavni deo rešenja.</a:t>
            </a:r>
          </a:p>
          <a:p>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5625"/>
            <a:ext cx="10515600" cy="810037"/>
          </a:xfrm>
        </p:spPr>
        <p:txBody>
          <a:bodyPr/>
          <a:lstStyle/>
          <a:p>
            <a:r>
              <a:rPr lang="x-none" dirty="0" smtClean="0">
                <a:solidFill>
                  <a:srgbClr val="002060"/>
                </a:solidFill>
              </a:rPr>
              <a:t>Građevinsko zemljište - doprinos</a:t>
            </a:r>
            <a:endParaRPr lang="en-US" dirty="0">
              <a:solidFill>
                <a:srgbClr val="002060"/>
              </a:solidFill>
            </a:endParaRPr>
          </a:p>
        </p:txBody>
      </p:sp>
      <p:sp>
        <p:nvSpPr>
          <p:cNvPr id="3" name="Text Placeholder 2"/>
          <p:cNvSpPr>
            <a:spLocks noGrp="1"/>
          </p:cNvSpPr>
          <p:nvPr>
            <p:ph type="body" sz="quarter" idx="10"/>
          </p:nvPr>
        </p:nvSpPr>
        <p:spPr>
          <a:xfrm>
            <a:off x="876300" y="1341912"/>
            <a:ext cx="10515600" cy="4429496"/>
          </a:xfrm>
        </p:spPr>
        <p:txBody>
          <a:bodyPr/>
          <a:lstStyle/>
          <a:p>
            <a:r>
              <a:rPr lang="x-none" sz="2800" dirty="0" smtClean="0">
                <a:solidFill>
                  <a:srgbClr val="002060"/>
                </a:solidFill>
              </a:rPr>
              <a:t>U slučaju jednokratnog plaćanja doprinosa, a pre podnošenja prijave radova, ostvaruje se pravo na umanjenje od najmanje 30%. </a:t>
            </a:r>
          </a:p>
          <a:p>
            <a:r>
              <a:rPr lang="x-none" sz="2800" dirty="0" smtClean="0">
                <a:solidFill>
                  <a:srgbClr val="002060"/>
                </a:solidFill>
              </a:rPr>
              <a:t>Iznos doprinosa se umanjuje za troškove infrastrukturnog opremanja građ.zemljišta sredstvima investitora, kao i za vrednost koje investitor ustupa opštini za izgradnju infrastrukturnih objekata </a:t>
            </a:r>
            <a:r>
              <a:rPr lang="x-none" sz="2800" b="1" u="sng" dirty="0" smtClean="0">
                <a:solidFill>
                  <a:srgbClr val="002060"/>
                </a:solidFill>
              </a:rPr>
              <a:t>(nema više zakonskog ograničenja umanjenja do 60%)</a:t>
            </a:r>
          </a:p>
          <a:p>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5626"/>
            <a:ext cx="10515600" cy="703158"/>
          </a:xfrm>
        </p:spPr>
        <p:txBody>
          <a:bodyPr/>
          <a:lstStyle/>
          <a:p>
            <a:r>
              <a:rPr lang="x-none" sz="4000" dirty="0" smtClean="0">
                <a:solidFill>
                  <a:srgbClr val="002060"/>
                </a:solidFill>
              </a:rPr>
              <a:t>Postupak izgradnje i uknjižbe objekta</a:t>
            </a:r>
            <a:endParaRPr lang="en-US" sz="4000" dirty="0">
              <a:solidFill>
                <a:srgbClr val="002060"/>
              </a:solidFill>
            </a:endParaRPr>
          </a:p>
        </p:txBody>
      </p:sp>
      <p:sp>
        <p:nvSpPr>
          <p:cNvPr id="3" name="Text Placeholder 2"/>
          <p:cNvSpPr>
            <a:spLocks noGrp="1"/>
          </p:cNvSpPr>
          <p:nvPr>
            <p:ph type="body" sz="quarter" idx="10"/>
          </p:nvPr>
        </p:nvSpPr>
        <p:spPr>
          <a:xfrm>
            <a:off x="876300" y="1365663"/>
            <a:ext cx="10515600" cy="4711288"/>
          </a:xfrm>
        </p:spPr>
        <p:txBody>
          <a:bodyPr/>
          <a:lstStyle/>
          <a:p>
            <a:pPr>
              <a:buFont typeface="Arial" pitchFamily="34" charset="0"/>
              <a:buChar char="•"/>
            </a:pPr>
            <a:r>
              <a:rPr lang="x-none" sz="2800" dirty="0" smtClean="0"/>
              <a:t> </a:t>
            </a:r>
            <a:r>
              <a:rPr lang="x-none" sz="2800" dirty="0" smtClean="0">
                <a:solidFill>
                  <a:srgbClr val="002060"/>
                </a:solidFill>
              </a:rPr>
              <a:t>Informacija o lokaciji</a:t>
            </a:r>
          </a:p>
          <a:p>
            <a:pPr>
              <a:buFont typeface="Arial" pitchFamily="34" charset="0"/>
              <a:buChar char="•"/>
            </a:pPr>
            <a:r>
              <a:rPr lang="x-none" sz="2800" dirty="0" smtClean="0">
                <a:solidFill>
                  <a:srgbClr val="002060"/>
                </a:solidFill>
              </a:rPr>
              <a:t> Lokacijski uslovi</a:t>
            </a:r>
          </a:p>
          <a:p>
            <a:pPr>
              <a:buFont typeface="Arial" pitchFamily="34" charset="0"/>
              <a:buChar char="•"/>
            </a:pPr>
            <a:r>
              <a:rPr lang="x-none" sz="2800" dirty="0" smtClean="0">
                <a:solidFill>
                  <a:srgbClr val="002060"/>
                </a:solidFill>
              </a:rPr>
              <a:t> Izrada tehničke dokumentacije (projekta za građevinsku dozvolu)</a:t>
            </a:r>
          </a:p>
          <a:p>
            <a:pPr>
              <a:buFont typeface="Arial" pitchFamily="34" charset="0"/>
              <a:buChar char="•"/>
            </a:pPr>
            <a:r>
              <a:rPr lang="x-none" sz="2800" dirty="0" smtClean="0">
                <a:solidFill>
                  <a:srgbClr val="002060"/>
                </a:solidFill>
              </a:rPr>
              <a:t> Građevinska dozvola</a:t>
            </a:r>
          </a:p>
          <a:p>
            <a:pPr>
              <a:buFont typeface="Arial" pitchFamily="34" charset="0"/>
              <a:buChar char="•"/>
            </a:pPr>
            <a:r>
              <a:rPr lang="x-none" sz="2800" dirty="0" smtClean="0">
                <a:solidFill>
                  <a:srgbClr val="002060"/>
                </a:solidFill>
              </a:rPr>
              <a:t> Projekat za izvođenje radova</a:t>
            </a:r>
          </a:p>
          <a:p>
            <a:pPr>
              <a:buFont typeface="Arial" pitchFamily="34" charset="0"/>
              <a:buChar char="•"/>
            </a:pPr>
            <a:r>
              <a:rPr lang="x-none" sz="2800" dirty="0" smtClean="0">
                <a:solidFill>
                  <a:srgbClr val="002060"/>
                </a:solidFill>
              </a:rPr>
              <a:t> Prijava radova</a:t>
            </a:r>
          </a:p>
          <a:p>
            <a:pPr>
              <a:buFont typeface="Arial" pitchFamily="34" charset="0"/>
              <a:buChar char="•"/>
            </a:pPr>
            <a:r>
              <a:rPr lang="x-none" sz="2800" dirty="0" smtClean="0">
                <a:solidFill>
                  <a:srgbClr val="002060"/>
                </a:solidFill>
              </a:rPr>
              <a:t> Izrada projekta izvedenog objekta</a:t>
            </a:r>
          </a:p>
          <a:p>
            <a:pPr>
              <a:buFont typeface="Arial" pitchFamily="34" charset="0"/>
              <a:buChar char="•"/>
            </a:pPr>
            <a:r>
              <a:rPr lang="x-none" sz="2800" dirty="0" smtClean="0">
                <a:solidFill>
                  <a:srgbClr val="002060"/>
                </a:solidFill>
              </a:rPr>
              <a:t> Tehnički pregled</a:t>
            </a:r>
          </a:p>
          <a:p>
            <a:pPr>
              <a:buFont typeface="Arial" pitchFamily="34" charset="0"/>
              <a:buChar char="•"/>
            </a:pPr>
            <a:r>
              <a:rPr lang="x-none" sz="2800" dirty="0" smtClean="0">
                <a:solidFill>
                  <a:srgbClr val="002060"/>
                </a:solidFill>
              </a:rPr>
              <a:t> Upotrebna dozvola</a:t>
            </a:r>
          </a:p>
          <a:p>
            <a:pPr>
              <a:buFont typeface="Arial" pitchFamily="34" charset="0"/>
              <a:buChar char="•"/>
            </a:pP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5626"/>
            <a:ext cx="10515600" cy="798162"/>
          </a:xfrm>
        </p:spPr>
        <p:txBody>
          <a:bodyPr/>
          <a:lstStyle/>
          <a:p>
            <a:r>
              <a:rPr lang="x-none" dirty="0" smtClean="0">
                <a:solidFill>
                  <a:srgbClr val="002060"/>
                </a:solidFill>
              </a:rPr>
              <a:t>Informacija o lokaciji</a:t>
            </a:r>
            <a:endParaRPr lang="en-US" dirty="0">
              <a:solidFill>
                <a:srgbClr val="002060"/>
              </a:solidFill>
            </a:endParaRPr>
          </a:p>
        </p:txBody>
      </p:sp>
      <p:sp>
        <p:nvSpPr>
          <p:cNvPr id="3" name="Text Placeholder 2"/>
          <p:cNvSpPr>
            <a:spLocks noGrp="1"/>
          </p:cNvSpPr>
          <p:nvPr>
            <p:ph type="body" sz="quarter" idx="10"/>
          </p:nvPr>
        </p:nvSpPr>
        <p:spPr>
          <a:xfrm>
            <a:off x="876300" y="1603169"/>
            <a:ext cx="10515600" cy="4473781"/>
          </a:xfrm>
        </p:spPr>
        <p:txBody>
          <a:bodyPr/>
          <a:lstStyle/>
          <a:p>
            <a:r>
              <a:rPr lang="x-none" sz="2800" b="1" dirty="0" smtClean="0">
                <a:solidFill>
                  <a:srgbClr val="002060"/>
                </a:solidFill>
              </a:rPr>
              <a:t>I</a:t>
            </a:r>
            <a:r>
              <a:rPr lang="en-US" sz="2800" b="1" dirty="0" err="1" smtClean="0">
                <a:solidFill>
                  <a:srgbClr val="002060"/>
                </a:solidFill>
              </a:rPr>
              <a:t>nformacija</a:t>
            </a:r>
            <a:r>
              <a:rPr lang="en-US" sz="2800" b="1" dirty="0" smtClean="0">
                <a:solidFill>
                  <a:srgbClr val="002060"/>
                </a:solidFill>
              </a:rPr>
              <a:t> o </a:t>
            </a:r>
            <a:r>
              <a:rPr lang="en-US" sz="2800" b="1" dirty="0" err="1" smtClean="0">
                <a:solidFill>
                  <a:srgbClr val="002060"/>
                </a:solidFill>
              </a:rPr>
              <a:t>lokaciji</a:t>
            </a:r>
            <a:r>
              <a:rPr lang="en-US" sz="2800" b="1" dirty="0" smtClean="0">
                <a:solidFill>
                  <a:srgbClr val="002060"/>
                </a:solidFill>
              </a:rPr>
              <a:t> </a:t>
            </a:r>
            <a:r>
              <a:rPr lang="en-US" sz="2800" dirty="0" err="1" smtClean="0">
                <a:solidFill>
                  <a:srgbClr val="002060"/>
                </a:solidFill>
              </a:rPr>
              <a:t>sadrži</a:t>
            </a:r>
            <a:r>
              <a:rPr lang="en-US" sz="2800" dirty="0" smtClean="0">
                <a:solidFill>
                  <a:srgbClr val="002060"/>
                </a:solidFill>
              </a:rPr>
              <a:t> </a:t>
            </a:r>
            <a:r>
              <a:rPr lang="en-US" sz="2800" dirty="0" err="1" smtClean="0">
                <a:solidFill>
                  <a:srgbClr val="002060"/>
                </a:solidFill>
              </a:rPr>
              <a:t>podatke</a:t>
            </a:r>
            <a:r>
              <a:rPr lang="en-US" sz="2800" dirty="0" smtClean="0">
                <a:solidFill>
                  <a:srgbClr val="002060"/>
                </a:solidFill>
              </a:rPr>
              <a:t> o </a:t>
            </a:r>
            <a:r>
              <a:rPr lang="en-US" sz="2800" dirty="0" err="1" smtClean="0">
                <a:solidFill>
                  <a:srgbClr val="002060"/>
                </a:solidFill>
              </a:rPr>
              <a:t>mogućnostima</a:t>
            </a:r>
            <a:r>
              <a:rPr lang="en-US" sz="2800" dirty="0" smtClean="0">
                <a:solidFill>
                  <a:srgbClr val="002060"/>
                </a:solidFill>
              </a:rPr>
              <a:t> </a:t>
            </a:r>
            <a:r>
              <a:rPr lang="en-US" sz="2800" dirty="0" err="1" smtClean="0">
                <a:solidFill>
                  <a:srgbClr val="002060"/>
                </a:solidFill>
              </a:rPr>
              <a:t>i</a:t>
            </a:r>
            <a:r>
              <a:rPr lang="en-US" sz="2800" dirty="0" smtClean="0">
                <a:solidFill>
                  <a:srgbClr val="002060"/>
                </a:solidFill>
              </a:rPr>
              <a:t> </a:t>
            </a:r>
            <a:r>
              <a:rPr lang="en-US" sz="2800" dirty="0" err="1" smtClean="0">
                <a:solidFill>
                  <a:srgbClr val="002060"/>
                </a:solidFill>
              </a:rPr>
              <a:t>ograničenjima</a:t>
            </a:r>
            <a:r>
              <a:rPr lang="en-US" sz="2800" dirty="0" smtClean="0">
                <a:solidFill>
                  <a:srgbClr val="002060"/>
                </a:solidFill>
              </a:rPr>
              <a:t> </a:t>
            </a:r>
            <a:r>
              <a:rPr lang="en-US" sz="2800" dirty="0" err="1" smtClean="0">
                <a:solidFill>
                  <a:srgbClr val="002060"/>
                </a:solidFill>
              </a:rPr>
              <a:t>gradnje</a:t>
            </a:r>
            <a:r>
              <a:rPr lang="en-US" sz="2800" dirty="0" smtClean="0">
                <a:solidFill>
                  <a:srgbClr val="002060"/>
                </a:solidFill>
              </a:rPr>
              <a:t> </a:t>
            </a:r>
            <a:r>
              <a:rPr lang="en-US" sz="2800" dirty="0" err="1" smtClean="0">
                <a:solidFill>
                  <a:srgbClr val="002060"/>
                </a:solidFill>
              </a:rPr>
              <a:t>na</a:t>
            </a:r>
            <a:r>
              <a:rPr lang="en-US" sz="2800" dirty="0" smtClean="0">
                <a:solidFill>
                  <a:srgbClr val="002060"/>
                </a:solidFill>
              </a:rPr>
              <a:t> </a:t>
            </a:r>
            <a:r>
              <a:rPr lang="en-US" sz="2800" dirty="0" err="1" smtClean="0">
                <a:solidFill>
                  <a:srgbClr val="002060"/>
                </a:solidFill>
              </a:rPr>
              <a:t>katastarskoj</a:t>
            </a:r>
            <a:r>
              <a:rPr lang="en-US" sz="2800" dirty="0" smtClean="0">
                <a:solidFill>
                  <a:srgbClr val="002060"/>
                </a:solidFill>
              </a:rPr>
              <a:t> </a:t>
            </a:r>
            <a:r>
              <a:rPr lang="en-US" sz="2800" dirty="0" err="1" smtClean="0">
                <a:solidFill>
                  <a:srgbClr val="002060"/>
                </a:solidFill>
              </a:rPr>
              <a:t>parceli</a:t>
            </a:r>
            <a:r>
              <a:rPr lang="en-US" sz="2800" dirty="0" smtClean="0">
                <a:solidFill>
                  <a:srgbClr val="002060"/>
                </a:solidFill>
              </a:rPr>
              <a:t>, </a:t>
            </a:r>
            <a:r>
              <a:rPr lang="en-US" sz="2800" dirty="0" err="1" smtClean="0">
                <a:solidFill>
                  <a:srgbClr val="002060"/>
                </a:solidFill>
              </a:rPr>
              <a:t>odnosno</a:t>
            </a:r>
            <a:r>
              <a:rPr lang="en-US" sz="2800" dirty="0" smtClean="0">
                <a:solidFill>
                  <a:srgbClr val="002060"/>
                </a:solidFill>
              </a:rPr>
              <a:t> </a:t>
            </a:r>
            <a:r>
              <a:rPr lang="en-US" sz="2800" dirty="0" err="1" smtClean="0">
                <a:solidFill>
                  <a:srgbClr val="002060"/>
                </a:solidFill>
              </a:rPr>
              <a:t>na</a:t>
            </a:r>
            <a:r>
              <a:rPr lang="en-US" sz="2800" dirty="0" smtClean="0">
                <a:solidFill>
                  <a:srgbClr val="002060"/>
                </a:solidFill>
              </a:rPr>
              <a:t> </a:t>
            </a:r>
            <a:r>
              <a:rPr lang="en-US" sz="2800" dirty="0" err="1" smtClean="0">
                <a:solidFill>
                  <a:srgbClr val="002060"/>
                </a:solidFill>
              </a:rPr>
              <a:t>više</a:t>
            </a:r>
            <a:r>
              <a:rPr lang="en-US" sz="2800" dirty="0" smtClean="0">
                <a:solidFill>
                  <a:srgbClr val="002060"/>
                </a:solidFill>
              </a:rPr>
              <a:t> </a:t>
            </a:r>
            <a:r>
              <a:rPr lang="en-US" sz="2800" dirty="0" err="1" smtClean="0">
                <a:solidFill>
                  <a:srgbClr val="002060"/>
                </a:solidFill>
              </a:rPr>
              <a:t>katastarskih</a:t>
            </a:r>
            <a:r>
              <a:rPr lang="en-US" sz="2800" dirty="0" smtClean="0">
                <a:solidFill>
                  <a:srgbClr val="002060"/>
                </a:solidFill>
              </a:rPr>
              <a:t> </a:t>
            </a:r>
            <a:r>
              <a:rPr lang="en-US" sz="2800" dirty="0" err="1" smtClean="0">
                <a:solidFill>
                  <a:srgbClr val="002060"/>
                </a:solidFill>
              </a:rPr>
              <a:t>parcela</a:t>
            </a:r>
            <a:r>
              <a:rPr lang="en-US" sz="2800" dirty="0" smtClean="0">
                <a:solidFill>
                  <a:srgbClr val="002060"/>
                </a:solidFill>
              </a:rPr>
              <a:t>, </a:t>
            </a:r>
            <a:r>
              <a:rPr lang="en-US" sz="2800" dirty="0" err="1" smtClean="0">
                <a:solidFill>
                  <a:srgbClr val="002060"/>
                </a:solidFill>
              </a:rPr>
              <a:t>na</a:t>
            </a:r>
            <a:r>
              <a:rPr lang="en-US" sz="2800" dirty="0" smtClean="0">
                <a:solidFill>
                  <a:srgbClr val="002060"/>
                </a:solidFill>
              </a:rPr>
              <a:t> </a:t>
            </a:r>
            <a:r>
              <a:rPr lang="en-US" sz="2800" dirty="0" err="1" smtClean="0">
                <a:solidFill>
                  <a:srgbClr val="002060"/>
                </a:solidFill>
              </a:rPr>
              <a:t>osnovu</a:t>
            </a:r>
            <a:r>
              <a:rPr lang="en-US" sz="2800" dirty="0" smtClean="0">
                <a:solidFill>
                  <a:srgbClr val="002060"/>
                </a:solidFill>
              </a:rPr>
              <a:t> </a:t>
            </a:r>
            <a:r>
              <a:rPr lang="en-US" sz="2800" dirty="0" err="1" smtClean="0">
                <a:solidFill>
                  <a:srgbClr val="002060"/>
                </a:solidFill>
              </a:rPr>
              <a:t>planskog</a:t>
            </a:r>
            <a:r>
              <a:rPr lang="en-US" sz="2800" dirty="0" smtClean="0">
                <a:solidFill>
                  <a:srgbClr val="002060"/>
                </a:solidFill>
              </a:rPr>
              <a:t> </a:t>
            </a:r>
            <a:r>
              <a:rPr lang="en-US" sz="2800" dirty="0" err="1" smtClean="0">
                <a:solidFill>
                  <a:srgbClr val="002060"/>
                </a:solidFill>
              </a:rPr>
              <a:t>dokumenta</a:t>
            </a:r>
            <a:r>
              <a:rPr lang="en-US" sz="2800" dirty="0" smtClean="0">
                <a:solidFill>
                  <a:srgbClr val="002060"/>
                </a:solidFill>
              </a:rPr>
              <a:t>.</a:t>
            </a:r>
          </a:p>
          <a:p>
            <a:r>
              <a:rPr lang="x-none" sz="2800" dirty="0" smtClean="0">
                <a:solidFill>
                  <a:srgbClr val="002060"/>
                </a:solidFill>
              </a:rPr>
              <a:t>I</a:t>
            </a:r>
            <a:r>
              <a:rPr lang="en-US" sz="2800" dirty="0" err="1" smtClean="0">
                <a:solidFill>
                  <a:srgbClr val="002060"/>
                </a:solidFill>
              </a:rPr>
              <a:t>zdaje</a:t>
            </a:r>
            <a:r>
              <a:rPr lang="x-none" sz="2800" dirty="0" smtClean="0">
                <a:solidFill>
                  <a:srgbClr val="002060"/>
                </a:solidFill>
              </a:rPr>
              <a:t> je</a:t>
            </a:r>
            <a:r>
              <a:rPr lang="en-US" sz="2800" dirty="0" smtClean="0">
                <a:solidFill>
                  <a:srgbClr val="002060"/>
                </a:solidFill>
              </a:rPr>
              <a:t> organ </a:t>
            </a:r>
            <a:r>
              <a:rPr lang="en-US" sz="2800" dirty="0" err="1" smtClean="0">
                <a:solidFill>
                  <a:srgbClr val="002060"/>
                </a:solidFill>
              </a:rPr>
              <a:t>nadležan</a:t>
            </a:r>
            <a:r>
              <a:rPr lang="en-US" sz="2800" dirty="0" smtClean="0">
                <a:solidFill>
                  <a:srgbClr val="002060"/>
                </a:solidFill>
              </a:rPr>
              <a:t> </a:t>
            </a:r>
            <a:r>
              <a:rPr lang="en-US" sz="2800" dirty="0" err="1" smtClean="0">
                <a:solidFill>
                  <a:srgbClr val="002060"/>
                </a:solidFill>
              </a:rPr>
              <a:t>za</a:t>
            </a:r>
            <a:r>
              <a:rPr lang="en-US" sz="2800" dirty="0" smtClean="0">
                <a:solidFill>
                  <a:srgbClr val="002060"/>
                </a:solidFill>
              </a:rPr>
              <a:t> </a:t>
            </a:r>
            <a:r>
              <a:rPr lang="en-US" sz="2800" dirty="0" err="1" smtClean="0">
                <a:solidFill>
                  <a:srgbClr val="002060"/>
                </a:solidFill>
              </a:rPr>
              <a:t>izdavanje</a:t>
            </a:r>
            <a:r>
              <a:rPr lang="en-US" sz="2800" dirty="0" smtClean="0">
                <a:solidFill>
                  <a:srgbClr val="002060"/>
                </a:solidFill>
              </a:rPr>
              <a:t> </a:t>
            </a:r>
            <a:r>
              <a:rPr lang="en-US" sz="2800" dirty="0" err="1" smtClean="0">
                <a:solidFill>
                  <a:srgbClr val="002060"/>
                </a:solidFill>
              </a:rPr>
              <a:t>lokacijskih</a:t>
            </a:r>
            <a:r>
              <a:rPr lang="en-US" sz="2800" dirty="0" smtClean="0">
                <a:solidFill>
                  <a:srgbClr val="002060"/>
                </a:solidFill>
              </a:rPr>
              <a:t> </a:t>
            </a:r>
            <a:r>
              <a:rPr lang="en-US" sz="2800" dirty="0" err="1" smtClean="0">
                <a:solidFill>
                  <a:srgbClr val="002060"/>
                </a:solidFill>
              </a:rPr>
              <a:t>uslova</a:t>
            </a:r>
            <a:r>
              <a:rPr lang="en-US" sz="2800" dirty="0" smtClean="0">
                <a:solidFill>
                  <a:srgbClr val="002060"/>
                </a:solidFill>
              </a:rPr>
              <a:t> u </a:t>
            </a:r>
            <a:r>
              <a:rPr lang="en-US" sz="2800" dirty="0" err="1" smtClean="0">
                <a:solidFill>
                  <a:srgbClr val="002060"/>
                </a:solidFill>
              </a:rPr>
              <a:t>roku</a:t>
            </a:r>
            <a:r>
              <a:rPr lang="en-US" sz="2800" dirty="0" smtClean="0">
                <a:solidFill>
                  <a:srgbClr val="002060"/>
                </a:solidFill>
              </a:rPr>
              <a:t> </a:t>
            </a:r>
            <a:r>
              <a:rPr lang="en-US" sz="2800" dirty="0" err="1" smtClean="0">
                <a:solidFill>
                  <a:srgbClr val="002060"/>
                </a:solidFill>
              </a:rPr>
              <a:t>od</a:t>
            </a:r>
            <a:r>
              <a:rPr lang="en-US" sz="2800" dirty="0" smtClean="0">
                <a:solidFill>
                  <a:srgbClr val="002060"/>
                </a:solidFill>
              </a:rPr>
              <a:t> </a:t>
            </a:r>
            <a:r>
              <a:rPr lang="x-none" sz="2800" dirty="0" smtClean="0">
                <a:solidFill>
                  <a:srgbClr val="002060"/>
                </a:solidFill>
              </a:rPr>
              <a:t>8 </a:t>
            </a:r>
            <a:r>
              <a:rPr lang="en-US" sz="2800" dirty="0" err="1" smtClean="0">
                <a:solidFill>
                  <a:srgbClr val="002060"/>
                </a:solidFill>
              </a:rPr>
              <a:t>dana</a:t>
            </a:r>
            <a:r>
              <a:rPr lang="en-US" sz="2800" dirty="0" smtClean="0">
                <a:solidFill>
                  <a:srgbClr val="002060"/>
                </a:solidFill>
              </a:rPr>
              <a:t> </a:t>
            </a:r>
            <a:r>
              <a:rPr lang="en-US" sz="2800" dirty="0" err="1" smtClean="0">
                <a:solidFill>
                  <a:srgbClr val="002060"/>
                </a:solidFill>
              </a:rPr>
              <a:t>od</a:t>
            </a:r>
            <a:r>
              <a:rPr lang="en-US" sz="2800" dirty="0" smtClean="0">
                <a:solidFill>
                  <a:srgbClr val="002060"/>
                </a:solidFill>
              </a:rPr>
              <a:t> </a:t>
            </a:r>
            <a:r>
              <a:rPr lang="en-US" sz="2800" dirty="0" err="1" smtClean="0">
                <a:solidFill>
                  <a:srgbClr val="002060"/>
                </a:solidFill>
              </a:rPr>
              <a:t>dana</a:t>
            </a:r>
            <a:r>
              <a:rPr lang="en-US" sz="2800" dirty="0" smtClean="0">
                <a:solidFill>
                  <a:srgbClr val="002060"/>
                </a:solidFill>
              </a:rPr>
              <a:t> </a:t>
            </a:r>
            <a:r>
              <a:rPr lang="en-US" sz="2800" dirty="0" err="1" smtClean="0">
                <a:solidFill>
                  <a:srgbClr val="002060"/>
                </a:solidFill>
              </a:rPr>
              <a:t>podnošenja</a:t>
            </a:r>
            <a:r>
              <a:rPr lang="en-US" sz="2800" dirty="0" smtClean="0">
                <a:solidFill>
                  <a:srgbClr val="002060"/>
                </a:solidFill>
              </a:rPr>
              <a:t> </a:t>
            </a:r>
            <a:r>
              <a:rPr lang="en-US" sz="2800" dirty="0" err="1" smtClean="0">
                <a:solidFill>
                  <a:srgbClr val="002060"/>
                </a:solidFill>
              </a:rPr>
              <a:t>zahteva</a:t>
            </a:r>
            <a:r>
              <a:rPr lang="en-US" sz="2800" dirty="0" smtClean="0">
                <a:solidFill>
                  <a:srgbClr val="002060"/>
                </a:solidFill>
              </a:rPr>
              <a:t>, </a:t>
            </a:r>
            <a:r>
              <a:rPr lang="en-US" sz="2800" dirty="0" err="1" smtClean="0">
                <a:solidFill>
                  <a:srgbClr val="002060"/>
                </a:solidFill>
              </a:rPr>
              <a:t>uz</a:t>
            </a:r>
            <a:r>
              <a:rPr lang="en-US" sz="2800" dirty="0" smtClean="0">
                <a:solidFill>
                  <a:srgbClr val="002060"/>
                </a:solidFill>
              </a:rPr>
              <a:t> </a:t>
            </a:r>
            <a:r>
              <a:rPr lang="en-US" sz="2800" dirty="0" err="1" smtClean="0">
                <a:solidFill>
                  <a:srgbClr val="002060"/>
                </a:solidFill>
              </a:rPr>
              <a:t>naknadu</a:t>
            </a:r>
            <a:r>
              <a:rPr lang="en-US" sz="2800" dirty="0" smtClean="0">
                <a:solidFill>
                  <a:srgbClr val="002060"/>
                </a:solidFill>
              </a:rPr>
              <a:t> </a:t>
            </a:r>
            <a:r>
              <a:rPr lang="en-US" sz="2800" dirty="0" err="1" smtClean="0">
                <a:solidFill>
                  <a:srgbClr val="002060"/>
                </a:solidFill>
              </a:rPr>
              <a:t>stvarnih</a:t>
            </a:r>
            <a:r>
              <a:rPr lang="en-US" sz="2800" dirty="0" smtClean="0">
                <a:solidFill>
                  <a:srgbClr val="002060"/>
                </a:solidFill>
              </a:rPr>
              <a:t> </a:t>
            </a:r>
            <a:r>
              <a:rPr lang="en-US" sz="2800" dirty="0" err="1" smtClean="0">
                <a:solidFill>
                  <a:srgbClr val="002060"/>
                </a:solidFill>
              </a:rPr>
              <a:t>troškova</a:t>
            </a:r>
            <a:r>
              <a:rPr lang="en-US" sz="2800" dirty="0" smtClean="0">
                <a:solidFill>
                  <a:srgbClr val="002060"/>
                </a:solidFill>
              </a:rPr>
              <a:t> </a:t>
            </a:r>
            <a:r>
              <a:rPr lang="en-US" sz="2800" dirty="0" err="1" smtClean="0">
                <a:solidFill>
                  <a:srgbClr val="002060"/>
                </a:solidFill>
              </a:rPr>
              <a:t>izdavanja</a:t>
            </a:r>
            <a:r>
              <a:rPr lang="en-US" sz="2800" dirty="0" smtClean="0">
                <a:solidFill>
                  <a:srgbClr val="002060"/>
                </a:solidFill>
              </a:rPr>
              <a:t> </a:t>
            </a:r>
            <a:r>
              <a:rPr lang="en-US" sz="2800" dirty="0" err="1" smtClean="0">
                <a:solidFill>
                  <a:srgbClr val="002060"/>
                </a:solidFill>
              </a:rPr>
              <a:t>te</a:t>
            </a:r>
            <a:r>
              <a:rPr lang="en-US" sz="2800" dirty="0" smtClean="0">
                <a:solidFill>
                  <a:srgbClr val="002060"/>
                </a:solidFill>
              </a:rPr>
              <a:t> </a:t>
            </a:r>
            <a:r>
              <a:rPr lang="en-US" sz="2800" dirty="0" err="1" smtClean="0">
                <a:solidFill>
                  <a:srgbClr val="002060"/>
                </a:solidFill>
              </a:rPr>
              <a:t>informacije</a:t>
            </a:r>
            <a:r>
              <a:rPr lang="en-US" sz="2800" dirty="0" smtClean="0">
                <a:solidFill>
                  <a:srgbClr val="002060"/>
                </a:solidFill>
              </a:rPr>
              <a:t>.</a:t>
            </a:r>
          </a:p>
          <a:p>
            <a:endParaRPr lang="en-US" b="1" i="1"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1131</TotalTime>
  <Words>2050</Words>
  <Application>Microsoft Office PowerPoint</Application>
  <PresentationFormat>Custom</PresentationFormat>
  <Paragraphs>117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Zakonska definicija</vt:lpstr>
      <vt:lpstr>Građenje – relevantno sa pravnog aspekta</vt:lpstr>
      <vt:lpstr>Građenje – relevantno sa pravnog aspekta </vt:lpstr>
      <vt:lpstr>Konverzija zemljišta</vt:lpstr>
      <vt:lpstr>Građevinsko zemljište - doprinos</vt:lpstr>
      <vt:lpstr>Građevinsko zemljište - doprinos</vt:lpstr>
      <vt:lpstr>Postupak izgradnje i uknjižbe objekta</vt:lpstr>
      <vt:lpstr>Informacija o lokaciji</vt:lpstr>
      <vt:lpstr>Lokacijski uslovi</vt:lpstr>
      <vt:lpstr>Projekat za građevinsku dozvolu</vt:lpstr>
      <vt:lpstr>Građevinska dozvola</vt:lpstr>
      <vt:lpstr>Građevinska dozvola</vt:lpstr>
      <vt:lpstr>Građevinska dozvola</vt:lpstr>
      <vt:lpstr>Projekat za izvođenje radova</vt:lpstr>
      <vt:lpstr>Prijava radova</vt:lpstr>
      <vt:lpstr>Projekat izvedenog objekta</vt:lpstr>
      <vt:lpstr>Tehnički pregled objekta</vt:lpstr>
      <vt:lpstr>Upotrebna dozvola</vt:lpstr>
      <vt:lpstr>Jedinstvo nepokretnosti</vt:lpstr>
      <vt:lpstr>Jedinstvo nepokretnosti</vt:lpstr>
      <vt:lpstr>Specifična pravna struktura – predmet hipoteke</vt:lpstr>
      <vt:lpstr>Specifična pravna struktura - upis hipoteke</vt:lpstr>
      <vt:lpstr>Specifična pravna struktura – pravo preče kupovine</vt:lpstr>
      <vt:lpstr>Izvršenje hipoteke na objektu u izgradnji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Milica</dc:creator>
  <cp:lastModifiedBy>korisnik</cp:lastModifiedBy>
  <cp:revision>185</cp:revision>
  <dcterms:created xsi:type="dcterms:W3CDTF">2017-10-13T10:19:34Z</dcterms:created>
  <dcterms:modified xsi:type="dcterms:W3CDTF">2019-02-06T12:31:11Z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cfd16e9f-aaff-4f88-9185-5c2be1e43f59</vt:lpwstr>
  </property>
  <property fmtid="{D5CDD505-2E9C-101B-9397-08002B2CF9AE}" pid="3" name="UCBClassification">
    <vt:lpwstr>Javni/Public</vt:lpwstr>
  </property>
  <property fmtid="{D5CDD505-2E9C-101B-9397-08002B2CF9AE}" pid="4" name="UCBVisibility">
    <vt:lpwstr>Da</vt:lpwstr>
  </property>
</Properties>
</file>