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3"/>
  </p:notesMasterIdLst>
  <p:sldIdLst>
    <p:sldId id="336" r:id="rId2"/>
    <p:sldId id="259" r:id="rId3"/>
    <p:sldId id="306" r:id="rId4"/>
    <p:sldId id="313" r:id="rId5"/>
    <p:sldId id="315" r:id="rId6"/>
    <p:sldId id="316" r:id="rId7"/>
    <p:sldId id="317" r:id="rId8"/>
    <p:sldId id="318" r:id="rId9"/>
    <p:sldId id="319" r:id="rId10"/>
    <p:sldId id="320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30" r:id="rId19"/>
    <p:sldId id="331" r:id="rId20"/>
    <p:sldId id="332" r:id="rId21"/>
    <p:sldId id="333" r:id="rId2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DFA4-00C3-4485-9E92-26CBA89A51A7}" type="datetimeFigureOut">
              <a:rPr lang="x-none" smtClean="0"/>
              <a:pPr/>
              <a:t>06-Feb-19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91F25-538B-44DD-B790-12D9081A520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4045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44840" y="3602038"/>
            <a:ext cx="9144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0732" y="4147471"/>
            <a:ext cx="781968" cy="76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6772" y="4228910"/>
            <a:ext cx="438171" cy="4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410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6300" y="2076450"/>
            <a:ext cx="105156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1453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389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3384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6511" y="5814025"/>
            <a:ext cx="12192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biLevel thresh="25000"/>
          </a:blip>
          <a:stretch>
            <a:fillRect/>
          </a:stretch>
        </p:blipFill>
        <p:spPr>
          <a:xfrm>
            <a:off x="10371221" y="5547972"/>
            <a:ext cx="1612748" cy="167434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 rot="10162212" flipH="1">
            <a:off x="-105519" y="2761999"/>
            <a:ext cx="12175565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Oval 18"/>
          <p:cNvSpPr/>
          <p:nvPr userDrawn="1"/>
        </p:nvSpPr>
        <p:spPr>
          <a:xfrm rot="10036807" flipH="1">
            <a:off x="-116637" y="3661707"/>
            <a:ext cx="9775349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8900" y="222175"/>
            <a:ext cx="1735069" cy="78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317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4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83137" y="2573383"/>
            <a:ext cx="9144000" cy="640080"/>
          </a:xfrm>
        </p:spPr>
        <p:txBody>
          <a:bodyPr/>
          <a:lstStyle/>
          <a:p>
            <a:r>
              <a:rPr lang="x-none" sz="3600" dirty="0" smtClean="0"/>
              <a:t>Svojinskopravni odnosi i njihovi primeri</a:t>
            </a:r>
            <a:endParaRPr lang="en-US" sz="3600" dirty="0"/>
          </a:p>
        </p:txBody>
      </p:sp>
      <p:sp>
        <p:nvSpPr>
          <p:cNvPr id="3" name="Date Placeholder 3"/>
          <p:cNvSpPr txBox="1">
            <a:spLocks/>
          </p:cNvSpPr>
          <p:nvPr/>
        </p:nvSpPr>
        <p:spPr>
          <a:xfrm>
            <a:off x="5098454" y="4088673"/>
            <a:ext cx="1600200" cy="705395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CS" sz="1800" b="1" dirty="0" smtClean="0"/>
              <a:t>09.02.2019</a:t>
            </a:r>
            <a:endParaRPr lang="x-none" sz="1800" b="1" kern="1200" dirty="0" smtClean="0">
              <a:solidFill>
                <a:schemeClr val="tx1"/>
              </a:solidFill>
            </a:endParaRPr>
          </a:p>
          <a:p>
            <a:pPr algn="ctr"/>
            <a:r>
              <a:rPr lang="x-none" sz="1800" kern="1200" dirty="0" smtClean="0">
                <a:solidFill>
                  <a:schemeClr val="tx1"/>
                </a:solidFill>
              </a:rPr>
              <a:t>Beograd</a:t>
            </a:r>
            <a:endParaRPr lang="x-none" sz="1800" kern="1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8360229" y="4180113"/>
            <a:ext cx="1071154" cy="431075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1800" dirty="0" smtClean="0"/>
              <a:t>1 </a:t>
            </a:r>
            <a:r>
              <a:rPr lang="x-none" sz="1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čas</a:t>
            </a:r>
            <a:endParaRPr lang="x-none" sz="1800" kern="1200" dirty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5245" y="5212080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latin typeface="Century Gothic" panose="020B0502020202020204" pitchFamily="34" charset="0"/>
              </a:rPr>
              <a:t>Vanja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x-none" b="1" dirty="0" smtClean="0">
                <a:latin typeface="Century Gothic" panose="020B0502020202020204" pitchFamily="34" charset="0"/>
              </a:rPr>
              <a:t>ŠEHOVIĆ, Viši stručni saradnik za pravnu procenu kolaterala u UniCredit Banci Srbiji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679268"/>
            <a:ext cx="10515600" cy="9405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x-non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STRUČNA OBUKA ZA PROCENITELJE VREDNOSTI NEPOKRETNOSTI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sr-Latn-CS" sz="2000" b="1" dirty="0" smtClean="0">
                <a:latin typeface="+mj-lt"/>
                <a:ea typeface="+mj-ea"/>
                <a:cs typeface="+mj-cs"/>
              </a:rPr>
              <a:t>09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sr-Latn-C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10. </a:t>
            </a:r>
            <a:r>
              <a:rPr kumimoji="0" lang="sr-Latn-C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februar 2019 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godine</a:t>
            </a:r>
            <a:r>
              <a:rPr kumimoji="0" lang="x-non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x-none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605910"/>
          </a:xfrm>
        </p:spPr>
        <p:txBody>
          <a:bodyPr/>
          <a:lstStyle/>
          <a:p>
            <a:r>
              <a:rPr lang="x-none" sz="4000" smtClean="0"/>
              <a:t>PRIRAŠTAJ 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356410"/>
            <a:ext cx="10515600" cy="4717707"/>
          </a:xfrm>
        </p:spPr>
        <p:txBody>
          <a:bodyPr/>
          <a:lstStyle/>
          <a:p>
            <a:r>
              <a:rPr lang="x-none" sz="2800" dirty="0" smtClean="0"/>
              <a:t>STVARANJE NOVE STVARI MATERIJALNIM SREDSTVIMA VIŠE LICA.</a:t>
            </a:r>
          </a:p>
          <a:p>
            <a:r>
              <a:rPr lang="x-none" sz="2800" dirty="0" smtClean="0"/>
              <a:t>Primer: GRAĐENJE NA TUĐEM ZEMLJIŠTU</a:t>
            </a:r>
          </a:p>
          <a:p>
            <a:r>
              <a:rPr lang="x-none" sz="4000" b="1" smtClean="0"/>
              <a:t>SPAJANJE/MEŠANJE</a:t>
            </a:r>
            <a:endParaRPr lang="x-none" sz="4000" b="1" dirty="0" smtClean="0"/>
          </a:p>
          <a:p>
            <a:r>
              <a:rPr lang="x-none" sz="2800" smtClean="0"/>
              <a:t>RAZLIČITI VLASNICI – STVARI SPOJENE/POMEŠANE – NEMA RAZDVAJANJA BEZ ŠTETE/TROŠKOVA</a:t>
            </a:r>
            <a:r>
              <a:rPr lang="en-US" sz="2800" dirty="0" smtClean="0"/>
              <a:t> </a:t>
            </a:r>
            <a:endParaRPr lang="x-none" sz="2800" smtClean="0"/>
          </a:p>
          <a:p>
            <a:r>
              <a:rPr lang="x-none" sz="2800" b="1" smtClean="0"/>
              <a:t>SAVESTAN VLASNIK MOŽE ZAHTEVATI OD NESAVESNOG VLASNIKA: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DA MU CELA STVAR PRIPADNE U SVOJINU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DA PRIPADNE NESAVESNOM VLASNIKU UZ NADOKNADU VREDNOSTI STVARI</a:t>
            </a:r>
          </a:p>
          <a:p>
            <a:endParaRPr lang="x-none" sz="4000" b="1" dirty="0" smtClean="0"/>
          </a:p>
          <a:p>
            <a:endParaRPr lang="x-none" sz="4000" b="1" dirty="0"/>
          </a:p>
        </p:txBody>
      </p:sp>
    </p:spTree>
    <p:extLst>
      <p:ext uri="{BB962C8B-B14F-4D97-AF65-F5344CB8AC3E}">
        <p14:creationId xmlns:p14="http://schemas.microsoft.com/office/powerpoint/2010/main" xmlns="" val="17541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45953"/>
          </a:xfrm>
        </p:spPr>
        <p:txBody>
          <a:bodyPr/>
          <a:lstStyle/>
          <a:p>
            <a:r>
              <a:rPr lang="x-none" sz="4000" dirty="0" smtClean="0"/>
              <a:t>GRAĐENJE NA TUĐEM ZEMLJIŠTU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36914"/>
            <a:ext cx="10515600" cy="46400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x-none" sz="2800" u="sng" smtClean="0"/>
              <a:t>LICE </a:t>
            </a:r>
            <a:r>
              <a:rPr lang="x-none" sz="2800" u="sng" dirty="0" smtClean="0"/>
              <a:t>A</a:t>
            </a:r>
            <a:r>
              <a:rPr lang="x-none" sz="2800" u="sng" smtClean="0"/>
              <a:t> IZGRADI ZGRADU/GRAĐ</a:t>
            </a:r>
            <a:r>
              <a:rPr lang="x-none" sz="2800" u="sng" dirty="0" smtClean="0"/>
              <a:t>EVINSKI </a:t>
            </a:r>
            <a:r>
              <a:rPr lang="x-none" sz="2800" u="sng" smtClean="0"/>
              <a:t>OBJEKAT </a:t>
            </a:r>
            <a:r>
              <a:rPr lang="x-none" sz="2800" u="sng" dirty="0" smtClean="0"/>
              <a:t>NA ZEMLJIŠTU </a:t>
            </a:r>
            <a:r>
              <a:rPr lang="x-none" sz="2800" u="sng" smtClean="0"/>
              <a:t>LICA </a:t>
            </a:r>
            <a:r>
              <a:rPr lang="x-none" sz="2800" u="sng" dirty="0" smtClean="0"/>
              <a:t>B</a:t>
            </a:r>
            <a:r>
              <a:rPr lang="x-none" sz="2800" u="sng" smtClean="0"/>
              <a:t> – VLASNIK</a:t>
            </a:r>
            <a:r>
              <a:rPr lang="x-none" sz="2800" u="sng" dirty="0" smtClean="0"/>
              <a:t>A</a:t>
            </a:r>
            <a:r>
              <a:rPr lang="x-none" sz="2800" u="sng" smtClean="0"/>
              <a:t> </a:t>
            </a:r>
            <a:r>
              <a:rPr lang="x-none" sz="2800" u="sng" dirty="0" smtClean="0"/>
              <a:t>ZEMLJIŠTA</a:t>
            </a:r>
          </a:p>
          <a:p>
            <a:r>
              <a:rPr lang="x-none" sz="2800" b="1" smtClean="0"/>
              <a:t>LICE </a:t>
            </a:r>
            <a:r>
              <a:rPr lang="x-none" sz="2800" b="1" dirty="0" smtClean="0"/>
              <a:t>A</a:t>
            </a:r>
            <a:r>
              <a:rPr lang="x-none" sz="2800" b="1" smtClean="0"/>
              <a:t> </a:t>
            </a:r>
            <a:r>
              <a:rPr lang="x-none" sz="2800" b="1" dirty="0" smtClean="0"/>
              <a:t>STIČE PRAVO SVOJINE I NA ZEMLJIŠTE GDE JE </a:t>
            </a:r>
            <a:r>
              <a:rPr lang="x-none" sz="2800" b="1" smtClean="0"/>
              <a:t>IZGRAĐEN </a:t>
            </a:r>
            <a:r>
              <a:rPr lang="x-none" sz="2800" b="1" dirty="0" smtClean="0"/>
              <a:t>O</a:t>
            </a:r>
            <a:r>
              <a:rPr lang="x-none" sz="2800" b="1" smtClean="0"/>
              <a:t>B</a:t>
            </a:r>
            <a:r>
              <a:rPr lang="x-none" sz="2800" b="1" dirty="0" smtClean="0"/>
              <a:t>JEKAT</a:t>
            </a:r>
            <a:r>
              <a:rPr lang="x-none" sz="2800" b="1" smtClean="0"/>
              <a:t> </a:t>
            </a:r>
            <a:r>
              <a:rPr lang="x-none" sz="2800" b="1" dirty="0" smtClean="0"/>
              <a:t>+ ZEMLJIŠTE ZA REDOVNU </a:t>
            </a:r>
            <a:r>
              <a:rPr lang="x-none" sz="2800" b="1" smtClean="0"/>
              <a:t>UPOTREBU </a:t>
            </a:r>
            <a:r>
              <a:rPr lang="x-none" sz="2800" b="1" dirty="0" smtClean="0"/>
              <a:t>OBJEKTA</a:t>
            </a:r>
            <a:r>
              <a:rPr lang="x-none" sz="2800" dirty="0" smtClean="0"/>
              <a:t>,</a:t>
            </a:r>
            <a:r>
              <a:rPr lang="x-none" sz="2800" b="1" dirty="0" smtClean="0"/>
              <a:t> </a:t>
            </a:r>
            <a:r>
              <a:rPr lang="x-none" sz="2800" dirty="0" smtClean="0"/>
              <a:t>POD USLOVOM:</a:t>
            </a:r>
          </a:p>
          <a:p>
            <a:r>
              <a:rPr lang="x-none" sz="2800" dirty="0" smtClean="0"/>
              <a:t>- DA JE LICE A SAVESNO, ODNOSNO DA </a:t>
            </a:r>
            <a:r>
              <a:rPr lang="x-none" sz="2800" smtClean="0"/>
              <a:t>NIJE </a:t>
            </a:r>
            <a:r>
              <a:rPr lang="x-none" sz="2800" dirty="0" smtClean="0"/>
              <a:t>ZNALO NITI JE MOGLO ZNATI DA GRADI NA TUĐEM ZEMLJIŠTU</a:t>
            </a:r>
          </a:p>
          <a:p>
            <a:r>
              <a:rPr lang="x-none" sz="2800" dirty="0" smtClean="0"/>
              <a:t>- </a:t>
            </a:r>
            <a:r>
              <a:rPr lang="x-none" sz="2800" smtClean="0"/>
              <a:t>VLASNIK </a:t>
            </a:r>
            <a:r>
              <a:rPr lang="x-none" sz="2800" dirty="0" smtClean="0"/>
              <a:t>ZEMLJIŠTA </a:t>
            </a:r>
            <a:r>
              <a:rPr lang="x-none" sz="2800" smtClean="0"/>
              <a:t>LICE </a:t>
            </a:r>
            <a:r>
              <a:rPr lang="x-none" sz="2800" dirty="0" smtClean="0"/>
              <a:t>B</a:t>
            </a:r>
            <a:r>
              <a:rPr lang="x-none" sz="2800" smtClean="0"/>
              <a:t> ZNA</a:t>
            </a:r>
            <a:r>
              <a:rPr lang="x-none" sz="2800" dirty="0" smtClean="0"/>
              <a:t>L</a:t>
            </a:r>
            <a:r>
              <a:rPr lang="x-none" sz="2800" smtClean="0"/>
              <a:t>O ZA IZG</a:t>
            </a:r>
            <a:r>
              <a:rPr lang="x-none" sz="2800" dirty="0" smtClean="0"/>
              <a:t>R</a:t>
            </a:r>
            <a:r>
              <a:rPr lang="x-none" sz="2800" smtClean="0"/>
              <a:t>ADNJU </a:t>
            </a:r>
            <a:r>
              <a:rPr lang="x-none" sz="2800" dirty="0" smtClean="0"/>
              <a:t>+ </a:t>
            </a:r>
            <a:r>
              <a:rPr lang="x-none" sz="2800" b="1" dirty="0" smtClean="0"/>
              <a:t>NIJE SE USPROTIVIO ODMAH</a:t>
            </a:r>
            <a:endParaRPr lang="x-none" sz="2800" b="1" dirty="0"/>
          </a:p>
        </p:txBody>
      </p:sp>
    </p:spTree>
    <p:extLst>
      <p:ext uri="{BB962C8B-B14F-4D97-AF65-F5344CB8AC3E}">
        <p14:creationId xmlns:p14="http://schemas.microsoft.com/office/powerpoint/2010/main" xmlns="" val="51337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27910" y="1097281"/>
            <a:ext cx="9859190" cy="5017770"/>
          </a:xfrm>
        </p:spPr>
        <p:txBody>
          <a:bodyPr/>
          <a:lstStyle/>
          <a:p>
            <a:pPr marL="514350" indent="-514350"/>
            <a:r>
              <a:rPr lang="x-none" sz="2800" dirty="0" smtClean="0"/>
              <a:t>2.   </a:t>
            </a:r>
            <a:r>
              <a:rPr lang="x-none" sz="2800" u="sng" smtClean="0"/>
              <a:t>LICE </a:t>
            </a:r>
            <a:r>
              <a:rPr lang="x-none" sz="2800" u="sng" dirty="0" smtClean="0"/>
              <a:t>A</a:t>
            </a:r>
            <a:r>
              <a:rPr lang="x-none" sz="2800" u="sng" smtClean="0"/>
              <a:t> </a:t>
            </a:r>
            <a:r>
              <a:rPr lang="x-none" sz="2800" u="sng" dirty="0" smtClean="0"/>
              <a:t>– GRADITELJ ZNAO/NIJE ZNAO DA GRADI NA </a:t>
            </a:r>
            <a:r>
              <a:rPr lang="x-none" sz="2800" u="sng" smtClean="0"/>
              <a:t>TUĐEM ZEMLJIŠTU</a:t>
            </a:r>
            <a:r>
              <a:rPr lang="x-none" sz="2800" u="sng" dirty="0" smtClean="0"/>
              <a:t>, </a:t>
            </a:r>
            <a:r>
              <a:rPr lang="x-none" sz="2800" u="sng" smtClean="0"/>
              <a:t>ALI </a:t>
            </a:r>
            <a:r>
              <a:rPr lang="x-none" sz="2800" b="1" u="sng" smtClean="0"/>
              <a:t>VLASNIK </a:t>
            </a:r>
            <a:r>
              <a:rPr lang="x-none" sz="2800" b="1" u="sng" dirty="0" smtClean="0"/>
              <a:t>LICE B </a:t>
            </a:r>
            <a:r>
              <a:rPr lang="x-none" sz="2800" b="1" u="sng" smtClean="0"/>
              <a:t>SE USPROTIVI</a:t>
            </a:r>
            <a:r>
              <a:rPr lang="x-none" sz="2800" b="1" u="sng" dirty="0" smtClean="0"/>
              <a:t>LO</a:t>
            </a:r>
            <a:r>
              <a:rPr lang="x-none" sz="2800" b="1" u="sng" smtClean="0"/>
              <a:t> ODMAH</a:t>
            </a:r>
            <a:r>
              <a:rPr lang="x-none" sz="2800" b="1" u="sng" dirty="0" smtClean="0"/>
              <a:t>.</a:t>
            </a:r>
            <a:endParaRPr lang="x-none" sz="2800" u="sng" dirty="0" smtClean="0"/>
          </a:p>
          <a:p>
            <a:r>
              <a:rPr lang="x-none" sz="2800" smtClean="0"/>
              <a:t>VLASNIK </a:t>
            </a:r>
            <a:r>
              <a:rPr lang="x-none" sz="2800" dirty="0" smtClean="0"/>
              <a:t>ZEMLJIŠTA LICE B </a:t>
            </a:r>
            <a:r>
              <a:rPr lang="x-none" sz="2800" smtClean="0"/>
              <a:t>MOŽE DA TRAŽI</a:t>
            </a:r>
            <a:r>
              <a:rPr lang="x-none" sz="2800" dirty="0" smtClean="0"/>
              <a:t>:</a:t>
            </a:r>
          </a:p>
          <a:p>
            <a:pPr>
              <a:buFontTx/>
              <a:buChar char="-"/>
            </a:pPr>
            <a:r>
              <a:rPr lang="x-none" sz="2800" dirty="0" smtClean="0"/>
              <a:t> </a:t>
            </a:r>
            <a:r>
              <a:rPr lang="x-none" sz="2800" smtClean="0"/>
              <a:t>DA MU PRIPADNE</a:t>
            </a:r>
            <a:r>
              <a:rPr lang="x-none" sz="2800" dirty="0" smtClean="0"/>
              <a:t> SVOJINA</a:t>
            </a:r>
            <a:r>
              <a:rPr lang="x-none" sz="2800" smtClean="0"/>
              <a:t> NA </a:t>
            </a:r>
            <a:r>
              <a:rPr lang="x-none" sz="2800" dirty="0" smtClean="0"/>
              <a:t>OBJEKTU ILI</a:t>
            </a:r>
          </a:p>
          <a:p>
            <a:pPr>
              <a:buFontTx/>
              <a:buChar char="-"/>
            </a:pPr>
            <a:r>
              <a:rPr lang="x-none" sz="2800" dirty="0" smtClean="0"/>
              <a:t> DA ZAHTEVA R</a:t>
            </a:r>
            <a:r>
              <a:rPr lang="x-none" sz="2800" smtClean="0"/>
              <a:t>UŠENJE</a:t>
            </a:r>
            <a:r>
              <a:rPr lang="x-none" sz="2800" dirty="0" smtClean="0"/>
              <a:t> OBJEKTA</a:t>
            </a:r>
            <a:r>
              <a:rPr lang="x-none" sz="2800" smtClean="0"/>
              <a:t> </a:t>
            </a:r>
            <a:r>
              <a:rPr lang="x-none" sz="2800" dirty="0" smtClean="0"/>
              <a:t>I VRAĆANJE ZEMLJIŠTA U PRVOBITNO STANJE ILI</a:t>
            </a:r>
          </a:p>
          <a:p>
            <a:r>
              <a:rPr lang="x-none" sz="2800" dirty="0" smtClean="0"/>
              <a:t>- DA LICE A</a:t>
            </a:r>
            <a:r>
              <a:rPr lang="x-none" sz="2800" smtClean="0"/>
              <a:t> ISPLAT</a:t>
            </a:r>
            <a:r>
              <a:rPr lang="x-none" sz="2800" dirty="0" smtClean="0"/>
              <a:t>I</a:t>
            </a:r>
            <a:r>
              <a:rPr lang="x-none" sz="2800" smtClean="0"/>
              <a:t> PROMETN</a:t>
            </a:r>
            <a:r>
              <a:rPr lang="x-none" sz="2800" dirty="0" smtClean="0"/>
              <a:t>U</a:t>
            </a:r>
            <a:r>
              <a:rPr lang="x-none" sz="2800" smtClean="0"/>
              <a:t> CEN</a:t>
            </a:r>
            <a:r>
              <a:rPr lang="x-none" sz="2800" dirty="0" smtClean="0"/>
              <a:t>U</a:t>
            </a:r>
            <a:r>
              <a:rPr lang="x-none" sz="2800" smtClean="0"/>
              <a:t> ZEMLJIŠTA</a:t>
            </a:r>
            <a:r>
              <a:rPr lang="x-none" sz="2800" dirty="0" smtClean="0"/>
              <a:t> LICU B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81745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18903" y="1149530"/>
            <a:ext cx="10097588" cy="5403669"/>
          </a:xfrm>
        </p:spPr>
        <p:txBody>
          <a:bodyPr/>
          <a:lstStyle/>
          <a:p>
            <a:r>
              <a:rPr lang="x-none" sz="2800" dirty="0" smtClean="0"/>
              <a:t>3.  </a:t>
            </a:r>
            <a:r>
              <a:rPr lang="x-none" sz="2800" u="sng" smtClean="0"/>
              <a:t>GRADITELJ</a:t>
            </a:r>
            <a:r>
              <a:rPr lang="x-none" sz="2800" u="sng" dirty="0" smtClean="0"/>
              <a:t> LICE A</a:t>
            </a:r>
            <a:r>
              <a:rPr lang="x-none" sz="2800" u="sng" smtClean="0"/>
              <a:t> SAVES</a:t>
            </a:r>
            <a:r>
              <a:rPr lang="x-none" sz="2800" u="sng" dirty="0" smtClean="0"/>
              <a:t>NO, NIJE ZNALO NITI JE MOGLO ZNATI DA  GRADI NA TUĐEM ZEMLJIŠTU, A </a:t>
            </a:r>
            <a:r>
              <a:rPr lang="x-none" sz="2800" u="sng" smtClean="0"/>
              <a:t>VLASNIK </a:t>
            </a:r>
            <a:r>
              <a:rPr lang="x-none" sz="2800" u="sng" dirty="0" smtClean="0"/>
              <a:t>ZEMLJIŠTA LICE B </a:t>
            </a:r>
            <a:r>
              <a:rPr lang="x-none" sz="2800" u="sng" smtClean="0"/>
              <a:t>NIJE ZNA</a:t>
            </a:r>
            <a:r>
              <a:rPr lang="x-none" sz="2800" u="sng" dirty="0" smtClean="0"/>
              <a:t>L</a:t>
            </a:r>
            <a:r>
              <a:rPr lang="x-none" sz="2800" u="sng" smtClean="0"/>
              <a:t>O </a:t>
            </a:r>
            <a:r>
              <a:rPr lang="x-none" sz="2800" u="sng" dirty="0" smtClean="0"/>
              <a:t>ZA IZGRADNJU</a:t>
            </a:r>
          </a:p>
          <a:p>
            <a:r>
              <a:rPr lang="x-none" sz="2800" b="1" smtClean="0"/>
              <a:t>VREDNOST </a:t>
            </a:r>
            <a:r>
              <a:rPr lang="x-none" sz="2800" b="1" dirty="0" smtClean="0"/>
              <a:t>OBJEKTA</a:t>
            </a:r>
            <a:r>
              <a:rPr lang="x-none" sz="2800" b="1" smtClean="0"/>
              <a:t> </a:t>
            </a:r>
            <a:r>
              <a:rPr lang="x-none" sz="2800" b="1" dirty="0" smtClean="0"/>
              <a:t>I VREDNOST ZEMLJIŠTA </a:t>
            </a:r>
            <a:r>
              <a:rPr lang="x-none" sz="2800" b="1" smtClean="0"/>
              <a:t>PRIBLIŽNO </a:t>
            </a:r>
            <a:r>
              <a:rPr lang="x-none" sz="2800" b="1" dirty="0" smtClean="0"/>
              <a:t>JEDNAKA, </a:t>
            </a:r>
          </a:p>
          <a:p>
            <a:r>
              <a:rPr lang="x-none" sz="2800" b="1" dirty="0" smtClean="0"/>
              <a:t>SUD </a:t>
            </a:r>
            <a:r>
              <a:rPr lang="x-none" sz="2800" b="1" smtClean="0"/>
              <a:t>DOSUĐUJE                     </a:t>
            </a:r>
            <a:r>
              <a:rPr lang="x-none" sz="2800" b="1" dirty="0" smtClean="0"/>
              <a:t>      </a:t>
            </a:r>
            <a:r>
              <a:rPr lang="x-none" sz="2800" b="1" smtClean="0"/>
              <a:t> VLASNIKU Z</a:t>
            </a:r>
            <a:r>
              <a:rPr lang="x-none" sz="2800" b="1" dirty="0" smtClean="0"/>
              <a:t>EMLJIŠTA LICU B</a:t>
            </a:r>
          </a:p>
          <a:p>
            <a:endParaRPr lang="x-none" sz="2800" b="1" dirty="0"/>
          </a:p>
          <a:p>
            <a:r>
              <a:rPr lang="x-none" sz="2800" b="1" smtClean="0"/>
              <a:t>                                                  </a:t>
            </a:r>
            <a:r>
              <a:rPr lang="x-none" sz="2800" b="1" dirty="0" smtClean="0"/>
              <a:t>       </a:t>
            </a:r>
            <a:r>
              <a:rPr lang="x-none" sz="2800" b="1" smtClean="0"/>
              <a:t>GRADITELJU </a:t>
            </a:r>
            <a:r>
              <a:rPr lang="x-none" sz="2800" b="1" dirty="0" smtClean="0"/>
              <a:t>LICU A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17359" y="3153194"/>
            <a:ext cx="188646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518181" y="3311478"/>
            <a:ext cx="1935892" cy="7578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3118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7463" y="718456"/>
            <a:ext cx="10006148" cy="5491843"/>
          </a:xfrm>
        </p:spPr>
        <p:txBody>
          <a:bodyPr/>
          <a:lstStyle/>
          <a:p>
            <a:endParaRPr lang="x-none" sz="2800" dirty="0" smtClean="0"/>
          </a:p>
          <a:p>
            <a:pPr marL="514350" indent="-514350">
              <a:buAutoNum type="arabicPeriod" startAt="4"/>
            </a:pPr>
            <a:r>
              <a:rPr lang="x-none" sz="2800" u="sng" dirty="0" smtClean="0"/>
              <a:t>GRADITELJ LICE A </a:t>
            </a:r>
            <a:r>
              <a:rPr lang="x-none" sz="2800" u="sng" smtClean="0"/>
              <a:t>SAV</a:t>
            </a:r>
            <a:r>
              <a:rPr lang="x-none" sz="2800" u="sng" dirty="0" smtClean="0"/>
              <a:t>E</a:t>
            </a:r>
            <a:r>
              <a:rPr lang="x-none" sz="2800" u="sng" smtClean="0"/>
              <a:t>S</a:t>
            </a:r>
            <a:r>
              <a:rPr lang="x-none" sz="2800" u="sng" dirty="0" smtClean="0"/>
              <a:t>NO</a:t>
            </a:r>
            <a:r>
              <a:rPr lang="x-none" sz="2800" u="sng" smtClean="0"/>
              <a:t>, A </a:t>
            </a:r>
            <a:r>
              <a:rPr lang="x-none" sz="2800" u="sng" dirty="0" smtClean="0"/>
              <a:t>LICE B </a:t>
            </a:r>
            <a:r>
              <a:rPr lang="x-none" sz="2800" u="sng" smtClean="0"/>
              <a:t>NIJE ZNA</a:t>
            </a:r>
            <a:r>
              <a:rPr lang="x-none" sz="2800" u="sng" dirty="0" smtClean="0"/>
              <a:t>L</a:t>
            </a:r>
            <a:r>
              <a:rPr lang="x-none" sz="2800" u="sng" smtClean="0"/>
              <a:t>O ZA IZGRADNJU</a:t>
            </a:r>
            <a:r>
              <a:rPr lang="x-none" sz="2800" u="sng" dirty="0" smtClean="0"/>
              <a:t>:</a:t>
            </a:r>
          </a:p>
          <a:p>
            <a:pPr marL="514350" indent="-514350"/>
            <a:r>
              <a:rPr lang="x-none" sz="2800" b="1" dirty="0" smtClean="0"/>
              <a:t>a) </a:t>
            </a:r>
            <a:r>
              <a:rPr lang="x-none" sz="2800" b="1" u="sng" dirty="0" smtClean="0"/>
              <a:t>GRAĐEVINSKI OBJEKAT </a:t>
            </a:r>
            <a:r>
              <a:rPr lang="x-none" sz="2800" b="1" u="sng" smtClean="0"/>
              <a:t>VREDI </a:t>
            </a:r>
            <a:r>
              <a:rPr lang="x-none" sz="2800" b="1" u="sng" dirty="0" smtClean="0"/>
              <a:t>ZNATNO VIŠE OD ZEMLJIŠTA</a:t>
            </a:r>
          </a:p>
          <a:p>
            <a:r>
              <a:rPr lang="x-none" sz="2800" b="1" dirty="0" smtClean="0"/>
              <a:t>PRAVO SVOJINE </a:t>
            </a:r>
            <a:r>
              <a:rPr lang="x-none" sz="2800" b="1" smtClean="0"/>
              <a:t>NA </a:t>
            </a:r>
            <a:r>
              <a:rPr lang="x-none" sz="2800" b="1" dirty="0" smtClean="0"/>
              <a:t>OBJEKTU </a:t>
            </a:r>
            <a:r>
              <a:rPr lang="x-none" sz="2800" b="1" smtClean="0"/>
              <a:t>I Z</a:t>
            </a:r>
            <a:r>
              <a:rPr lang="x-none" sz="2800" b="1" dirty="0" smtClean="0"/>
              <a:t>EMLJIŠTU </a:t>
            </a:r>
            <a:r>
              <a:rPr lang="x-none" sz="2800" b="1" smtClean="0"/>
              <a:t>PRIPADA </a:t>
            </a:r>
            <a:r>
              <a:rPr lang="x-none" sz="2800" b="1" dirty="0" smtClean="0"/>
              <a:t>LICU A, </a:t>
            </a:r>
            <a:r>
              <a:rPr lang="x-none" sz="2800" dirty="0" smtClean="0"/>
              <a:t>S TIM DA LICE A </a:t>
            </a:r>
            <a:r>
              <a:rPr lang="x-none" sz="2800" smtClean="0"/>
              <a:t>DUGUJE NAKNADU </a:t>
            </a:r>
            <a:r>
              <a:rPr lang="x-none" sz="2800" dirty="0" smtClean="0"/>
              <a:t>LICU B U VISINI </a:t>
            </a:r>
            <a:r>
              <a:rPr lang="x-none" sz="2800" smtClean="0"/>
              <a:t>PROMETN</a:t>
            </a:r>
            <a:r>
              <a:rPr lang="x-none" sz="2800" dirty="0" smtClean="0"/>
              <a:t>E</a:t>
            </a:r>
            <a:r>
              <a:rPr lang="x-none" sz="2800" smtClean="0"/>
              <a:t> CEN</a:t>
            </a:r>
            <a:r>
              <a:rPr lang="x-none" sz="2800" dirty="0" smtClean="0"/>
              <a:t>E</a:t>
            </a:r>
            <a:r>
              <a:rPr lang="x-none" sz="2800" smtClean="0"/>
              <a:t> ZEMLJIŠTA</a:t>
            </a:r>
            <a:endParaRPr lang="x-none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x-none" sz="2800" dirty="0"/>
          </a:p>
          <a:p>
            <a:r>
              <a:rPr lang="x-none" sz="2800" b="1" dirty="0" smtClean="0"/>
              <a:t>b) </a:t>
            </a:r>
            <a:r>
              <a:rPr lang="x-none" sz="2800" b="1" u="sng" smtClean="0"/>
              <a:t>ZEMLJIŠTE </a:t>
            </a:r>
            <a:r>
              <a:rPr lang="x-none" sz="2800" b="1" u="sng" dirty="0" smtClean="0"/>
              <a:t>VREDI </a:t>
            </a:r>
            <a:r>
              <a:rPr lang="x-none" sz="2800" b="1" u="sng" dirty="0"/>
              <a:t>ZNATNO VIŠE </a:t>
            </a:r>
            <a:r>
              <a:rPr lang="x-none" sz="2800" b="1" u="sng" smtClean="0"/>
              <a:t>OD </a:t>
            </a:r>
            <a:r>
              <a:rPr lang="x-none" sz="2800" b="1" u="sng" dirty="0" smtClean="0"/>
              <a:t>GRAĐ.OBJEKTA,</a:t>
            </a:r>
          </a:p>
          <a:p>
            <a:r>
              <a:rPr lang="x-none" sz="2800" b="1" smtClean="0"/>
              <a:t>SUD DOSUĐUJE GRAĐ</a:t>
            </a:r>
            <a:r>
              <a:rPr lang="x-none" sz="2800" b="1" dirty="0" smtClean="0"/>
              <a:t>EVINSKI </a:t>
            </a:r>
            <a:r>
              <a:rPr lang="x-none" sz="2800" b="1" smtClean="0"/>
              <a:t>OB</a:t>
            </a:r>
            <a:r>
              <a:rPr lang="x-none" sz="2800" b="1" dirty="0" smtClean="0"/>
              <a:t>JEKAT</a:t>
            </a:r>
            <a:r>
              <a:rPr lang="x-none" sz="2800" b="1" smtClean="0"/>
              <a:t> VLASNIKU Z</a:t>
            </a:r>
            <a:r>
              <a:rPr lang="x-none" sz="2800" b="1" dirty="0" smtClean="0"/>
              <a:t>EMLJIŠTA LICU B, </a:t>
            </a:r>
            <a:r>
              <a:rPr lang="x-none" sz="2800" b="1" smtClean="0"/>
              <a:t> </a:t>
            </a:r>
            <a:r>
              <a:rPr lang="x-none" sz="2800" b="1" dirty="0" smtClean="0"/>
              <a:t>UZ NADOKNADU </a:t>
            </a:r>
            <a:r>
              <a:rPr lang="x-none" sz="2800" b="1" smtClean="0"/>
              <a:t>GRADITELJU</a:t>
            </a:r>
            <a:r>
              <a:rPr lang="x-none" sz="2800" smtClean="0"/>
              <a:t> </a:t>
            </a:r>
            <a:r>
              <a:rPr lang="x-none" sz="2800" dirty="0" smtClean="0"/>
              <a:t>LICU A </a:t>
            </a:r>
            <a:r>
              <a:rPr lang="x-none" sz="2800" smtClean="0"/>
              <a:t>građevinske </a:t>
            </a:r>
            <a:r>
              <a:rPr lang="x-none" sz="2800" dirty="0" smtClean="0"/>
              <a:t>vrednosti </a:t>
            </a:r>
            <a:r>
              <a:rPr lang="x-none" sz="2800" dirty="0"/>
              <a:t>objekta u visini prosečne </a:t>
            </a:r>
            <a:r>
              <a:rPr lang="x-none" sz="2800"/>
              <a:t>građevinske </a:t>
            </a:r>
            <a:r>
              <a:rPr lang="x-none" sz="2800" smtClean="0"/>
              <a:t>cene</a:t>
            </a:r>
            <a:r>
              <a:rPr lang="x-none" sz="2800" dirty="0" smtClean="0"/>
              <a:t> te vrste</a:t>
            </a:r>
            <a:r>
              <a:rPr lang="x-none" sz="2800" smtClean="0"/>
              <a:t> </a:t>
            </a:r>
            <a:r>
              <a:rPr lang="x-none" sz="2800" dirty="0"/>
              <a:t>objekta u mestu u kome </a:t>
            </a:r>
            <a:r>
              <a:rPr lang="x-none" sz="2800"/>
              <a:t>se </a:t>
            </a:r>
            <a:r>
              <a:rPr lang="x-none" sz="2800" dirty="0" smtClean="0"/>
              <a:t>objekat </a:t>
            </a:r>
            <a:r>
              <a:rPr lang="x-none" sz="2800" smtClean="0"/>
              <a:t>nalazi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559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704764"/>
          </a:xfrm>
        </p:spPr>
        <p:txBody>
          <a:bodyPr/>
          <a:lstStyle/>
          <a:p>
            <a:r>
              <a:rPr lang="x-none" sz="4000" dirty="0" smtClean="0"/>
              <a:t>PLODOVI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66652" y="1528355"/>
            <a:ext cx="10425248" cy="4548596"/>
          </a:xfrm>
        </p:spPr>
        <p:txBody>
          <a:bodyPr/>
          <a:lstStyle/>
          <a:p>
            <a:r>
              <a:rPr lang="x-none" sz="3200" dirty="0" smtClean="0"/>
              <a:t>PRAVO SVOJINE NA </a:t>
            </a:r>
            <a:r>
              <a:rPr lang="x-none" sz="3200" smtClean="0"/>
              <a:t>PLODOVE </a:t>
            </a:r>
            <a:r>
              <a:rPr lang="x-none" sz="3200" dirty="0" smtClean="0"/>
              <a:t>KOJE </a:t>
            </a:r>
            <a:r>
              <a:rPr lang="x-none" sz="3200" smtClean="0"/>
              <a:t>DAJE STVAR </a:t>
            </a:r>
            <a:r>
              <a:rPr lang="x-none" sz="3200" dirty="0" smtClean="0"/>
              <a:t>(npr. voćnjak, vinograd) </a:t>
            </a:r>
            <a:r>
              <a:rPr lang="x-none" sz="3200" smtClean="0"/>
              <a:t>PRIPADAJU </a:t>
            </a:r>
            <a:r>
              <a:rPr lang="x-none" sz="3200" dirty="0" smtClean="0"/>
              <a:t>VLASNIKU </a:t>
            </a:r>
            <a:r>
              <a:rPr lang="x-none" sz="3200" smtClean="0"/>
              <a:t>DO </a:t>
            </a:r>
            <a:r>
              <a:rPr lang="x-none" sz="3200" dirty="0" smtClean="0"/>
              <a:t>MOMENTA </a:t>
            </a:r>
            <a:r>
              <a:rPr lang="x-none" sz="3200" smtClean="0"/>
              <a:t>ODVAJANJA</a:t>
            </a:r>
            <a:endParaRPr lang="x-none" sz="3200" dirty="0" smtClean="0"/>
          </a:p>
          <a:p>
            <a:r>
              <a:rPr lang="x-none" sz="3200" dirty="0"/>
              <a:t>Savestan </a:t>
            </a:r>
            <a:r>
              <a:rPr lang="x-none" sz="3200" dirty="0" smtClean="0"/>
              <a:t>držalac/plodouživalac/zakupac </a:t>
            </a:r>
            <a:r>
              <a:rPr lang="x-none" sz="3200" dirty="0"/>
              <a:t>stvari koja daje plodove stiče pravo svojine na plodove u trenutku </a:t>
            </a:r>
            <a:r>
              <a:rPr lang="x-none" sz="3200"/>
              <a:t>njihovog </a:t>
            </a:r>
            <a:r>
              <a:rPr lang="x-none" sz="3200" smtClean="0"/>
              <a:t>odvajanja</a:t>
            </a:r>
            <a:r>
              <a:rPr lang="x-none" sz="3200" dirty="0" smtClean="0"/>
              <a:t>.</a:t>
            </a:r>
          </a:p>
          <a:p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xmlns="" val="7037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960137"/>
          </a:xfrm>
        </p:spPr>
        <p:txBody>
          <a:bodyPr/>
          <a:lstStyle/>
          <a:p>
            <a:r>
              <a:rPr lang="x-none" sz="4000" smtClean="0"/>
              <a:t>ODRŽAJ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18903" y="1600200"/>
            <a:ext cx="10372997" cy="447675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ODRŽAJ = SVOJINA – NA </a:t>
            </a:r>
            <a:r>
              <a:rPr lang="x-none" sz="2800" smtClean="0"/>
              <a:t>OSNOVU DRŽAVINE</a:t>
            </a:r>
            <a:r>
              <a:rPr lang="x-none" sz="2800" dirty="0" smtClean="0"/>
              <a:t> STVARI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DRŽAVINA </a:t>
            </a:r>
            <a:r>
              <a:rPr lang="x-none" sz="2800" dirty="0" smtClean="0"/>
              <a:t>MORA </a:t>
            </a:r>
            <a:r>
              <a:rPr lang="x-none" sz="2800" smtClean="0"/>
              <a:t>IMA</a:t>
            </a:r>
            <a:r>
              <a:rPr lang="x-none" sz="2800" dirty="0" smtClean="0"/>
              <a:t>TI </a:t>
            </a:r>
            <a:r>
              <a:rPr lang="x-none" sz="2800" smtClean="0"/>
              <a:t>ODREĐENE </a:t>
            </a:r>
            <a:r>
              <a:rPr lang="x-none" sz="2800" dirty="0" smtClean="0"/>
              <a:t>KVALITETE: ZAKONITA  </a:t>
            </a:r>
            <a:r>
              <a:rPr lang="x-none" sz="2800" smtClean="0"/>
              <a:t>I/ILI SAVESNA</a:t>
            </a:r>
            <a:r>
              <a:rPr lang="x-none" sz="2800" dirty="0" smtClean="0"/>
              <a:t>, SVOJINSKA I PRAVA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DRŽAVINA TRAJE ODREĐENO </a:t>
            </a:r>
            <a:r>
              <a:rPr lang="x-none" sz="2800" smtClean="0"/>
              <a:t>VREME </a:t>
            </a:r>
            <a:r>
              <a:rPr lang="x-none" sz="2800" dirty="0" smtClean="0"/>
              <a:t>U ROKU </a:t>
            </a:r>
            <a:r>
              <a:rPr lang="x-none" sz="2800" smtClean="0"/>
              <a:t>ODREĐ</a:t>
            </a:r>
            <a:r>
              <a:rPr lang="x-none" sz="2800" dirty="0" smtClean="0"/>
              <a:t>ENOM</a:t>
            </a:r>
            <a:r>
              <a:rPr lang="x-none" sz="2800" smtClean="0"/>
              <a:t> ZAKON</a:t>
            </a:r>
            <a:r>
              <a:rPr lang="x-none" sz="2800" dirty="0" smtClean="0"/>
              <a:t>OM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NEVLASNIK SE PONAŠA </a:t>
            </a:r>
            <a:r>
              <a:rPr lang="x-none" sz="2800" smtClean="0"/>
              <a:t>KAO VLASNIK</a:t>
            </a:r>
            <a:r>
              <a:rPr lang="x-none" sz="2800" dirty="0" smtClean="0"/>
              <a:t>, IMA </a:t>
            </a:r>
            <a:r>
              <a:rPr lang="en-US" sz="2800" dirty="0" smtClean="0"/>
              <a:t>TZV. </a:t>
            </a:r>
            <a:r>
              <a:rPr lang="x-none" sz="2800" dirty="0" smtClean="0"/>
              <a:t>PRITEŽANJE (NAMERU STICANJA SVOJINE) i</a:t>
            </a:r>
            <a:r>
              <a:rPr lang="x-none" sz="2800" smtClean="0"/>
              <a:t> </a:t>
            </a:r>
            <a:r>
              <a:rPr lang="x-none" sz="2800" dirty="0" smtClean="0"/>
              <a:t>NA KRAJU POSTANE </a:t>
            </a:r>
            <a:r>
              <a:rPr lang="x-none" sz="2800" smtClean="0"/>
              <a:t>VLASNIK STVARI</a:t>
            </a:r>
            <a:endParaRPr lang="x-none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PREMA KVALIFIKOVANOŠĆU DRŽAVINE, POSTOJI REDOVAN I VANREDAN ODRŽAJ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108930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572959"/>
          </a:xfrm>
        </p:spPr>
        <p:txBody>
          <a:bodyPr/>
          <a:lstStyle/>
          <a:p>
            <a:r>
              <a:rPr lang="x-none" sz="3600" dirty="0" smtClean="0"/>
              <a:t>REDOVAN ODRŽAJ</a:t>
            </a:r>
            <a:endParaRPr lang="x-none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2960" y="1476103"/>
            <a:ext cx="10568939" cy="4600847"/>
          </a:xfrm>
        </p:spPr>
        <p:txBody>
          <a:bodyPr/>
          <a:lstStyle/>
          <a:p>
            <a:r>
              <a:rPr lang="x-none" sz="2800" dirty="0"/>
              <a:t>Savestan i zakoniti držalac </a:t>
            </a:r>
            <a:r>
              <a:rPr lang="x-none" sz="2800" u="sng" dirty="0"/>
              <a:t>pokretne </a:t>
            </a:r>
            <a:r>
              <a:rPr lang="x-none" sz="2800" u="sng" smtClean="0"/>
              <a:t>stvari</a:t>
            </a:r>
            <a:r>
              <a:rPr lang="x-none" sz="2800" u="sng"/>
              <a:t> </a:t>
            </a:r>
            <a:r>
              <a:rPr lang="x-none" sz="2800" smtClean="0"/>
              <a:t> stiče </a:t>
            </a:r>
            <a:r>
              <a:rPr lang="x-none" sz="2800" dirty="0"/>
              <a:t>pravo svojine na tu stvar održajem, </a:t>
            </a:r>
            <a:r>
              <a:rPr lang="x-none" sz="2800"/>
              <a:t>protekom </a:t>
            </a:r>
            <a:r>
              <a:rPr lang="x-none" sz="2800" u="sng" dirty="0" smtClean="0"/>
              <a:t>3 </a:t>
            </a:r>
            <a:r>
              <a:rPr lang="x-none" sz="2800" u="sng" smtClean="0"/>
              <a:t>godine </a:t>
            </a:r>
            <a:endParaRPr lang="x-none" sz="2800" u="sng" dirty="0" smtClean="0"/>
          </a:p>
          <a:p>
            <a:r>
              <a:rPr lang="x-none" sz="2800" dirty="0" smtClean="0"/>
              <a:t>Savestan </a:t>
            </a:r>
            <a:r>
              <a:rPr lang="x-none" sz="2800" dirty="0"/>
              <a:t>i zakonit držalac </a:t>
            </a:r>
            <a:r>
              <a:rPr lang="x-none" sz="2800" u="sng" dirty="0"/>
              <a:t>nepokretne </a:t>
            </a:r>
            <a:r>
              <a:rPr lang="x-none" sz="2800" u="sng" smtClean="0"/>
              <a:t>stvari </a:t>
            </a:r>
            <a:r>
              <a:rPr lang="x-none" sz="2800" smtClean="0"/>
              <a:t>stiče </a:t>
            </a:r>
            <a:r>
              <a:rPr lang="x-none" sz="2800" dirty="0"/>
              <a:t>pravo svojine na tu stvar </a:t>
            </a:r>
            <a:r>
              <a:rPr lang="x-none" sz="2800" dirty="0" smtClean="0"/>
              <a:t>održajem </a:t>
            </a:r>
            <a:r>
              <a:rPr lang="x-none" sz="2800" smtClean="0"/>
              <a:t>protekom </a:t>
            </a:r>
            <a:r>
              <a:rPr lang="x-none" sz="2800" u="sng" dirty="0" smtClean="0"/>
              <a:t>10 </a:t>
            </a:r>
            <a:r>
              <a:rPr lang="x-none" sz="2800" u="sng" smtClean="0"/>
              <a:t>godina</a:t>
            </a:r>
            <a:endParaRPr lang="x-none" sz="2800" u="sng" dirty="0" smtClean="0"/>
          </a:p>
          <a:p>
            <a:r>
              <a:rPr lang="x-none" sz="2800" smtClean="0"/>
              <a:t>Za redovan održaj potrebna je</a:t>
            </a:r>
            <a:r>
              <a:rPr lang="x-none" sz="2800" dirty="0" smtClean="0"/>
              <a:t> tzv. </a:t>
            </a:r>
            <a:r>
              <a:rPr lang="x-none" sz="2800" b="1" u="sng" smtClean="0"/>
              <a:t>kvalifikovana državina</a:t>
            </a:r>
            <a:r>
              <a:rPr lang="x-none" sz="280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x-none" sz="2800" i="1" smtClean="0"/>
              <a:t>zakonita</a:t>
            </a:r>
            <a:r>
              <a:rPr lang="x-none" sz="2800" smtClean="0"/>
              <a:t> – zasnovana na punovažnom pravnom poslu koji je </a:t>
            </a:r>
            <a:r>
              <a:rPr lang="x-none" sz="2800" dirty="0" smtClean="0"/>
              <a:t>podoban </a:t>
            </a:r>
            <a:r>
              <a:rPr lang="x-none" sz="2800" smtClean="0"/>
              <a:t>za sticanje prava svojine, npr. zajam; </a:t>
            </a:r>
          </a:p>
          <a:p>
            <a:pPr>
              <a:buFont typeface="Wingdings" pitchFamily="2" charset="2"/>
              <a:buChar char="ü"/>
            </a:pPr>
            <a:r>
              <a:rPr lang="x-none" sz="2800" i="1" smtClean="0"/>
              <a:t>savesna</a:t>
            </a:r>
            <a:r>
              <a:rPr lang="x-none" sz="2800" smtClean="0"/>
              <a:t> </a:t>
            </a:r>
            <a:r>
              <a:rPr lang="x-none" sz="2800" dirty="0" smtClean="0"/>
              <a:t>- </a:t>
            </a:r>
            <a:r>
              <a:rPr lang="x-none" sz="2800" smtClean="0"/>
              <a:t>kada držalac opravdano veruje da je stvar nabavio od vlasnika</a:t>
            </a:r>
          </a:p>
          <a:p>
            <a:endParaRPr lang="x-none" u="sng" dirty="0"/>
          </a:p>
        </p:txBody>
      </p:sp>
    </p:spTree>
    <p:extLst>
      <p:ext uri="{BB962C8B-B14F-4D97-AF65-F5344CB8AC3E}">
        <p14:creationId xmlns:p14="http://schemas.microsoft.com/office/powerpoint/2010/main" xmlns="" val="21235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70667"/>
          </a:xfrm>
        </p:spPr>
        <p:txBody>
          <a:bodyPr/>
          <a:lstStyle/>
          <a:p>
            <a:r>
              <a:rPr lang="x-none" sz="3600" dirty="0" smtClean="0"/>
              <a:t>VANREDAN ODRŽAJ</a:t>
            </a:r>
            <a:endParaRPr lang="x-none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49086" y="1489166"/>
            <a:ext cx="10542813" cy="4587784"/>
          </a:xfrm>
        </p:spPr>
        <p:txBody>
          <a:bodyPr/>
          <a:lstStyle/>
          <a:p>
            <a:r>
              <a:rPr lang="x-none" sz="2800" dirty="0"/>
              <a:t>Savestan držalac </a:t>
            </a:r>
            <a:r>
              <a:rPr lang="x-none" sz="2800" u="sng" dirty="0"/>
              <a:t>pokretne </a:t>
            </a:r>
            <a:r>
              <a:rPr lang="x-none" sz="2800" u="sng" smtClean="0"/>
              <a:t>stvari </a:t>
            </a:r>
            <a:r>
              <a:rPr lang="x-none" sz="2800" smtClean="0"/>
              <a:t>stiče </a:t>
            </a:r>
            <a:r>
              <a:rPr lang="x-none" sz="2800" dirty="0"/>
              <a:t>pravo svojine na tu stvar </a:t>
            </a:r>
            <a:r>
              <a:rPr lang="x-none" sz="2800" dirty="0" smtClean="0"/>
              <a:t>održajem </a:t>
            </a:r>
            <a:r>
              <a:rPr lang="x-none" sz="2800"/>
              <a:t>protekom </a:t>
            </a:r>
            <a:r>
              <a:rPr lang="x-none" sz="2800" u="sng" dirty="0" smtClean="0"/>
              <a:t>10 </a:t>
            </a:r>
            <a:r>
              <a:rPr lang="x-none" sz="2800" u="sng" smtClean="0"/>
              <a:t>godina </a:t>
            </a:r>
            <a:endParaRPr lang="x-none" sz="2800" u="sng" dirty="0" smtClean="0"/>
          </a:p>
          <a:p>
            <a:r>
              <a:rPr lang="x-none" sz="2800" smtClean="0"/>
              <a:t>Savestan držalac </a:t>
            </a:r>
            <a:r>
              <a:rPr lang="x-none" sz="2800" u="sng" smtClean="0"/>
              <a:t>nepokretne stvari </a:t>
            </a:r>
            <a:r>
              <a:rPr lang="x-none" sz="2800" smtClean="0"/>
              <a:t>stiče pravo svojine na tu stvar održajem protekom </a:t>
            </a:r>
            <a:r>
              <a:rPr lang="x-none" sz="2800" u="sng" smtClean="0"/>
              <a:t>20 godina</a:t>
            </a:r>
            <a:endParaRPr lang="x-none" sz="2800" u="sng" dirty="0" smtClean="0"/>
          </a:p>
          <a:p>
            <a:endParaRPr lang="en-US" sz="2800" u="sng" dirty="0" smtClean="0"/>
          </a:p>
          <a:p>
            <a:r>
              <a:rPr lang="x-none" sz="2800" dirty="0" smtClean="0"/>
              <a:t>Za razliku od redovnog, kod vanrednog održaja se </a:t>
            </a:r>
            <a:r>
              <a:rPr lang="x-none" sz="2800" b="1" dirty="0" smtClean="0"/>
              <a:t>ne traži </a:t>
            </a:r>
            <a:r>
              <a:rPr lang="x-none" sz="2800" b="1" smtClean="0"/>
              <a:t>zakonitost državine</a:t>
            </a:r>
            <a:r>
              <a:rPr lang="x-none" sz="2800" dirty="0" smtClean="0"/>
              <a:t>!!!</a:t>
            </a:r>
            <a:endParaRPr lang="x-none" sz="2800" smtClean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74986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04900" y="447675"/>
            <a:ext cx="10887075" cy="5993283"/>
          </a:xfrm>
        </p:spPr>
        <p:txBody>
          <a:bodyPr/>
          <a:lstStyle/>
          <a:p>
            <a:r>
              <a:rPr lang="x-none" b="1" dirty="0" smtClean="0"/>
              <a:t>NASLEĐIVANJE</a:t>
            </a:r>
          </a:p>
          <a:p>
            <a:r>
              <a:rPr lang="x-none" sz="2800" smtClean="0"/>
              <a:t>Pravo </a:t>
            </a:r>
            <a:r>
              <a:rPr lang="x-none" sz="2800" dirty="0"/>
              <a:t>svojine na stvar stiče se </a:t>
            </a:r>
            <a:r>
              <a:rPr lang="x-none" sz="2800" dirty="0">
                <a:solidFill>
                  <a:schemeClr val="tx2">
                    <a:lumMod val="50000"/>
                  </a:schemeClr>
                </a:solidFill>
              </a:rPr>
              <a:t>nasleđivanjem</a:t>
            </a:r>
            <a:r>
              <a:rPr lang="x-none" sz="2800" dirty="0"/>
              <a:t> u trenutku otvaranja nasleđa na imovini </a:t>
            </a:r>
            <a:r>
              <a:rPr lang="x-none" sz="2800"/>
              <a:t>umrlog</a:t>
            </a:r>
            <a:r>
              <a:rPr lang="x-none" sz="2800" smtClean="0"/>
              <a:t>,</a:t>
            </a:r>
            <a:r>
              <a:rPr lang="x-none" sz="2800" dirty="0" smtClean="0"/>
              <a:t> odnosno pokretanjem postupka raspravljanja zaostavštine,</a:t>
            </a:r>
            <a:r>
              <a:rPr lang="x-none" sz="2800" smtClean="0"/>
              <a:t> </a:t>
            </a:r>
            <a:r>
              <a:rPr lang="x-none" sz="2800" dirty="0"/>
              <a:t>ako zakonom nije </a:t>
            </a:r>
            <a:r>
              <a:rPr lang="x-none" sz="2800"/>
              <a:t>drukčije </a:t>
            </a:r>
            <a:r>
              <a:rPr lang="x-none" sz="2800" smtClean="0"/>
              <a:t>određeno</a:t>
            </a:r>
            <a:endParaRPr lang="x-none" sz="2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x-none" sz="2800" dirty="0"/>
          </a:p>
          <a:p>
            <a:r>
              <a:rPr lang="x-none" b="1" dirty="0" smtClean="0"/>
              <a:t>ODLUKA DRŽAVNOG ORGANA</a:t>
            </a:r>
          </a:p>
          <a:p>
            <a:r>
              <a:rPr lang="x-none" sz="2800" dirty="0" smtClean="0"/>
              <a:t>Stiče se:</a:t>
            </a:r>
          </a:p>
          <a:p>
            <a:pPr>
              <a:buFont typeface="Wingdings" pitchFamily="2" charset="2"/>
              <a:buChar char="§"/>
            </a:pPr>
            <a:r>
              <a:rPr lang="x-none" sz="2800" dirty="0" smtClean="0"/>
              <a:t> s</a:t>
            </a:r>
            <a:r>
              <a:rPr lang="x-none" sz="2800" smtClean="0"/>
              <a:t>udskim </a:t>
            </a:r>
            <a:r>
              <a:rPr lang="x-none" sz="2800" dirty="0" smtClean="0"/>
              <a:t>odlukama </a:t>
            </a:r>
            <a:r>
              <a:rPr lang="x-none" sz="2800" i="1" smtClean="0"/>
              <a:t>(npr</a:t>
            </a:r>
            <a:r>
              <a:rPr lang="x-none" sz="2800" i="1" dirty="0"/>
              <a:t>. </a:t>
            </a:r>
            <a:r>
              <a:rPr lang="x-none" sz="2800" i="1"/>
              <a:t>javna </a:t>
            </a:r>
            <a:r>
              <a:rPr lang="x-none" sz="2800" i="1" smtClean="0"/>
              <a:t>prodaja</a:t>
            </a:r>
            <a:r>
              <a:rPr lang="x-none" sz="2800" i="1" dirty="0" smtClean="0"/>
              <a:t> u stečajnom, odnosno sudskom izvršnom postupku</a:t>
            </a:r>
            <a:r>
              <a:rPr lang="x-none" sz="2800" i="1" smtClean="0"/>
              <a:t>)</a:t>
            </a:r>
            <a:endParaRPr lang="x-none" sz="2800" i="1" dirty="0" smtClean="0"/>
          </a:p>
          <a:p>
            <a:pPr>
              <a:buFont typeface="Wingdings" pitchFamily="2" charset="2"/>
              <a:buChar char="§"/>
            </a:pPr>
            <a:r>
              <a:rPr lang="x-none" sz="2800" dirty="0" smtClean="0"/>
              <a:t> upravnim aktima </a:t>
            </a:r>
            <a:r>
              <a:rPr lang="x-none" sz="2800" i="1" dirty="0" smtClean="0"/>
              <a:t>(</a:t>
            </a:r>
            <a:r>
              <a:rPr lang="x-none" sz="2800" i="1" smtClean="0"/>
              <a:t>eksproprijacijom </a:t>
            </a:r>
            <a:r>
              <a:rPr lang="x-none" sz="2800" i="1" dirty="0" smtClean="0"/>
              <a:t>- </a:t>
            </a:r>
            <a:r>
              <a:rPr lang="x-none" sz="2800" i="1" smtClean="0"/>
              <a:t>prenos</a:t>
            </a:r>
            <a:r>
              <a:rPr lang="x-none" sz="2800" i="1" dirty="0" smtClean="0"/>
              <a:t>om</a:t>
            </a:r>
            <a:r>
              <a:rPr lang="x-none" sz="2800" i="1" smtClean="0"/>
              <a:t> prava</a:t>
            </a:r>
            <a:r>
              <a:rPr lang="x-none" sz="2800" i="1" dirty="0" smtClean="0"/>
              <a:t> privatne</a:t>
            </a:r>
            <a:r>
              <a:rPr lang="x-none" sz="2800" i="1" smtClean="0"/>
              <a:t> svojine </a:t>
            </a:r>
            <a:r>
              <a:rPr lang="x-none" sz="2800" i="1" dirty="0"/>
              <a:t>u </a:t>
            </a:r>
            <a:r>
              <a:rPr lang="x-none" sz="2800" i="1"/>
              <a:t>državnu </a:t>
            </a:r>
            <a:r>
              <a:rPr lang="x-none" sz="2800" i="1" smtClean="0"/>
              <a:t>svojinu</a:t>
            </a:r>
            <a:r>
              <a:rPr lang="x-none" sz="2800" i="1" dirty="0" smtClean="0"/>
              <a:t> uz naknadu; konfiskacijom u krivičnom ili upravnom postupku, komasacijom zemljišta i dr.)</a:t>
            </a:r>
            <a:endParaRPr lang="x-none" sz="2800" i="1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85976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671813"/>
          </a:xfrm>
        </p:spPr>
        <p:txBody>
          <a:bodyPr/>
          <a:lstStyle/>
          <a:p>
            <a:r>
              <a:rPr lang="x-none" sz="4000" dirty="0" smtClean="0"/>
              <a:t>PRAVO SVOJINE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71797" y="1266978"/>
            <a:ext cx="10515600" cy="4627091"/>
          </a:xfrm>
        </p:spPr>
        <p:txBody>
          <a:bodyPr/>
          <a:lstStyle/>
          <a:p>
            <a:r>
              <a:rPr lang="x-none" sz="3200" dirty="0" smtClean="0"/>
              <a:t>STVARNO </a:t>
            </a:r>
            <a:r>
              <a:rPr lang="x-none" sz="3200" smtClean="0"/>
              <a:t>PRAVO – NEPOSREDNI OBJEKAT – STVAR</a:t>
            </a:r>
            <a:endParaRPr lang="x-none" sz="3200" dirty="0" smtClean="0"/>
          </a:p>
          <a:p>
            <a:r>
              <a:rPr lang="x-none" sz="3200" dirty="0" smtClean="0"/>
              <a:t>APSOLUTNO PRAVO – DELUJE </a:t>
            </a:r>
            <a:r>
              <a:rPr lang="x-none" sz="3200" smtClean="0"/>
              <a:t>PREMA SVIMA</a:t>
            </a:r>
            <a:r>
              <a:rPr lang="x-none" sz="3200" dirty="0" smtClean="0"/>
              <a:t> (ERGA OMNES)</a:t>
            </a:r>
          </a:p>
          <a:p>
            <a:r>
              <a:rPr lang="x-none" sz="3200" dirty="0" smtClean="0"/>
              <a:t>OBUHVATA SLEDEĆA PRAVA:</a:t>
            </a:r>
            <a:endParaRPr lang="x-none" sz="32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372497" y="3196281"/>
            <a:ext cx="667265" cy="9720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06097" y="3212757"/>
            <a:ext cx="1178011" cy="13180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623222" y="2702011"/>
            <a:ext cx="2323070" cy="12356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005016" y="4242486"/>
            <a:ext cx="2471351" cy="183446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smtClean="0"/>
              <a:t>PRAVO </a:t>
            </a:r>
            <a:r>
              <a:rPr lang="x-none" sz="2600" b="1" dirty="0" smtClean="0"/>
              <a:t>UPOTREBE</a:t>
            </a:r>
            <a:endParaRPr lang="x-none" sz="2600" b="1" dirty="0"/>
          </a:p>
        </p:txBody>
      </p:sp>
      <p:sp>
        <p:nvSpPr>
          <p:cNvPr id="12" name="Oval 11"/>
          <p:cNvSpPr/>
          <p:nvPr/>
        </p:nvSpPr>
        <p:spPr>
          <a:xfrm>
            <a:off x="4118919" y="4588476"/>
            <a:ext cx="3575104" cy="148847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PRAVO </a:t>
            </a:r>
            <a:r>
              <a:rPr lang="x-none" sz="2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PLODOUŽIVANJA</a:t>
            </a:r>
            <a:endParaRPr lang="x-none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908323" y="3937686"/>
            <a:ext cx="3445477" cy="163109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 smtClean="0"/>
              <a:t>PRAVO RASPOLAGANJA</a:t>
            </a:r>
            <a:endParaRPr lang="x-none" sz="2600" b="1" dirty="0"/>
          </a:p>
        </p:txBody>
      </p:sp>
    </p:spTree>
    <p:extLst>
      <p:ext uri="{BB962C8B-B14F-4D97-AF65-F5344CB8AC3E}">
        <p14:creationId xmlns:p14="http://schemas.microsoft.com/office/powerpoint/2010/main" xmlns="" val="22239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531770"/>
          </a:xfrm>
        </p:spPr>
        <p:txBody>
          <a:bodyPr/>
          <a:lstStyle/>
          <a:p>
            <a:r>
              <a:rPr lang="x-none" sz="4000" dirty="0" smtClean="0"/>
              <a:t>PRESTANAK PRAVA SVOJINE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3955" y="1267097"/>
            <a:ext cx="11197046" cy="5457553"/>
          </a:xfrm>
        </p:spPr>
        <p:txBody>
          <a:bodyPr/>
          <a:lstStyle/>
          <a:p>
            <a:r>
              <a:rPr lang="en-US" sz="2800" dirty="0" smtClean="0"/>
              <a:t>U </a:t>
            </a:r>
            <a:r>
              <a:rPr lang="en-US" sz="2800" dirty="0" err="1" smtClean="0"/>
              <a:t>zavisnosti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en-US" sz="2800" dirty="0" smtClean="0"/>
              <a:t> toga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li</a:t>
            </a:r>
            <a:r>
              <a:rPr lang="en-US" sz="2800" dirty="0" smtClean="0"/>
              <a:t> </a:t>
            </a:r>
            <a:r>
              <a:rPr lang="en-US" sz="2800" dirty="0" err="1" smtClean="0"/>
              <a:t>pravo</a:t>
            </a:r>
            <a:r>
              <a:rPr lang="en-US" sz="2800" dirty="0" smtClean="0"/>
              <a:t> </a:t>
            </a:r>
            <a:r>
              <a:rPr lang="en-US" sz="2800" dirty="0" err="1" smtClean="0"/>
              <a:t>svojine</a:t>
            </a:r>
            <a:r>
              <a:rPr lang="en-US" sz="2800" dirty="0" smtClean="0"/>
              <a:t> </a:t>
            </a:r>
            <a:r>
              <a:rPr lang="en-US" sz="2800" dirty="0" err="1" smtClean="0"/>
              <a:t>prestaje</a:t>
            </a:r>
            <a:r>
              <a:rPr lang="en-US" sz="2800" dirty="0" smtClean="0"/>
              <a:t> </a:t>
            </a:r>
            <a:r>
              <a:rPr lang="en-US" sz="2800" dirty="0" err="1" smtClean="0"/>
              <a:t>samo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dotadašnjeg</a:t>
            </a:r>
            <a:r>
              <a:rPr lang="en-US" sz="2800" dirty="0" smtClean="0"/>
              <a:t> </a:t>
            </a:r>
            <a:r>
              <a:rPr lang="en-US" sz="2800" dirty="0" err="1" smtClean="0"/>
              <a:t>vlasnika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se </a:t>
            </a:r>
            <a:r>
              <a:rPr lang="en-US" sz="2800" dirty="0" err="1" smtClean="0"/>
              <a:t>gasi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nestaje</a:t>
            </a:r>
            <a:r>
              <a:rPr lang="en-US" sz="2800" dirty="0" smtClean="0"/>
              <a:t> </a:t>
            </a:r>
            <a:r>
              <a:rPr lang="en-US" sz="2800" dirty="0" err="1" smtClean="0"/>
              <a:t>iz</a:t>
            </a:r>
            <a:r>
              <a:rPr lang="en-US" sz="2800" dirty="0" smtClean="0"/>
              <a:t> </a:t>
            </a:r>
            <a:r>
              <a:rPr lang="en-US" sz="2800" dirty="0" err="1" smtClean="0"/>
              <a:t>pravnog</a:t>
            </a:r>
            <a:r>
              <a:rPr lang="en-US" sz="2800" dirty="0" smtClean="0"/>
              <a:t> </a:t>
            </a:r>
            <a:r>
              <a:rPr lang="en-US" sz="2800" dirty="0" err="1" smtClean="0"/>
              <a:t>života</a:t>
            </a:r>
            <a:r>
              <a:rPr lang="x-none" sz="2800" dirty="0" smtClean="0"/>
              <a:t>, </a:t>
            </a:r>
            <a:r>
              <a:rPr lang="en-US" sz="2800" dirty="0" err="1" smtClean="0"/>
              <a:t>načini</a:t>
            </a:r>
            <a:r>
              <a:rPr lang="en-US" sz="2800" dirty="0" smtClean="0"/>
              <a:t> </a:t>
            </a:r>
            <a:r>
              <a:rPr lang="en-US" sz="2800" dirty="0" err="1" smtClean="0"/>
              <a:t>prestanaka</a:t>
            </a:r>
            <a:r>
              <a:rPr lang="en-US" sz="2800" dirty="0" smtClean="0"/>
              <a:t> </a:t>
            </a:r>
            <a:r>
              <a:rPr lang="en-US" sz="2800" dirty="0" err="1" smtClean="0"/>
              <a:t>prava</a:t>
            </a:r>
            <a:r>
              <a:rPr lang="en-US" sz="2800" dirty="0" smtClean="0"/>
              <a:t> </a:t>
            </a:r>
            <a:r>
              <a:rPr lang="en-US" sz="2800" dirty="0" err="1" smtClean="0"/>
              <a:t>svojine</a:t>
            </a:r>
            <a:r>
              <a:rPr lang="en-US" sz="2800" dirty="0" smtClean="0"/>
              <a:t> dele se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relativne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apsolutne</a:t>
            </a:r>
            <a:r>
              <a:rPr lang="en-US" sz="2800" dirty="0" smtClean="0"/>
              <a:t>.</a:t>
            </a:r>
            <a:endParaRPr lang="x-none" sz="2800" dirty="0" smtClean="0"/>
          </a:p>
          <a:p>
            <a:pPr>
              <a:buFont typeface="Courier New" pitchFamily="49" charset="0"/>
              <a:buChar char="o"/>
            </a:pPr>
            <a:r>
              <a:rPr lang="x-none" sz="2800" dirty="0" smtClean="0"/>
              <a:t> </a:t>
            </a:r>
            <a:r>
              <a:rPr lang="en-US" sz="2800" i="1" dirty="0" err="1" smtClean="0"/>
              <a:t>Relativni</a:t>
            </a:r>
            <a:r>
              <a:rPr lang="en-US" sz="2800" dirty="0" smtClean="0"/>
              <a:t> </a:t>
            </a:r>
            <a:r>
              <a:rPr lang="en-US" sz="2800" dirty="0" err="1" smtClean="0"/>
              <a:t>način</a:t>
            </a:r>
            <a:r>
              <a:rPr lang="en-US" sz="2800" dirty="0" smtClean="0"/>
              <a:t> </a:t>
            </a:r>
            <a:r>
              <a:rPr lang="en-US" sz="2800" dirty="0" err="1" smtClean="0"/>
              <a:t>prestanka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oni</a:t>
            </a:r>
            <a:r>
              <a:rPr lang="en-US" sz="2800" dirty="0" smtClean="0"/>
              <a:t> </a:t>
            </a:r>
            <a:r>
              <a:rPr lang="en-US" sz="2800" dirty="0" err="1" smtClean="0"/>
              <a:t>kod</a:t>
            </a:r>
            <a:r>
              <a:rPr lang="en-US" sz="2800" dirty="0" smtClean="0"/>
              <a:t> </a:t>
            </a:r>
            <a:r>
              <a:rPr lang="en-US" sz="2800" dirty="0" err="1" smtClean="0"/>
              <a:t>kojih</a:t>
            </a:r>
            <a:r>
              <a:rPr lang="en-US" sz="2800" dirty="0" smtClean="0"/>
              <a:t> </a:t>
            </a:r>
            <a:r>
              <a:rPr lang="en-US" sz="2800" dirty="0" err="1" smtClean="0"/>
              <a:t>dolazi</a:t>
            </a:r>
            <a:r>
              <a:rPr lang="en-US" sz="2800" dirty="0" smtClean="0"/>
              <a:t> do </a:t>
            </a:r>
            <a:r>
              <a:rPr lang="en-US" sz="2800" dirty="0" err="1" smtClean="0"/>
              <a:t>smene</a:t>
            </a:r>
            <a:r>
              <a:rPr lang="en-US" sz="2800" dirty="0" smtClean="0"/>
              <a:t> </a:t>
            </a:r>
            <a:r>
              <a:rPr lang="en-US" sz="2800" dirty="0" err="1" smtClean="0"/>
              <a:t>vlasnika</a:t>
            </a:r>
            <a:r>
              <a:rPr lang="en-US" sz="2800" dirty="0" smtClean="0"/>
              <a:t>, </a:t>
            </a:r>
            <a:r>
              <a:rPr lang="en-US" sz="2800" dirty="0" err="1" smtClean="0"/>
              <a:t>tako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pravo</a:t>
            </a:r>
            <a:r>
              <a:rPr lang="en-US" sz="2800" dirty="0" smtClean="0"/>
              <a:t> </a:t>
            </a:r>
            <a:r>
              <a:rPr lang="en-US" sz="2800" dirty="0" err="1" smtClean="0"/>
              <a:t>prestaje</a:t>
            </a:r>
            <a:r>
              <a:rPr lang="en-US" sz="2800" dirty="0" smtClean="0"/>
              <a:t> </a:t>
            </a:r>
            <a:r>
              <a:rPr lang="en-US" sz="2800" dirty="0" err="1" smtClean="0"/>
              <a:t>samo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dotadašnjeg</a:t>
            </a:r>
            <a:r>
              <a:rPr lang="en-US" sz="2800" dirty="0" smtClean="0"/>
              <a:t> </a:t>
            </a:r>
            <a:r>
              <a:rPr lang="x-none" sz="2800" dirty="0" smtClean="0"/>
              <a:t>vlasnika</a:t>
            </a:r>
          </a:p>
          <a:p>
            <a:pPr>
              <a:buFont typeface="Courier New" pitchFamily="49" charset="0"/>
              <a:buChar char="o"/>
            </a:pPr>
            <a:r>
              <a:rPr lang="x-none" sz="2800" dirty="0" smtClean="0"/>
              <a:t> </a:t>
            </a:r>
            <a:r>
              <a:rPr lang="en-US" sz="2800" i="1" dirty="0" err="1" smtClean="0"/>
              <a:t>Apsolutni</a:t>
            </a:r>
            <a:r>
              <a:rPr lang="en-US" sz="2800" dirty="0" smtClean="0"/>
              <a:t> </a:t>
            </a:r>
            <a:r>
              <a:rPr lang="en-US" sz="2800" dirty="0" err="1" smtClean="0"/>
              <a:t>prestanak</a:t>
            </a:r>
            <a:r>
              <a:rPr lang="en-US" sz="2800" dirty="0" smtClean="0"/>
              <a:t> </a:t>
            </a:r>
            <a:r>
              <a:rPr lang="en-US" sz="2800" dirty="0" err="1" smtClean="0"/>
              <a:t>prava</a:t>
            </a:r>
            <a:r>
              <a:rPr lang="en-US" sz="2800" dirty="0" smtClean="0"/>
              <a:t> </a:t>
            </a:r>
            <a:r>
              <a:rPr lang="en-US" sz="2800" dirty="0" err="1" smtClean="0"/>
              <a:t>svojine</a:t>
            </a:r>
            <a:r>
              <a:rPr lang="en-US" sz="2800" dirty="0" smtClean="0"/>
              <a:t> </a:t>
            </a:r>
            <a:r>
              <a:rPr lang="en-US" sz="2800" dirty="0" err="1" smtClean="0"/>
              <a:t>postoji</a:t>
            </a:r>
            <a:r>
              <a:rPr lang="en-US" sz="2800" dirty="0" smtClean="0"/>
              <a:t> </a:t>
            </a:r>
            <a:r>
              <a:rPr lang="en-US" sz="2800" dirty="0" err="1" smtClean="0"/>
              <a:t>kad</a:t>
            </a:r>
            <a:r>
              <a:rPr lang="en-US" sz="2800" dirty="0" smtClean="0"/>
              <a:t> se </a:t>
            </a:r>
            <a:r>
              <a:rPr lang="en-US" sz="2800" dirty="0" err="1" smtClean="0"/>
              <a:t>pravo</a:t>
            </a:r>
            <a:r>
              <a:rPr lang="en-US" sz="2800" dirty="0" smtClean="0"/>
              <a:t> </a:t>
            </a:r>
            <a:r>
              <a:rPr lang="en-US" sz="2800" dirty="0" err="1" smtClean="0"/>
              <a:t>svojine</a:t>
            </a:r>
            <a:r>
              <a:rPr lang="en-US" sz="2800" dirty="0" smtClean="0"/>
              <a:t> </a:t>
            </a:r>
            <a:r>
              <a:rPr lang="en-US" sz="2800" dirty="0" err="1" smtClean="0"/>
              <a:t>ugasi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nestane</a:t>
            </a:r>
            <a:r>
              <a:rPr lang="en-US" sz="2800" dirty="0" smtClean="0"/>
              <a:t> </a:t>
            </a:r>
            <a:r>
              <a:rPr lang="en-US" sz="2800" dirty="0" err="1" smtClean="0"/>
              <a:t>iz</a:t>
            </a:r>
            <a:r>
              <a:rPr lang="en-US" sz="2800" dirty="0" smtClean="0"/>
              <a:t> </a:t>
            </a:r>
            <a:r>
              <a:rPr lang="en-US" sz="2800" dirty="0" err="1" smtClean="0"/>
              <a:t>pravnog</a:t>
            </a:r>
            <a:r>
              <a:rPr lang="en-US" sz="2800" dirty="0" smtClean="0"/>
              <a:t> </a:t>
            </a:r>
            <a:r>
              <a:rPr lang="en-US" sz="2800" dirty="0" err="1" smtClean="0"/>
              <a:t>života</a:t>
            </a:r>
            <a:r>
              <a:rPr lang="x-none" sz="2800" dirty="0" smtClean="0"/>
              <a:t> </a:t>
            </a:r>
            <a:r>
              <a:rPr lang="x-none" sz="2800" i="1" dirty="0" smtClean="0"/>
              <a:t>(</a:t>
            </a:r>
            <a:r>
              <a:rPr lang="en-US" sz="2800" i="1" dirty="0" err="1" smtClean="0"/>
              <a:t>propast</a:t>
            </a:r>
            <a:r>
              <a:rPr lang="x-none" sz="2800" i="1" dirty="0" smtClean="0"/>
              <a:t> </a:t>
            </a:r>
            <a:r>
              <a:rPr lang="en-US" sz="2800" i="1" dirty="0" err="1" smtClean="0"/>
              <a:t>stvari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ili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napuštanj</a:t>
            </a:r>
            <a:r>
              <a:rPr lang="x-none" sz="2800" i="1" dirty="0" smtClean="0"/>
              <a:t>e </a:t>
            </a:r>
            <a:r>
              <a:rPr lang="en-US" sz="2800" i="1" dirty="0" err="1" smtClean="0"/>
              <a:t>svojine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nad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pokret</a:t>
            </a:r>
            <a:r>
              <a:rPr lang="x-none" sz="2800" i="1" dirty="0" smtClean="0"/>
              <a:t>nom stvari)</a:t>
            </a:r>
          </a:p>
          <a:p>
            <a:r>
              <a:rPr lang="x-none" sz="2800" smtClean="0"/>
              <a:t>Napuštena </a:t>
            </a:r>
            <a:r>
              <a:rPr lang="x-none" sz="2800" dirty="0"/>
              <a:t>nepokretnost prelazi u državnu svojinu u trenutku </a:t>
            </a:r>
            <a:r>
              <a:rPr lang="x-none" sz="2800"/>
              <a:t>njenog </a:t>
            </a:r>
            <a:r>
              <a:rPr lang="x-none" sz="2800" smtClean="0"/>
              <a:t>napuštanja</a:t>
            </a:r>
            <a:r>
              <a:rPr lang="x-none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076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877759"/>
          </a:xfrm>
        </p:spPr>
        <p:txBody>
          <a:bodyPr/>
          <a:lstStyle/>
          <a:p>
            <a:r>
              <a:rPr lang="x-none" sz="4000" dirty="0" smtClean="0"/>
              <a:t>ZAŠTITA PRAVA SVOJINE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83771" y="1489165"/>
            <a:ext cx="10229305" cy="4574721"/>
          </a:xfrm>
        </p:spPr>
        <p:txBody>
          <a:bodyPr/>
          <a:lstStyle/>
          <a:p>
            <a:r>
              <a:rPr lang="x-none" sz="2800" dirty="0" smtClean="0"/>
              <a:t>Povreda prava svojine – </a:t>
            </a:r>
            <a:r>
              <a:rPr lang="x-none" sz="2800" i="1" dirty="0" smtClean="0"/>
              <a:t>oduzimanjem stvari </a:t>
            </a:r>
            <a:r>
              <a:rPr lang="x-none" sz="2800" dirty="0" smtClean="0"/>
              <a:t>ili </a:t>
            </a:r>
            <a:r>
              <a:rPr lang="x-none" sz="2800" i="1" dirty="0" smtClean="0"/>
              <a:t>ometanjem svojine</a:t>
            </a:r>
            <a:r>
              <a:rPr lang="x-none" sz="2800" dirty="0" smtClean="0"/>
              <a:t>.</a:t>
            </a:r>
          </a:p>
          <a:p>
            <a:r>
              <a:rPr lang="x-none" sz="2800" dirty="0" smtClean="0"/>
              <a:t>Zaštita se ostvaruje:</a:t>
            </a:r>
          </a:p>
          <a:p>
            <a:pPr>
              <a:buFont typeface="Arial" pitchFamily="34" charset="0"/>
              <a:buChar char="•"/>
            </a:pPr>
            <a:r>
              <a:rPr lang="x-none" sz="2800" b="1" dirty="0" smtClean="0"/>
              <a:t> samopomoću</a:t>
            </a:r>
            <a:r>
              <a:rPr lang="x-none" sz="2800" dirty="0" smtClean="0"/>
              <a:t> (sopstvenim radnjama)</a:t>
            </a:r>
          </a:p>
          <a:p>
            <a:pPr>
              <a:buFont typeface="Arial" pitchFamily="34" charset="0"/>
              <a:buChar char="•"/>
            </a:pPr>
            <a:r>
              <a:rPr lang="x-none" sz="2800" b="1" dirty="0" smtClean="0"/>
              <a:t> </a:t>
            </a:r>
            <a:r>
              <a:rPr lang="x-none" sz="2800" b="1" smtClean="0"/>
              <a:t>tužbom</a:t>
            </a:r>
            <a:r>
              <a:rPr lang="x-none" sz="2800" smtClean="0"/>
              <a:t> </a:t>
            </a:r>
            <a:r>
              <a:rPr lang="x-none" sz="2800" dirty="0" smtClean="0"/>
              <a:t>u parničnom postupku kojom se z</a:t>
            </a:r>
            <a:r>
              <a:rPr lang="x-none" sz="2800" smtClean="0"/>
              <a:t>ahteva </a:t>
            </a:r>
            <a:r>
              <a:rPr lang="x-none" sz="2800"/>
              <a:t>od </a:t>
            </a:r>
            <a:r>
              <a:rPr lang="x-none" sz="2800" smtClean="0"/>
              <a:t>držaoca</a:t>
            </a:r>
            <a:r>
              <a:rPr lang="x-none" sz="2800" dirty="0" smtClean="0"/>
              <a:t>, nevlasnika</a:t>
            </a:r>
            <a:r>
              <a:rPr lang="x-none" sz="2800" smtClean="0"/>
              <a:t> </a:t>
            </a:r>
            <a:r>
              <a:rPr lang="x-none" sz="2800" dirty="0"/>
              <a:t>povraćaj individualno </a:t>
            </a:r>
            <a:r>
              <a:rPr lang="x-none" sz="2800"/>
              <a:t>određene </a:t>
            </a:r>
            <a:r>
              <a:rPr lang="x-none" sz="2800" smtClean="0"/>
              <a:t>stvari</a:t>
            </a:r>
            <a:r>
              <a:rPr lang="x-none" sz="2800" dirty="0" smtClean="0"/>
              <a:t> ili prestanak </a:t>
            </a:r>
            <a:r>
              <a:rPr lang="en-US" sz="2800" dirty="0" smtClean="0"/>
              <a:t>s</a:t>
            </a:r>
            <a:r>
              <a:rPr lang="x-none" sz="2800" dirty="0" smtClean="0"/>
              <a:t>metanja</a:t>
            </a:r>
          </a:p>
          <a:p>
            <a:r>
              <a:rPr lang="x-none" sz="2800" dirty="0" smtClean="0"/>
              <a:t>Teret dokazivanja je na tužiocu, odnosno v</a:t>
            </a:r>
            <a:r>
              <a:rPr lang="x-none" sz="2800" smtClean="0"/>
              <a:t>lasnik</a:t>
            </a:r>
            <a:r>
              <a:rPr lang="x-none" sz="2800" dirty="0" smtClean="0"/>
              <a:t>/tužilac</a:t>
            </a:r>
            <a:r>
              <a:rPr lang="x-none" sz="2800" smtClean="0"/>
              <a:t> </a:t>
            </a:r>
            <a:r>
              <a:rPr lang="x-none" sz="2800" dirty="0"/>
              <a:t>mora dokazati da na stvari čiji povraćaj traži ima pravo </a:t>
            </a:r>
            <a:r>
              <a:rPr lang="x-none" sz="2800" dirty="0" smtClean="0"/>
              <a:t>svojine + </a:t>
            </a:r>
            <a:r>
              <a:rPr lang="x-none" sz="2800" dirty="0"/>
              <a:t>da se stvar nalazi u faktičkoj </a:t>
            </a:r>
            <a:r>
              <a:rPr lang="x-none" sz="2800"/>
              <a:t>vlasti </a:t>
            </a:r>
            <a:r>
              <a:rPr lang="x-none" sz="2800" smtClean="0"/>
              <a:t>tuženog</a:t>
            </a:r>
            <a:r>
              <a:rPr lang="x-none" sz="2800" dirty="0" smtClean="0"/>
              <a:t> bez pravnog osnova</a:t>
            </a:r>
          </a:p>
          <a:p>
            <a:r>
              <a:rPr lang="x-none" sz="2800" dirty="0"/>
              <a:t>Pravo na podnošenje </a:t>
            </a:r>
            <a:r>
              <a:rPr lang="x-none" sz="2800" dirty="0" smtClean="0"/>
              <a:t>tužbe </a:t>
            </a:r>
            <a:r>
              <a:rPr lang="x-none" sz="2800"/>
              <a:t>ne </a:t>
            </a:r>
            <a:r>
              <a:rPr lang="x-none" sz="2800" smtClean="0"/>
              <a:t>zastareva</a:t>
            </a:r>
            <a:r>
              <a:rPr lang="en-US" sz="2800" smtClean="0"/>
              <a:t>.</a:t>
            </a:r>
            <a:endParaRPr lang="x-none" sz="2800" dirty="0" smtClean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68527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671813"/>
          </a:xfrm>
        </p:spPr>
        <p:txBody>
          <a:bodyPr/>
          <a:lstStyle/>
          <a:p>
            <a:r>
              <a:rPr lang="sr-Latn-CS" dirty="0" smtClean="0"/>
              <a:t>Svojinskopravna ovlašćenja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3954" y="1332412"/>
            <a:ext cx="10777946" cy="47445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sr-Latn-CS" sz="2800" dirty="0" smtClean="0"/>
              <a:t> Pravo upotrebe </a:t>
            </a:r>
            <a:r>
              <a:rPr lang="sr-Latn-CS" sz="2800" i="1" dirty="0" smtClean="0"/>
              <a:t>(Usus) </a:t>
            </a:r>
            <a:r>
              <a:rPr lang="sr-Latn-CS" sz="2800" dirty="0" smtClean="0"/>
              <a:t>- faktička </a:t>
            </a:r>
            <a:r>
              <a:rPr lang="sr-Latn-CS" sz="2800" dirty="0"/>
              <a:t>vlast na </a:t>
            </a:r>
            <a:r>
              <a:rPr lang="sr-Latn-CS" sz="2800" dirty="0" smtClean="0"/>
              <a:t>stvari, stvar je u državini, posedu </a:t>
            </a:r>
            <a:r>
              <a:rPr lang="sr-Latn-CS" sz="2800" dirty="0"/>
              <a:t>da bi se </a:t>
            </a:r>
            <a:r>
              <a:rPr lang="sr-Latn-CS" sz="2800" dirty="0" smtClean="0"/>
              <a:t>koristila, upotrebljavala, podrazumeva preduzimanje </a:t>
            </a:r>
            <a:r>
              <a:rPr lang="sr-Latn-CS" sz="2800" dirty="0"/>
              <a:t>materijalnih akata prema </a:t>
            </a:r>
            <a:r>
              <a:rPr lang="sr-Latn-CS" sz="2800" dirty="0" smtClean="0"/>
              <a:t>stvari,</a:t>
            </a:r>
          </a:p>
          <a:p>
            <a:pPr>
              <a:buFont typeface="Wingdings" pitchFamily="2" charset="2"/>
              <a:buChar char="q"/>
            </a:pPr>
            <a:r>
              <a:rPr lang="sr-Latn-CS" sz="2800" dirty="0" smtClean="0"/>
              <a:t> Pravo plodouživanja </a:t>
            </a:r>
            <a:r>
              <a:rPr lang="sr-Latn-CS" sz="2800" i="1" dirty="0" smtClean="0"/>
              <a:t>(Fructus) </a:t>
            </a:r>
            <a:r>
              <a:rPr lang="sr-Latn-CS" sz="2800" dirty="0" smtClean="0"/>
              <a:t>- pribiranje </a:t>
            </a:r>
            <a:r>
              <a:rPr lang="sr-Latn-CS" sz="2800" dirty="0"/>
              <a:t>plodova i drugih </a:t>
            </a:r>
            <a:r>
              <a:rPr lang="sr-Latn-CS" sz="2800" dirty="0" smtClean="0"/>
              <a:t>prihoda od stvari </a:t>
            </a:r>
          </a:p>
          <a:p>
            <a:pPr>
              <a:buFont typeface="Wingdings" pitchFamily="2" charset="2"/>
              <a:buChar char="q"/>
            </a:pPr>
            <a:r>
              <a:rPr lang="sr-Latn-CS" sz="2800" dirty="0" smtClean="0"/>
              <a:t> Pravo raspolaganja </a:t>
            </a:r>
            <a:r>
              <a:rPr lang="sr-Latn-CS" sz="2800" i="1" dirty="0" smtClean="0"/>
              <a:t>(Abusus)</a:t>
            </a:r>
          </a:p>
          <a:p>
            <a:pPr marL="742950" indent="-742950">
              <a:buFont typeface="Wingdings" pitchFamily="2" charset="2"/>
              <a:buChar char="§"/>
            </a:pPr>
            <a:r>
              <a:rPr lang="sr-Latn-CS" sz="2800" dirty="0" smtClean="0"/>
              <a:t>faktičko raspolaganje – preduzimanje materijalnih akata kojima se utiče na supstancu stvari, npr. opravka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sr-Latn-CS" sz="2800" dirty="0" smtClean="0"/>
              <a:t>pravno raspolaganje – preduzimanje pravnih akata, prenos prava svojine na druge subjekte</a:t>
            </a:r>
            <a:r>
              <a:rPr lang="en-US" sz="2800" dirty="0" smtClean="0"/>
              <a:t>, </a:t>
            </a:r>
            <a:r>
              <a:rPr lang="en-US" sz="2800" dirty="0" err="1" smtClean="0"/>
              <a:t>npr</a:t>
            </a:r>
            <a:r>
              <a:rPr lang="en-US" sz="2800" dirty="0" smtClean="0"/>
              <a:t>. </a:t>
            </a:r>
            <a:r>
              <a:rPr lang="en-US" sz="2800" dirty="0" err="1" smtClean="0"/>
              <a:t>prodaja</a:t>
            </a:r>
            <a:r>
              <a:rPr lang="en-US" sz="2800" dirty="0" smtClean="0"/>
              <a:t>, </a:t>
            </a:r>
            <a:r>
              <a:rPr lang="en-US" sz="2800" dirty="0" err="1" smtClean="0"/>
              <a:t>zalaganje</a:t>
            </a:r>
            <a:endParaRPr lang="sr-Latn-C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x-none" sz="2800" smtClean="0"/>
          </a:p>
          <a:p>
            <a:pPr>
              <a:buFontTx/>
              <a:buChar char="-"/>
            </a:pP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193360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966651"/>
            <a:ext cx="10515600" cy="511029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Na stvari može postojati jedno pravo svojine, ne mogu postojati dva prava svojine istovremeno</a:t>
            </a:r>
            <a:r>
              <a:rPr lang="en-US" sz="2800" dirty="0" smtClean="0"/>
              <a:t>, </a:t>
            </a:r>
            <a:r>
              <a:rPr lang="en-US" sz="2800" dirty="0" err="1" smtClean="0"/>
              <a:t>pravo</a:t>
            </a:r>
            <a:r>
              <a:rPr lang="en-US" sz="2800" dirty="0" smtClean="0"/>
              <a:t> </a:t>
            </a:r>
            <a:r>
              <a:rPr lang="x-none" sz="2800" dirty="0" smtClean="0"/>
              <a:t>postoji dok postoji stvar na koju se odnosi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Na stvari na kojoj postoji pravo svojine može se zasnovati pravo s</a:t>
            </a:r>
            <a:r>
              <a:rPr lang="x-none" sz="2800" dirty="0" smtClean="0"/>
              <a:t>tvarne ili </a:t>
            </a:r>
            <a:r>
              <a:rPr lang="x-none" sz="2800" smtClean="0"/>
              <a:t>l</a:t>
            </a:r>
            <a:r>
              <a:rPr lang="x-none" sz="2800" dirty="0" smtClean="0"/>
              <a:t>ične sl</a:t>
            </a:r>
            <a:r>
              <a:rPr lang="x-none" sz="2800" smtClean="0"/>
              <a:t>užbenosti, pravo stvarnog tereta i pravo zaloge</a:t>
            </a:r>
            <a:endParaRPr lang="x-none" sz="2800" dirty="0" smtClean="0"/>
          </a:p>
          <a:p>
            <a:r>
              <a:rPr lang="en-US" sz="2400" dirty="0" smtClean="0"/>
              <a:t>VLASNIK </a:t>
            </a:r>
            <a:r>
              <a:rPr lang="x-none" sz="2400" smtClean="0"/>
              <a:t>KORISTI</a:t>
            </a:r>
            <a:r>
              <a:rPr lang="x-none" sz="2400" dirty="0" smtClean="0"/>
              <a:t> </a:t>
            </a:r>
            <a:r>
              <a:rPr lang="en-US" sz="2400" dirty="0" smtClean="0"/>
              <a:t>STVAR </a:t>
            </a:r>
            <a:r>
              <a:rPr lang="x-none" sz="2400" dirty="0" smtClean="0"/>
              <a:t>i </a:t>
            </a:r>
            <a:r>
              <a:rPr lang="x-none" sz="2400" smtClean="0"/>
              <a:t>OSTVARUJE </a:t>
            </a:r>
            <a:r>
              <a:rPr lang="x-none" sz="2400" dirty="0" smtClean="0"/>
              <a:t>PRAVO U SKLADU SA:</a:t>
            </a:r>
            <a:endParaRPr lang="x-none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479591" y="3608173"/>
            <a:ext cx="609598" cy="7825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824151" y="3616411"/>
            <a:ext cx="560173" cy="7990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807308" y="4489622"/>
            <a:ext cx="3303373" cy="135100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 smtClean="0"/>
              <a:t>PRIRODOM STVARI</a:t>
            </a:r>
            <a:endParaRPr lang="x-none" sz="2600" b="1" dirty="0"/>
          </a:p>
        </p:txBody>
      </p:sp>
      <p:sp>
        <p:nvSpPr>
          <p:cNvPr id="10" name="Oval 9"/>
          <p:cNvSpPr/>
          <p:nvPr/>
        </p:nvSpPr>
        <p:spPr>
          <a:xfrm>
            <a:off x="4777946" y="4489622"/>
            <a:ext cx="3369276" cy="158732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 smtClean="0"/>
              <a:t>NAMENOM STVARI</a:t>
            </a:r>
            <a:endParaRPr lang="x-none" sz="2600" b="1" dirty="0"/>
          </a:p>
        </p:txBody>
      </p:sp>
    </p:spTree>
    <p:extLst>
      <p:ext uri="{BB962C8B-B14F-4D97-AF65-F5344CB8AC3E}">
        <p14:creationId xmlns:p14="http://schemas.microsoft.com/office/powerpoint/2010/main" xmlns="" val="27415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36575"/>
            <a:ext cx="10515600" cy="745953"/>
          </a:xfrm>
        </p:spPr>
        <p:txBody>
          <a:bodyPr/>
          <a:lstStyle/>
          <a:p>
            <a:r>
              <a:rPr lang="x-none" sz="3600" dirty="0" smtClean="0"/>
              <a:t>STICANJE PRAVA SVOJINE</a:t>
            </a:r>
            <a:endParaRPr lang="x-none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87830" y="1580606"/>
            <a:ext cx="11156496" cy="481761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sr-Latn-CS" sz="3200" b="1" dirty="0" smtClean="0"/>
              <a:t> DERIVATIVNO</a:t>
            </a:r>
            <a:r>
              <a:rPr lang="sr-Latn-CS" sz="3200" dirty="0" smtClean="0"/>
              <a:t> STICANJE – STICALAC IZVODI SVOJE PRAVO IZ PRAVA PRETHODNIKA, stiče se u odnosu PRETHODNIK – SLEDBENIK</a:t>
            </a:r>
          </a:p>
          <a:p>
            <a:r>
              <a:rPr lang="sr-Latn-CS" sz="3200" dirty="0" smtClean="0"/>
              <a:t>(kupoprodaja, poklon, nasleđivanje)</a:t>
            </a:r>
          </a:p>
          <a:p>
            <a:pPr>
              <a:buFont typeface="Wingdings" pitchFamily="2" charset="2"/>
              <a:buChar char="v"/>
            </a:pPr>
            <a:r>
              <a:rPr lang="sr-Latn-CS" sz="3200" b="1" dirty="0" smtClean="0"/>
              <a:t> ORIGINARNO</a:t>
            </a:r>
            <a:r>
              <a:rPr lang="sr-Latn-CS" sz="3200" dirty="0" smtClean="0"/>
              <a:t> STICANJE – ZASNIVA SE NOVO PRAVO – NEMA PRAVA PRETHODNIKA, NEMA PRETHODNOG PRAVA SVOJINE</a:t>
            </a:r>
          </a:p>
          <a:p>
            <a:r>
              <a:rPr lang="sr-Latn-CS" sz="3200" dirty="0" smtClean="0"/>
              <a:t>(zakon)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xmlns="" val="37358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72995"/>
            <a:ext cx="10515600" cy="5903955"/>
          </a:xfrm>
        </p:spPr>
        <p:txBody>
          <a:bodyPr/>
          <a:lstStyle/>
          <a:p>
            <a:r>
              <a:rPr lang="x-none" sz="4400" b="1" dirty="0">
                <a:solidFill>
                  <a:schemeClr val="tx1"/>
                </a:solidFill>
              </a:rPr>
              <a:t>STICANJE PRAVA SVOJINE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247775" y="856734"/>
            <a:ext cx="442527" cy="12101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61437" y="914400"/>
            <a:ext cx="310463" cy="13049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191125" y="914400"/>
            <a:ext cx="2085975" cy="17621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391275" y="914400"/>
            <a:ext cx="3943350" cy="22383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73676" y="2133600"/>
            <a:ext cx="1552832" cy="128510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b="1" dirty="0" smtClean="0"/>
              <a:t>ZAKON</a:t>
            </a:r>
            <a:endParaRPr lang="x-none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2767914" y="2290119"/>
            <a:ext cx="2001794" cy="118624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b="1" dirty="0" smtClean="0"/>
              <a:t>PRAVNI POSAO</a:t>
            </a:r>
            <a:endParaRPr lang="x-none" sz="2400" b="1" dirty="0"/>
          </a:p>
        </p:txBody>
      </p:sp>
      <p:sp>
        <p:nvSpPr>
          <p:cNvPr id="15" name="Rectangle 14"/>
          <p:cNvSpPr/>
          <p:nvPr/>
        </p:nvSpPr>
        <p:spPr>
          <a:xfrm>
            <a:off x="6203092" y="2776151"/>
            <a:ext cx="2207741" cy="12521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b="1" dirty="0" smtClean="0"/>
              <a:t>NASLEĐIVANJE</a:t>
            </a:r>
            <a:endParaRPr lang="x-none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9135762" y="3270421"/>
            <a:ext cx="2256138" cy="138395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b="1" dirty="0" smtClean="0"/>
              <a:t>ODLUKA DRŽAVNOG ORGANA</a:t>
            </a:r>
            <a:endParaRPr lang="x-none" sz="2400" b="1" dirty="0"/>
          </a:p>
        </p:txBody>
      </p:sp>
    </p:spTree>
    <p:extLst>
      <p:ext uri="{BB962C8B-B14F-4D97-AF65-F5344CB8AC3E}">
        <p14:creationId xmlns:p14="http://schemas.microsoft.com/office/powerpoint/2010/main" xmlns="" val="24138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811856"/>
          </a:xfrm>
        </p:spPr>
        <p:txBody>
          <a:bodyPr/>
          <a:lstStyle/>
          <a:p>
            <a:r>
              <a:rPr lang="x-none" sz="4000" dirty="0" smtClean="0"/>
              <a:t>PRAVNI POSAO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367483"/>
            <a:ext cx="10515600" cy="4709468"/>
          </a:xfrm>
        </p:spPr>
        <p:txBody>
          <a:bodyPr/>
          <a:lstStyle/>
          <a:p>
            <a:r>
              <a:rPr lang="x-none" sz="2800" dirty="0" smtClean="0"/>
              <a:t>UGOVOR </a:t>
            </a:r>
            <a:r>
              <a:rPr lang="x-none" sz="2800" smtClean="0"/>
              <a:t>O KUPOPRODAJI</a:t>
            </a:r>
            <a:r>
              <a:rPr lang="x-none" sz="2800" dirty="0" smtClean="0"/>
              <a:t>/POKLONU/RAZMENI</a:t>
            </a:r>
          </a:p>
          <a:p>
            <a:r>
              <a:rPr lang="en-US" sz="2800" dirty="0" smtClean="0"/>
              <a:t>PRAVNI OSNOV</a:t>
            </a:r>
            <a:r>
              <a:rPr lang="x-none" sz="2800" i="1" dirty="0" smtClean="0"/>
              <a:t> (Ius Titulus)</a:t>
            </a:r>
            <a:r>
              <a:rPr lang="en-US" sz="2800" dirty="0" smtClean="0"/>
              <a:t> - </a:t>
            </a:r>
            <a:r>
              <a:rPr lang="x-none" sz="2800" smtClean="0"/>
              <a:t>UGOVOR </a:t>
            </a:r>
            <a:r>
              <a:rPr lang="x-none" sz="2800" dirty="0" smtClean="0"/>
              <a:t>SA </a:t>
            </a:r>
            <a:r>
              <a:rPr lang="x-none" sz="2800" smtClean="0"/>
              <a:t>PRETHODNIM VLASNIKOM</a:t>
            </a:r>
            <a:endParaRPr lang="x-none" sz="2800" i="1" dirty="0" smtClean="0"/>
          </a:p>
          <a:p>
            <a:r>
              <a:rPr lang="x-none" sz="2800" dirty="0" smtClean="0"/>
              <a:t>DVA LICA: PRETHODNI VLASNIK – PRENOSILAC I NOVI VLASNIK – </a:t>
            </a:r>
            <a:r>
              <a:rPr lang="x-none" sz="2800" dirty="0" err="1" smtClean="0"/>
              <a:t>STICALAC</a:t>
            </a:r>
            <a:endParaRPr lang="x-none" sz="2800" dirty="0" smtClean="0"/>
          </a:p>
          <a:p>
            <a:r>
              <a:rPr lang="x-none" sz="2800" dirty="0" smtClean="0"/>
              <a:t>PRETHODNI VLASNIK – ZAISTA VLASNIK</a:t>
            </a:r>
          </a:p>
          <a:p>
            <a:r>
              <a:rPr lang="x-none" sz="2800" smtClean="0"/>
              <a:t>PUNOVAŽAN UGOVOR</a:t>
            </a:r>
            <a:r>
              <a:rPr lang="en-US" sz="2800" dirty="0" smtClean="0"/>
              <a:t>, </a:t>
            </a:r>
            <a:r>
              <a:rPr lang="x-none" sz="2800" dirty="0" smtClean="0"/>
              <a:t>ZAKONOM PREDVIĐENA FORMA </a:t>
            </a:r>
            <a:r>
              <a:rPr lang="en-US" sz="2800" dirty="0" smtClean="0"/>
              <a:t>ZAKLJUCENJA </a:t>
            </a:r>
            <a:endParaRPr lang="x-none" sz="2800" dirty="0" smtClean="0"/>
          </a:p>
          <a:p>
            <a:r>
              <a:rPr lang="en-US" sz="2800" dirty="0" smtClean="0"/>
              <a:t>NACIN STICANJA</a:t>
            </a:r>
            <a:r>
              <a:rPr lang="x-none" sz="2800" i="1" dirty="0" smtClean="0"/>
              <a:t> (Modus Aquirendi)</a:t>
            </a:r>
            <a:r>
              <a:rPr lang="en-US" sz="2800" dirty="0" smtClean="0"/>
              <a:t> - </a:t>
            </a:r>
            <a:r>
              <a:rPr lang="x-none" sz="2800" smtClean="0"/>
              <a:t>PREDAJA STVARI</a:t>
            </a:r>
            <a:r>
              <a:rPr lang="x-none" sz="2800" dirty="0" smtClean="0"/>
              <a:t> ZA POKRETNOSTI</a:t>
            </a:r>
            <a:r>
              <a:rPr lang="x-none" sz="2800" smtClean="0"/>
              <a:t>/ZA </a:t>
            </a:r>
            <a:r>
              <a:rPr lang="x-none" sz="2800" dirty="0" smtClean="0"/>
              <a:t>NEPOKRETNOSTI UPIS </a:t>
            </a:r>
            <a:r>
              <a:rPr lang="x-none" sz="2800" smtClean="0"/>
              <a:t>U </a:t>
            </a:r>
            <a:r>
              <a:rPr lang="x-none" sz="2800" dirty="0" smtClean="0"/>
              <a:t>NADLEŽNI REGISTAR</a:t>
            </a:r>
            <a:endParaRPr lang="x-none" sz="2800" i="1" dirty="0"/>
          </a:p>
        </p:txBody>
      </p:sp>
    </p:spTree>
    <p:extLst>
      <p:ext uri="{BB962C8B-B14F-4D97-AF65-F5344CB8AC3E}">
        <p14:creationId xmlns:p14="http://schemas.microsoft.com/office/powerpoint/2010/main" xmlns="" val="14733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836570"/>
          </a:xfrm>
        </p:spPr>
        <p:txBody>
          <a:bodyPr/>
          <a:lstStyle/>
          <a:p>
            <a:r>
              <a:rPr lang="x-none" sz="4000" dirty="0" smtClean="0"/>
              <a:t>PO SAMOM ZAKONU</a:t>
            </a:r>
            <a:endParaRPr lang="x-none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62594" y="1397725"/>
            <a:ext cx="10229305" cy="4679225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mtClean="0"/>
              <a:t>Stvaranje</a:t>
            </a:r>
            <a:r>
              <a:rPr lang="x-none" dirty="0" smtClean="0"/>
              <a:t>m</a:t>
            </a:r>
            <a:r>
              <a:rPr lang="x-none" smtClean="0"/>
              <a:t> </a:t>
            </a:r>
            <a:r>
              <a:rPr lang="x-none" dirty="0"/>
              <a:t>nove </a:t>
            </a:r>
            <a:r>
              <a:rPr lang="x-none" dirty="0" smtClean="0"/>
              <a:t>stvari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mtClean="0"/>
              <a:t>Spajanje</a:t>
            </a:r>
            <a:r>
              <a:rPr lang="x-none" dirty="0" smtClean="0"/>
              <a:t>m/mešanjem dve stvari</a:t>
            </a:r>
            <a:r>
              <a:rPr lang="x-none" smtClean="0"/>
              <a:t> 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G</a:t>
            </a:r>
            <a:r>
              <a:rPr lang="x-none" dirty="0" smtClean="0"/>
              <a:t>rađenje </a:t>
            </a:r>
            <a:r>
              <a:rPr lang="x-none" dirty="0"/>
              <a:t>na tuđem </a:t>
            </a:r>
            <a:r>
              <a:rPr lang="x-none" dirty="0" smtClean="0"/>
              <a:t>zemljištu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mtClean="0"/>
              <a:t>Odvajanje</a:t>
            </a:r>
            <a:r>
              <a:rPr lang="x-none" dirty="0" smtClean="0"/>
              <a:t>m</a:t>
            </a:r>
            <a:r>
              <a:rPr lang="x-none" smtClean="0"/>
              <a:t> </a:t>
            </a:r>
            <a:r>
              <a:rPr lang="x-none" dirty="0" smtClean="0"/>
              <a:t>plodova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mtClean="0"/>
              <a:t>Održaj</a:t>
            </a:r>
            <a:r>
              <a:rPr lang="x-none" dirty="0" smtClean="0"/>
              <a:t>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mtClean="0"/>
              <a:t>Sticanje</a:t>
            </a:r>
            <a:r>
              <a:rPr lang="x-none" dirty="0" smtClean="0"/>
              <a:t>m</a:t>
            </a:r>
            <a:r>
              <a:rPr lang="x-none" smtClean="0"/>
              <a:t> </a:t>
            </a:r>
            <a:r>
              <a:rPr lang="x-none" dirty="0"/>
              <a:t>svojine od </a:t>
            </a:r>
            <a:r>
              <a:rPr lang="x-none" dirty="0" smtClean="0"/>
              <a:t>nevlasnika</a:t>
            </a:r>
            <a:endParaRPr lang="x-none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mtClean="0"/>
              <a:t>Okupacij</a:t>
            </a:r>
            <a:r>
              <a:rPr lang="x-none" dirty="0" smtClean="0"/>
              <a:t>om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14451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6" y="514350"/>
            <a:ext cx="10174502" cy="778992"/>
          </a:xfrm>
        </p:spPr>
        <p:txBody>
          <a:bodyPr/>
          <a:lstStyle/>
          <a:p>
            <a:r>
              <a:rPr lang="x-none" sz="3600" dirty="0" smtClean="0"/>
              <a:t>      </a:t>
            </a:r>
            <a:r>
              <a:rPr lang="x-none" sz="3600" smtClean="0"/>
              <a:t>STICANJE SVOJINE </a:t>
            </a:r>
            <a:r>
              <a:rPr lang="x-none" sz="3600" dirty="0" smtClean="0"/>
              <a:t>OD NEVLASNIKA</a:t>
            </a:r>
            <a:r>
              <a:rPr lang="x-none" b="0" dirty="0" smtClean="0"/>
              <a:t/>
            </a:r>
            <a:br>
              <a:rPr lang="x-none" b="0" dirty="0" smtClean="0"/>
            </a:br>
            <a:endParaRPr lang="x-none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99286"/>
            <a:ext cx="10515600" cy="1779491"/>
          </a:xfrm>
        </p:spPr>
        <p:txBody>
          <a:bodyPr/>
          <a:lstStyle/>
          <a:p>
            <a:pPr marL="571500" indent="-571500"/>
            <a:r>
              <a:rPr lang="x-none" sz="2800" b="1" dirty="0" smtClean="0"/>
              <a:t>- </a:t>
            </a:r>
            <a:r>
              <a:rPr lang="x-none" sz="2800" b="1" smtClean="0"/>
              <a:t>SAVESNO LICE </a:t>
            </a:r>
            <a:r>
              <a:rPr lang="x-none" sz="2800" b="1" dirty="0" smtClean="0"/>
              <a:t>PRIBAVILO</a:t>
            </a:r>
            <a:r>
              <a:rPr lang="x-none" sz="2800" b="1" smtClean="0"/>
              <a:t> POKRETN</a:t>
            </a:r>
            <a:r>
              <a:rPr lang="x-none" sz="2800" b="1" dirty="0" smtClean="0"/>
              <a:t>U</a:t>
            </a:r>
            <a:r>
              <a:rPr lang="x-none" sz="2800" b="1" smtClean="0"/>
              <a:t> STVAR UZ </a:t>
            </a:r>
            <a:r>
              <a:rPr lang="x-none" sz="2800" b="1" dirty="0" smtClean="0"/>
              <a:t>NAKNADU </a:t>
            </a:r>
            <a:r>
              <a:rPr lang="x-none" sz="2800" b="1" smtClean="0"/>
              <a:t>OD </a:t>
            </a:r>
            <a:r>
              <a:rPr lang="x-none" sz="2800" b="1" dirty="0" smtClean="0"/>
              <a:t>LICA KOJE NIJE </a:t>
            </a:r>
            <a:r>
              <a:rPr lang="x-none" sz="2800" b="1" smtClean="0"/>
              <a:t>VLASNIK</a:t>
            </a:r>
            <a:r>
              <a:rPr lang="x-none" sz="2800" b="1" dirty="0" smtClean="0"/>
              <a:t>  NA OSNOVU PUNOVAŽNOG UGOVORA</a:t>
            </a:r>
            <a:endParaRPr lang="x-none" sz="2800" b="1" smtClean="0"/>
          </a:p>
          <a:p>
            <a:pPr marL="571500" indent="-571500"/>
            <a:r>
              <a:rPr lang="x-none" sz="2800" dirty="0" smtClean="0"/>
              <a:t>- </a:t>
            </a:r>
            <a:r>
              <a:rPr lang="x-none" sz="2800" smtClean="0"/>
              <a:t>U OKVIRU DELATNOSTI </a:t>
            </a:r>
            <a:r>
              <a:rPr lang="x-none" sz="2800" dirty="0" smtClean="0"/>
              <a:t>NEVLASNIK JE </a:t>
            </a:r>
            <a:r>
              <a:rPr lang="x-none" sz="2800" smtClean="0"/>
              <a:t>STAVIO U PROMET</a:t>
            </a:r>
            <a:endParaRPr lang="x-none" sz="2800" dirty="0" smtClean="0"/>
          </a:p>
          <a:p>
            <a:pPr marL="571500" indent="-571500"/>
            <a:endParaRPr lang="x-none" b="1" dirty="0" smtClean="0"/>
          </a:p>
          <a:p>
            <a:pPr marL="571500" indent="-571500"/>
            <a:r>
              <a:rPr lang="x-none" b="1" dirty="0" smtClean="0"/>
              <a:t>OKUPACIJA</a:t>
            </a:r>
          </a:p>
          <a:p>
            <a:pPr marL="571500" indent="-571500"/>
            <a:r>
              <a:rPr lang="x-none" smtClean="0"/>
              <a:t>predstavlja zasnivanje svojine na ničijim stvarima;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x-none" dirty="0" smtClean="0"/>
          </a:p>
        </p:txBody>
      </p:sp>
    </p:spTree>
    <p:extLst>
      <p:ext uri="{BB962C8B-B14F-4D97-AF65-F5344CB8AC3E}">
        <p14:creationId xmlns:p14="http://schemas.microsoft.com/office/powerpoint/2010/main" xmlns="" val="23241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</TotalTime>
  <Words>1160</Words>
  <Application>Microsoft Office PowerPoint</Application>
  <PresentationFormat>Custom</PresentationFormat>
  <Paragraphs>125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PRAVO SVOJINE</vt:lpstr>
      <vt:lpstr>Svojinskopravna ovlašćenja</vt:lpstr>
      <vt:lpstr>Slide 4</vt:lpstr>
      <vt:lpstr>STICANJE PRAVA SVOJINE</vt:lpstr>
      <vt:lpstr>Slide 6</vt:lpstr>
      <vt:lpstr>PRAVNI POSAO</vt:lpstr>
      <vt:lpstr>PO SAMOM ZAKONU</vt:lpstr>
      <vt:lpstr>      STICANJE SVOJINE OD NEVLASNIKA </vt:lpstr>
      <vt:lpstr>PRIRAŠTAJ </vt:lpstr>
      <vt:lpstr>GRAĐENJE NA TUĐEM ZEMLJIŠTU</vt:lpstr>
      <vt:lpstr>Slide 12</vt:lpstr>
      <vt:lpstr>Slide 13</vt:lpstr>
      <vt:lpstr>Slide 14</vt:lpstr>
      <vt:lpstr>PLODOVI</vt:lpstr>
      <vt:lpstr>ODRŽAJ</vt:lpstr>
      <vt:lpstr>REDOVAN ODRŽAJ</vt:lpstr>
      <vt:lpstr>VANREDAN ODRŽAJ</vt:lpstr>
      <vt:lpstr>Slide 19</vt:lpstr>
      <vt:lpstr>PRESTANAK PRAVA SVOJINE</vt:lpstr>
      <vt:lpstr>ZAŠTITA PRAVA SVOJINE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korisnik</cp:lastModifiedBy>
  <cp:revision>147</cp:revision>
  <dcterms:created xsi:type="dcterms:W3CDTF">2017-10-13T10:19:34Z</dcterms:created>
  <dcterms:modified xsi:type="dcterms:W3CDTF">2019-02-06T11:34:01Z</dcterms:modified>
</cp:coreProperties>
</file>