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Default Extension="wdp" ContentType="image/vnd.ms-photo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1" r:id="rId3"/>
    <p:sldId id="257" r:id="rId4"/>
    <p:sldId id="258" r:id="rId5"/>
    <p:sldId id="259" r:id="rId6"/>
    <p:sldId id="260" r:id="rId7"/>
    <p:sldId id="267" r:id="rId8"/>
    <p:sldId id="264" r:id="rId9"/>
    <p:sldId id="265" r:id="rId10"/>
    <p:sldId id="266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3"/>
  </p:normalViewPr>
  <p:slideViewPr>
    <p:cSldViewPr>
      <p:cViewPr varScale="1">
        <p:scale>
          <a:sx n="84" d="100"/>
          <a:sy n="84" d="100"/>
        </p:scale>
        <p:origin x="-106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83630" y="3602039"/>
            <a:ext cx="6858000" cy="56890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1" baseline="0">
                <a:latin typeface="Century Gothic" panose="020B0502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x-none" dirty="0" smtClean="0"/>
              <a:t>Naslov/Naziv teme predavanja</a:t>
            </a:r>
            <a:endParaRPr lang="x-none" dirty="0"/>
          </a:p>
        </p:txBody>
      </p:sp>
      <p:pic>
        <p:nvPicPr>
          <p:cNvPr id="7" name="Picture 10" descr="Image result for teacher icon 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aturation sat="99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0549" y="4147471"/>
            <a:ext cx="586476" cy="7612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Image result for clock timer 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="" xmlns:a14="http://schemas.microsoft.com/office/drawing/2010/main">
                  <a14:imgLayer r:embed="rId5">
                    <a14:imgEffect>
                      <a14:brightnessContrast bright="-14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2580" y="4228910"/>
            <a:ext cx="328628" cy="4381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556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x-non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57225" y="2076450"/>
            <a:ext cx="7886700" cy="40005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 dirty="0"/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x-none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28650" y="2038350"/>
            <a:ext cx="3700463" cy="40386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29175" y="2038350"/>
            <a:ext cx="3700463" cy="40386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 dirty="0"/>
          </a:p>
        </p:txBody>
      </p: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571184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15616" y="6356350"/>
            <a:ext cx="1475184" cy="365125"/>
          </a:xfrm>
          <a:prstGeom prst="rect">
            <a:avLst/>
          </a:prstGeom>
        </p:spPr>
        <p:txBody>
          <a:bodyPr/>
          <a:lstStyle/>
          <a:p>
            <a:fld id="{5ECA272F-F2B6-4770-B1C9-1E18CFE81A62}" type="datetimeFigureOut">
              <a:rPr lang="en-US" smtClean="0"/>
              <a:pPr/>
              <a:t>26-Feb-19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EA632DD-4472-485B-A5C9-E7B82759C0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58622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4883" y="5814026"/>
            <a:ext cx="9144000" cy="111015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35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biLevel thresh="25000"/>
          </a:blip>
          <a:stretch>
            <a:fillRect/>
          </a:stretch>
        </p:blipFill>
        <p:spPr>
          <a:xfrm>
            <a:off x="7778416" y="5547973"/>
            <a:ext cx="1209561" cy="1674345"/>
          </a:xfrm>
          <a:prstGeom prst="rect">
            <a:avLst/>
          </a:prstGeom>
        </p:spPr>
      </p:pic>
      <p:sp>
        <p:nvSpPr>
          <p:cNvPr id="14" name="Oval 13"/>
          <p:cNvSpPr/>
          <p:nvPr/>
        </p:nvSpPr>
        <p:spPr>
          <a:xfrm rot="10162212" flipH="1">
            <a:off x="-79139" y="2761999"/>
            <a:ext cx="9131674" cy="3852142"/>
          </a:xfrm>
          <a:prstGeom prst="ellipse">
            <a:avLst/>
          </a:prstGeom>
          <a:solidFill>
            <a:schemeClr val="bg1"/>
          </a:solidFill>
          <a:ln w="47625">
            <a:noFill/>
          </a:ln>
          <a:effectLst>
            <a:outerShdw blurRad="101600" dist="38100" sx="76000" sy="76000" algn="l" rotWithShape="0">
              <a:prstClr val="black">
                <a:alpha val="7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350"/>
          </a:p>
        </p:txBody>
      </p:sp>
      <p:sp>
        <p:nvSpPr>
          <p:cNvPr id="19" name="Oval 18"/>
          <p:cNvSpPr/>
          <p:nvPr/>
        </p:nvSpPr>
        <p:spPr>
          <a:xfrm rot="10036807" flipH="1">
            <a:off x="-87478" y="3661707"/>
            <a:ext cx="7331512" cy="2259590"/>
          </a:xfrm>
          <a:prstGeom prst="ellipse">
            <a:avLst/>
          </a:prstGeom>
          <a:solidFill>
            <a:schemeClr val="bg1"/>
          </a:solidFill>
          <a:ln w="47625">
            <a:noFill/>
          </a:ln>
          <a:effectLst>
            <a:outerShdw blurRad="101600" dist="38100" sx="76000" sy="76000" algn="l" rotWithShape="0">
              <a:prstClr val="black">
                <a:alpha val="1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35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6675" y="222176"/>
            <a:ext cx="1301302" cy="78833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7893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5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7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3630" y="3085085"/>
            <a:ext cx="6858000" cy="426682"/>
          </a:xfrm>
        </p:spPr>
        <p:txBody>
          <a:bodyPr/>
          <a:lstStyle/>
          <a:p>
            <a:r>
              <a:rPr lang="en-US" sz="2400" dirty="0" smtClean="0"/>
              <a:t>TROŠKOVI PROIZVODNJE</a:t>
            </a:r>
            <a:endParaRPr lang="x-none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842962" y="4077059"/>
            <a:ext cx="153369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atin typeface="Century Gothic" panose="020B0502020202020204" pitchFamily="34" charset="0"/>
              </a:rPr>
              <a:t>Prof. </a:t>
            </a:r>
            <a:r>
              <a:rPr lang="en-US" sz="1350" dirty="0" err="1" smtClean="0">
                <a:latin typeface="Century Gothic" panose="020B0502020202020204" pitchFamily="34" charset="0"/>
              </a:rPr>
              <a:t>dr</a:t>
            </a:r>
            <a:r>
              <a:rPr lang="en-US" sz="1350" dirty="0" smtClean="0">
                <a:latin typeface="Century Gothic" panose="020B0502020202020204" pitchFamily="34" charset="0"/>
              </a:rPr>
              <a:t> Zoran </a:t>
            </a:r>
            <a:r>
              <a:rPr lang="en-US" sz="1350" dirty="0" err="1" smtClean="0">
                <a:latin typeface="Century Gothic" panose="020B0502020202020204" pitchFamily="34" charset="0"/>
              </a:rPr>
              <a:t>Grubišić</a:t>
            </a:r>
            <a:endParaRPr lang="x-none" sz="1350" dirty="0">
              <a:latin typeface="Century Gothic" panose="020B0502020202020204" pitchFamily="34" charset="0"/>
            </a:endParaRPr>
          </a:p>
        </p:txBody>
      </p:sp>
      <p:sp>
        <p:nvSpPr>
          <p:cNvPr id="5" name="Date Placeholder 3"/>
          <p:cNvSpPr txBox="1">
            <a:spLocks/>
          </p:cNvSpPr>
          <p:nvPr/>
        </p:nvSpPr>
        <p:spPr>
          <a:xfrm>
            <a:off x="4267200" y="4092616"/>
            <a:ext cx="1200150" cy="446210"/>
          </a:xfrm>
          <a:prstGeom prst="rect">
            <a:avLst/>
          </a:prstGeom>
        </p:spPr>
        <p:txBody>
          <a:bodyPr/>
          <a:lstStyle>
            <a:defPPr>
              <a:defRPr lang="x-none"/>
            </a:defPPr>
            <a:lvl1pPr marL="0" algn="l" defTabSz="914400" rtl="0" eaLnBrk="1" latinLnBrk="0" hangingPunct="1">
              <a:defRPr sz="9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x-none" sz="1350" dirty="0"/>
          </a:p>
          <a:p>
            <a:r>
              <a:rPr lang="x-none" sz="1350" dirty="0"/>
              <a:t>Beograd</a:t>
            </a:r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6243493" y="4077059"/>
            <a:ext cx="1063793" cy="298034"/>
          </a:xfrm>
          <a:prstGeom prst="rect">
            <a:avLst/>
          </a:prstGeom>
        </p:spPr>
        <p:txBody>
          <a:bodyPr/>
          <a:lstStyle>
            <a:defPPr>
              <a:defRPr lang="x-none"/>
            </a:defPPr>
            <a:lvl1pPr marL="0" algn="l" defTabSz="914400" rtl="0" eaLnBrk="1" latinLnBrk="0" hangingPunct="1">
              <a:defRPr sz="9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x-none" sz="135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383630" y="1736233"/>
            <a:ext cx="6858000" cy="768003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baseline="0">
                <a:solidFill>
                  <a:schemeClr val="tx1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r>
              <a:rPr lang="x-none" sz="2100" dirty="0"/>
              <a:t>STRUČNA OBUKA ZA PROCENITELJE VREDNOSTI NEPOKRETNOSTI</a:t>
            </a:r>
            <a:r>
              <a:rPr lang="x-none" sz="2100"/>
              <a:t/>
            </a:r>
            <a:br>
              <a:rPr lang="x-none" sz="2100"/>
            </a:br>
            <a:r>
              <a:rPr lang="sr-Latn-CS" sz="2100" dirty="0" smtClean="0"/>
              <a:t>09</a:t>
            </a:r>
            <a:r>
              <a:rPr lang="x-none" sz="2100" smtClean="0"/>
              <a:t>.</a:t>
            </a:r>
            <a:r>
              <a:rPr lang="sr-Latn-CS" sz="2100" dirty="0" smtClean="0"/>
              <a:t> FEBRUAR-30. </a:t>
            </a:r>
            <a:r>
              <a:rPr lang="sr-Latn-CS" sz="2100" smtClean="0"/>
              <a:t>MART 2019</a:t>
            </a:r>
            <a:endParaRPr lang="x-none" sz="2100" dirty="0"/>
          </a:p>
        </p:txBody>
      </p:sp>
    </p:spTree>
    <p:extLst>
      <p:ext uri="{BB962C8B-B14F-4D97-AF65-F5344CB8AC3E}">
        <p14:creationId xmlns="" xmlns:p14="http://schemas.microsoft.com/office/powerpoint/2010/main" val="187578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MARGINALNI TROŠKOVI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Marginalni</a:t>
            </a:r>
            <a:r>
              <a:rPr lang="en-US" dirty="0" smtClean="0"/>
              <a:t> </a:t>
            </a:r>
            <a:r>
              <a:rPr lang="en-US" dirty="0" err="1" smtClean="0"/>
              <a:t>trošak</a:t>
            </a:r>
            <a:r>
              <a:rPr lang="en-US" dirty="0" smtClean="0"/>
              <a:t> – </a:t>
            </a:r>
            <a:r>
              <a:rPr lang="en-US" dirty="0" err="1" smtClean="0"/>
              <a:t>meri</a:t>
            </a:r>
            <a:r>
              <a:rPr lang="en-US" dirty="0" smtClean="0"/>
              <a:t> </a:t>
            </a:r>
            <a:r>
              <a:rPr lang="en-US" dirty="0" err="1" smtClean="0"/>
              <a:t>rast</a:t>
            </a:r>
            <a:r>
              <a:rPr lang="en-US" dirty="0" smtClean="0"/>
              <a:t> </a:t>
            </a:r>
            <a:r>
              <a:rPr lang="en-US" dirty="0" err="1" smtClean="0"/>
              <a:t>troškova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nastaje</a:t>
            </a:r>
            <a:r>
              <a:rPr lang="en-US" dirty="0" smtClean="0"/>
              <a:t> </a:t>
            </a:r>
            <a:r>
              <a:rPr lang="en-US" dirty="0" err="1" smtClean="0"/>
              <a:t>usled</a:t>
            </a:r>
            <a:r>
              <a:rPr lang="en-US" dirty="0" smtClean="0"/>
              <a:t> </a:t>
            </a:r>
            <a:r>
              <a:rPr lang="en-US" dirty="0" err="1" smtClean="0"/>
              <a:t>proizvodnje</a:t>
            </a:r>
            <a:r>
              <a:rPr lang="en-US" dirty="0" smtClean="0"/>
              <a:t> </a:t>
            </a:r>
            <a:r>
              <a:rPr lang="en-US" dirty="0" err="1" smtClean="0"/>
              <a:t>dodatne</a:t>
            </a:r>
            <a:r>
              <a:rPr lang="en-US" dirty="0" smtClean="0"/>
              <a:t> </a:t>
            </a:r>
            <a:r>
              <a:rPr lang="en-US" dirty="0" err="1" smtClean="0"/>
              <a:t>jedinice</a:t>
            </a:r>
            <a:r>
              <a:rPr lang="en-US" dirty="0" smtClean="0"/>
              <a:t> </a:t>
            </a:r>
            <a:r>
              <a:rPr lang="en-US" dirty="0" err="1" smtClean="0"/>
              <a:t>proizvoda</a:t>
            </a:r>
            <a:endParaRPr lang="en-US" dirty="0" smtClean="0"/>
          </a:p>
          <a:p>
            <a:r>
              <a:rPr lang="en-US" dirty="0" err="1" smtClean="0"/>
              <a:t>Marginalni</a:t>
            </a:r>
            <a:r>
              <a:rPr lang="en-US" dirty="0" smtClean="0"/>
              <a:t> </a:t>
            </a:r>
            <a:r>
              <a:rPr lang="en-US" dirty="0" err="1" smtClean="0"/>
              <a:t>trošak</a:t>
            </a:r>
            <a:r>
              <a:rPr lang="en-US" dirty="0" smtClean="0"/>
              <a:t> </a:t>
            </a:r>
            <a:r>
              <a:rPr lang="en-US" dirty="0" err="1" smtClean="0"/>
              <a:t>daje</a:t>
            </a:r>
            <a:r>
              <a:rPr lang="en-US" dirty="0" smtClean="0"/>
              <a:t> </a:t>
            </a:r>
            <a:r>
              <a:rPr lang="en-US" dirty="0" err="1" smtClean="0"/>
              <a:t>odgovor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pitanje</a:t>
            </a:r>
            <a:r>
              <a:rPr lang="en-US" dirty="0" smtClean="0"/>
              <a:t>: </a:t>
            </a:r>
          </a:p>
          <a:p>
            <a:pPr lvl="1"/>
            <a:r>
              <a:rPr lang="en-US" dirty="0" err="1" smtClean="0"/>
              <a:t>Koliko</a:t>
            </a:r>
            <a:r>
              <a:rPr lang="en-US" dirty="0" smtClean="0"/>
              <a:t> </a:t>
            </a:r>
            <a:r>
              <a:rPr lang="en-US" dirty="0" err="1" smtClean="0"/>
              <a:t>košta</a:t>
            </a:r>
            <a:r>
              <a:rPr lang="en-US" dirty="0" smtClean="0"/>
              <a:t> </a:t>
            </a:r>
            <a:r>
              <a:rPr lang="en-US" dirty="0" err="1" smtClean="0"/>
              <a:t>proizvesti</a:t>
            </a:r>
            <a:r>
              <a:rPr lang="en-US" dirty="0" smtClean="0"/>
              <a:t> </a:t>
            </a:r>
            <a:r>
              <a:rPr lang="en-US" dirty="0" err="1" smtClean="0"/>
              <a:t>dodatnu</a:t>
            </a:r>
            <a:r>
              <a:rPr lang="en-US" dirty="0" smtClean="0"/>
              <a:t> </a:t>
            </a:r>
            <a:r>
              <a:rPr lang="en-US" dirty="0" err="1" smtClean="0"/>
              <a:t>jedinicu</a:t>
            </a:r>
            <a:r>
              <a:rPr lang="en-US" dirty="0" smtClean="0"/>
              <a:t> dobra?</a:t>
            </a:r>
          </a:p>
          <a:p>
            <a:r>
              <a:rPr lang="en-US" dirty="0" err="1" smtClean="0"/>
              <a:t>Marginalni</a:t>
            </a:r>
            <a:r>
              <a:rPr lang="en-US" dirty="0" smtClean="0"/>
              <a:t> </a:t>
            </a:r>
            <a:r>
              <a:rPr lang="en-US" dirty="0" err="1" smtClean="0"/>
              <a:t>trošak</a:t>
            </a:r>
            <a:r>
              <a:rPr lang="en-US" dirty="0" smtClean="0"/>
              <a:t> = </a:t>
            </a:r>
            <a:r>
              <a:rPr lang="en-US" dirty="0" err="1" smtClean="0"/>
              <a:t>Rast</a:t>
            </a:r>
            <a:r>
              <a:rPr lang="en-US" dirty="0" smtClean="0"/>
              <a:t> UT/</a:t>
            </a:r>
            <a:r>
              <a:rPr lang="en-US" dirty="0" err="1" smtClean="0"/>
              <a:t>Rast</a:t>
            </a:r>
            <a:r>
              <a:rPr lang="en-US" dirty="0" smtClean="0"/>
              <a:t> Q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58570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Pitanja za proveru gradiva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dirty="0" smtClean="0"/>
              <a:t>1) Čemu je jednak ukupan prihod kompanije (total revenue – TR)?</a:t>
            </a:r>
          </a:p>
          <a:p>
            <a:r>
              <a:rPr lang="x-none" dirty="0" smtClean="0"/>
              <a:t>2) Objasnite razliku između ekonomskog i računovodstvenog profita?</a:t>
            </a:r>
          </a:p>
          <a:p>
            <a:r>
              <a:rPr lang="x-none" dirty="0" smtClean="0"/>
              <a:t>3) Definišite prelomne tačke i objasnite njihov značaj?</a:t>
            </a:r>
          </a:p>
          <a:p>
            <a:r>
              <a:rPr lang="x-none" dirty="0" smtClean="0"/>
              <a:t>4) Gde je optimum u fazi proizvodnje preko ukupnih veličina?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x-none" dirty="0" smtClean="0"/>
              <a:t>“Šta ćemo naučiti na ovom času”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dirty="0" smtClean="0"/>
              <a:t>Ukupni prihodi i ukupni troškovi</a:t>
            </a:r>
          </a:p>
          <a:p>
            <a:r>
              <a:rPr lang="x-none" dirty="0" smtClean="0"/>
              <a:t>Ekonomski i računovodstveni profit</a:t>
            </a:r>
          </a:p>
          <a:p>
            <a:r>
              <a:rPr lang="x-none" dirty="0" smtClean="0"/>
              <a:t>Prelomne tačke</a:t>
            </a:r>
          </a:p>
          <a:p>
            <a:r>
              <a:rPr lang="x-none" dirty="0" smtClean="0"/>
              <a:t>Optimum u proizvodnji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TROŠKOVI PROIZVODNJE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x-none" smtClean="0"/>
              <a:t>Zakon ponude: Kada cena raste, kompanije su raspoložene da proizvedu i prodaju veću količinu dobara. Ovo rezultira u pozitivnom nagibu krive ponude</a:t>
            </a:r>
          </a:p>
          <a:p>
            <a:pPr algn="just">
              <a:defRPr/>
            </a:pPr>
            <a:r>
              <a:rPr lang="x-none" smtClean="0"/>
              <a:t>Ukupan prihod – iznos novca koji kompanija prima za prodaju svojih dobara</a:t>
            </a:r>
          </a:p>
          <a:p>
            <a:pPr algn="just">
              <a:defRPr/>
            </a:pPr>
            <a:r>
              <a:rPr lang="x-none" smtClean="0"/>
              <a:t>Ukupan trošak - iznos koji </a:t>
            </a:r>
            <a:r>
              <a:rPr lang="en-US" dirty="0" err="1" smtClean="0"/>
              <a:t>pla</a:t>
            </a:r>
            <a:r>
              <a:rPr lang="sr-Latn-CS" dirty="0" smtClean="0"/>
              <a:t>ća</a:t>
            </a:r>
            <a:r>
              <a:rPr lang="x-none" smtClean="0"/>
              <a:t> kako bi kupila inpute</a:t>
            </a:r>
          </a:p>
          <a:p>
            <a:pPr algn="just">
              <a:defRPr/>
            </a:pPr>
            <a:r>
              <a:rPr lang="x-none" smtClean="0"/>
              <a:t>Profit = Ukupan prihod – Ukupan trošak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x-none" smtClean="0"/>
              <a:t>EKONOMSKI I RAČUNOVODSTVENI PROFIT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x-none" smtClean="0"/>
              <a:t>Troškovi proizvodnje kompanije uključuju i oportunitetne troškove</a:t>
            </a:r>
          </a:p>
          <a:p>
            <a:pPr algn="just">
              <a:defRPr/>
            </a:pPr>
            <a:r>
              <a:rPr lang="x-none" smtClean="0"/>
              <a:t>Troškovi proizvodnje uključuju eksplicitne (koji izazivaju direktan odliv sredstava) i implicitne troškove </a:t>
            </a:r>
          </a:p>
          <a:p>
            <a:pPr algn="just">
              <a:defRPr/>
            </a:pPr>
            <a:r>
              <a:rPr lang="x-none" b="1" smtClean="0"/>
              <a:t>Ekonomski profit </a:t>
            </a:r>
            <a:r>
              <a:rPr lang="x-none" smtClean="0"/>
              <a:t>podrazumeva uključivanje eksplitnih i implicitnih troškova u odnosu na </a:t>
            </a:r>
            <a:r>
              <a:rPr lang="x-none" b="1" smtClean="0"/>
              <a:t>računovodstveni profit </a:t>
            </a:r>
            <a:r>
              <a:rPr lang="x-none" smtClean="0"/>
              <a:t>koji ne uključuju implicitne troškove u obračun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Prelomne tačke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dirty="0" smtClean="0"/>
              <a:t>Gde se izravna ukupan prihod sa ukupnim troškovima</a:t>
            </a:r>
          </a:p>
          <a:p>
            <a:r>
              <a:rPr lang="x-none" dirty="0" smtClean="0"/>
              <a:t>Unutar dve prelomne tačke se nalazi zona rentabiliteta – pozitivan profit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Optimum u proizvodnji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dirty="0" smtClean="0"/>
              <a:t>Tamo gde je najveća razlika između ukupnih prihoda i ukupnih troškova – ravnoteža preko ukupnih veličina</a:t>
            </a:r>
          </a:p>
          <a:p>
            <a:r>
              <a:rPr lang="x-none" dirty="0" smtClean="0"/>
              <a:t>Maksimalan profit</a:t>
            </a:r>
          </a:p>
          <a:p>
            <a:r>
              <a:rPr lang="x-none" dirty="0" smtClean="0"/>
              <a:t>Maksimalan profit po jedinici proizvoda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VRSTE TROŠKOVA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Troškovi</a:t>
            </a:r>
            <a:r>
              <a:rPr lang="en-US" dirty="0" smtClean="0"/>
              <a:t> </a:t>
            </a:r>
            <a:r>
              <a:rPr lang="en-US" dirty="0" err="1" smtClean="0"/>
              <a:t>proizvodnje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Fiksni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Varijabilni</a:t>
            </a:r>
            <a:endParaRPr lang="en-US" dirty="0" smtClean="0"/>
          </a:p>
          <a:p>
            <a:r>
              <a:rPr lang="en-US" dirty="0" err="1" smtClean="0"/>
              <a:t>Fiksni</a:t>
            </a:r>
            <a:r>
              <a:rPr lang="en-US" dirty="0" smtClean="0"/>
              <a:t> </a:t>
            </a:r>
            <a:r>
              <a:rPr lang="en-US" dirty="0" err="1" smtClean="0"/>
              <a:t>troškovi</a:t>
            </a:r>
            <a:r>
              <a:rPr lang="en-US" dirty="0" smtClean="0"/>
              <a:t> se ne </a:t>
            </a:r>
            <a:r>
              <a:rPr lang="en-US" dirty="0" err="1" smtClean="0"/>
              <a:t>menjaju</a:t>
            </a:r>
            <a:r>
              <a:rPr lang="en-US" dirty="0" smtClean="0"/>
              <a:t> u </a:t>
            </a:r>
            <a:r>
              <a:rPr lang="en-US" dirty="0" err="1" smtClean="0"/>
              <a:t>zavisnosti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proizvedene</a:t>
            </a:r>
            <a:r>
              <a:rPr lang="en-US" dirty="0" smtClean="0"/>
              <a:t> </a:t>
            </a:r>
            <a:r>
              <a:rPr lang="en-US" dirty="0" err="1" smtClean="0"/>
              <a:t>količine</a:t>
            </a:r>
            <a:r>
              <a:rPr lang="en-US" dirty="0" smtClean="0"/>
              <a:t> (u </a:t>
            </a:r>
            <a:r>
              <a:rPr lang="en-US" dirty="0" err="1" smtClean="0"/>
              <a:t>kratkom</a:t>
            </a:r>
            <a:r>
              <a:rPr lang="en-US" dirty="0" smtClean="0"/>
              <a:t> </a:t>
            </a:r>
            <a:r>
              <a:rPr lang="en-US" dirty="0" err="1" smtClean="0"/>
              <a:t>roku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Varijabilni</a:t>
            </a:r>
            <a:r>
              <a:rPr lang="en-US" dirty="0" smtClean="0"/>
              <a:t> se </a:t>
            </a:r>
            <a:r>
              <a:rPr lang="en-US" dirty="0" err="1" smtClean="0"/>
              <a:t>menjaju</a:t>
            </a:r>
            <a:r>
              <a:rPr lang="en-US" dirty="0" smtClean="0"/>
              <a:t> u </a:t>
            </a:r>
            <a:r>
              <a:rPr lang="en-US" dirty="0" err="1" smtClean="0"/>
              <a:t>zavisnosti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proizvedene</a:t>
            </a:r>
            <a:r>
              <a:rPr lang="en-US" dirty="0" smtClean="0"/>
              <a:t> </a:t>
            </a:r>
            <a:r>
              <a:rPr lang="en-US" dirty="0" err="1" smtClean="0"/>
              <a:t>količine</a:t>
            </a:r>
            <a:endParaRPr lang="en-US" dirty="0" smtClean="0"/>
          </a:p>
          <a:p>
            <a:r>
              <a:rPr lang="en-US" b="1" dirty="0" err="1" smtClean="0"/>
              <a:t>Ukupni</a:t>
            </a:r>
            <a:r>
              <a:rPr lang="en-US" b="1" dirty="0" smtClean="0"/>
              <a:t> </a:t>
            </a:r>
            <a:r>
              <a:rPr lang="en-US" b="1" dirty="0" err="1" smtClean="0"/>
              <a:t>troškovi</a:t>
            </a:r>
            <a:r>
              <a:rPr lang="en-US" b="1" dirty="0" smtClean="0"/>
              <a:t> = </a:t>
            </a:r>
            <a:r>
              <a:rPr lang="en-US" b="1" dirty="0" err="1" smtClean="0"/>
              <a:t>fiksni</a:t>
            </a:r>
            <a:r>
              <a:rPr lang="en-US" b="1" dirty="0" smtClean="0"/>
              <a:t> + </a:t>
            </a:r>
            <a:r>
              <a:rPr lang="en-US" b="1" dirty="0" err="1" smtClean="0"/>
              <a:t>varijabilni</a:t>
            </a:r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45339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PROSEČNI TROŠKOVI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Prosečan</a:t>
            </a:r>
            <a:r>
              <a:rPr lang="en-US" dirty="0" smtClean="0"/>
              <a:t> </a:t>
            </a:r>
            <a:r>
              <a:rPr lang="en-US" dirty="0" err="1" smtClean="0"/>
              <a:t>trošak</a:t>
            </a:r>
            <a:r>
              <a:rPr lang="en-US" dirty="0" smtClean="0"/>
              <a:t> – </a:t>
            </a:r>
            <a:r>
              <a:rPr lang="en-US" dirty="0" err="1" smtClean="0"/>
              <a:t>trošak</a:t>
            </a:r>
            <a:r>
              <a:rPr lang="en-US" dirty="0" smtClean="0"/>
              <a:t> </a:t>
            </a:r>
            <a:r>
              <a:rPr lang="en-US" dirty="0" err="1" smtClean="0"/>
              <a:t>proizvodnje</a:t>
            </a:r>
            <a:r>
              <a:rPr lang="en-US" dirty="0" smtClean="0"/>
              <a:t> </a:t>
            </a:r>
            <a:r>
              <a:rPr lang="en-US" dirty="0" err="1" smtClean="0"/>
              <a:t>jedinice</a:t>
            </a:r>
            <a:r>
              <a:rPr lang="en-US" dirty="0" smtClean="0"/>
              <a:t> </a:t>
            </a:r>
            <a:r>
              <a:rPr lang="en-US" dirty="0" err="1" smtClean="0"/>
              <a:t>proizvoda</a:t>
            </a:r>
            <a:r>
              <a:rPr lang="en-US" dirty="0" smtClean="0"/>
              <a:t>. </a:t>
            </a:r>
            <a:r>
              <a:rPr lang="en-US" dirty="0" err="1" smtClean="0"/>
              <a:t>Dobija</a:t>
            </a:r>
            <a:r>
              <a:rPr lang="en-US" dirty="0" smtClean="0"/>
              <a:t> se </a:t>
            </a:r>
            <a:r>
              <a:rPr lang="en-US" dirty="0" err="1" smtClean="0"/>
              <a:t>kada</a:t>
            </a:r>
            <a:r>
              <a:rPr lang="en-US" dirty="0" smtClean="0"/>
              <a:t> se </a:t>
            </a:r>
            <a:r>
              <a:rPr lang="en-US" dirty="0" err="1" smtClean="0"/>
              <a:t>ukupni</a:t>
            </a:r>
            <a:r>
              <a:rPr lang="en-US" dirty="0" smtClean="0"/>
              <a:t> </a:t>
            </a:r>
            <a:r>
              <a:rPr lang="en-US" dirty="0" err="1" smtClean="0"/>
              <a:t>troškovi</a:t>
            </a:r>
            <a:r>
              <a:rPr lang="en-US" dirty="0" smtClean="0"/>
              <a:t> </a:t>
            </a:r>
            <a:r>
              <a:rPr lang="en-US" dirty="0" err="1" smtClean="0"/>
              <a:t>podele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ukupno</a:t>
            </a:r>
            <a:r>
              <a:rPr lang="en-US" dirty="0" smtClean="0"/>
              <a:t> </a:t>
            </a:r>
            <a:r>
              <a:rPr lang="en-US" dirty="0" err="1" smtClean="0"/>
              <a:t>proizvedenom</a:t>
            </a:r>
            <a:r>
              <a:rPr lang="en-US" dirty="0" smtClean="0"/>
              <a:t> </a:t>
            </a:r>
            <a:r>
              <a:rPr lang="en-US" dirty="0" err="1" smtClean="0"/>
              <a:t>količinom</a:t>
            </a:r>
            <a:r>
              <a:rPr lang="en-US" dirty="0" smtClean="0"/>
              <a:t> </a:t>
            </a:r>
            <a:r>
              <a:rPr lang="en-US" dirty="0" err="1" smtClean="0"/>
              <a:t>dobara</a:t>
            </a:r>
            <a:endParaRPr lang="en-US" dirty="0" smtClean="0"/>
          </a:p>
          <a:p>
            <a:r>
              <a:rPr lang="en-US" dirty="0" err="1" smtClean="0"/>
              <a:t>Prosečan</a:t>
            </a:r>
            <a:r>
              <a:rPr lang="en-US" dirty="0" smtClean="0"/>
              <a:t> </a:t>
            </a:r>
            <a:r>
              <a:rPr lang="en-US" dirty="0" err="1" smtClean="0"/>
              <a:t>trošak</a:t>
            </a:r>
            <a:r>
              <a:rPr lang="en-US" dirty="0" smtClean="0"/>
              <a:t> = </a:t>
            </a:r>
            <a:r>
              <a:rPr lang="en-US" dirty="0" err="1" smtClean="0"/>
              <a:t>prosečan</a:t>
            </a:r>
            <a:r>
              <a:rPr lang="en-US" dirty="0" smtClean="0"/>
              <a:t> </a:t>
            </a:r>
            <a:r>
              <a:rPr lang="en-US" dirty="0" err="1" smtClean="0"/>
              <a:t>fiksni</a:t>
            </a:r>
            <a:r>
              <a:rPr lang="en-US" dirty="0" smtClean="0"/>
              <a:t> + </a:t>
            </a:r>
            <a:r>
              <a:rPr lang="en-US" dirty="0" err="1" smtClean="0"/>
              <a:t>prosečan</a:t>
            </a:r>
            <a:r>
              <a:rPr lang="en-US" dirty="0" smtClean="0"/>
              <a:t> </a:t>
            </a:r>
            <a:r>
              <a:rPr lang="en-US" dirty="0" err="1" smtClean="0"/>
              <a:t>varijabilni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89460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x-none" dirty="0" smtClean="0"/>
              <a:t>PROSEČNI FIKSNI I VARIJABILNI TROŠKOVI</a:t>
            </a:r>
            <a:endParaRPr lang="en-US" dirty="0"/>
          </a:p>
        </p:txBody>
      </p:sp>
      <p:graphicFrame>
        <p:nvGraphicFramePr>
          <p:cNvPr id="1026" name="Object 5"/>
          <p:cNvGraphicFramePr>
            <a:graphicFrameLocks noGrp="1"/>
          </p:cNvGraphicFramePr>
          <p:nvPr>
            <p:ph idx="1"/>
          </p:nvPr>
        </p:nvGraphicFramePr>
        <p:xfrm>
          <a:off x="2408238" y="2060575"/>
          <a:ext cx="4470400" cy="3671888"/>
        </p:xfrm>
        <a:graphic>
          <a:graphicData uri="http://schemas.openxmlformats.org/presentationml/2006/ole">
            <p:oleObj spid="_x0000_s1029" name="Equation" r:id="rId3" imgW="2133049" imgH="1752187" progId="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3636196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o za prezentacije za stručnu obuku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blanko za prezentacije za stručnu obuku</Template>
  <TotalTime>321</TotalTime>
  <Words>341</Words>
  <Application>Microsoft Office PowerPoint</Application>
  <PresentationFormat>On-screen Show (4:3)</PresentationFormat>
  <Paragraphs>47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blanko za prezentacije za stručnu obuku</vt:lpstr>
      <vt:lpstr>Equation</vt:lpstr>
      <vt:lpstr>Slide 1</vt:lpstr>
      <vt:lpstr>“Šta ćemo naučiti na ovom času”</vt:lpstr>
      <vt:lpstr>TROŠKOVI PROIZVODNJE</vt:lpstr>
      <vt:lpstr>EKONOMSKI I RAČUNOVODSTVENI PROFIT</vt:lpstr>
      <vt:lpstr>Prelomne tačke</vt:lpstr>
      <vt:lpstr>Optimum u proizvodnji</vt:lpstr>
      <vt:lpstr>VRSTE TROŠKOVA</vt:lpstr>
      <vt:lpstr>PROSEČNI TROŠKOVI</vt:lpstr>
      <vt:lpstr>PROSEČNI FIKSNI I VARIJABILNI TROŠKOVI</vt:lpstr>
      <vt:lpstr>MARGINALNI TROŠKOVI</vt:lpstr>
      <vt:lpstr>Pitanja za proveru gradiva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korisnik</cp:lastModifiedBy>
  <cp:revision>37</cp:revision>
  <dcterms:created xsi:type="dcterms:W3CDTF">2014-01-15T17:58:47Z</dcterms:created>
  <dcterms:modified xsi:type="dcterms:W3CDTF">2019-02-26T10:44:34Z</dcterms:modified>
</cp:coreProperties>
</file>