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wdp" ContentType="image/vnd.ms-phot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3"/>
  </p:notesMasterIdLst>
  <p:sldIdLst>
    <p:sldId id="259" r:id="rId2"/>
    <p:sldId id="262" r:id="rId3"/>
    <p:sldId id="263" r:id="rId4"/>
    <p:sldId id="264" r:id="rId5"/>
    <p:sldId id="268" r:id="rId6"/>
    <p:sldId id="270" r:id="rId7"/>
    <p:sldId id="286" r:id="rId8"/>
    <p:sldId id="297" r:id="rId9"/>
    <p:sldId id="301" r:id="rId10"/>
    <p:sldId id="291" r:id="rId11"/>
    <p:sldId id="293" r:id="rId12"/>
    <p:sldId id="296" r:id="rId13"/>
    <p:sldId id="284" r:id="rId14"/>
    <p:sldId id="303" r:id="rId15"/>
    <p:sldId id="285" r:id="rId16"/>
    <p:sldId id="304" r:id="rId17"/>
    <p:sldId id="305" r:id="rId18"/>
    <p:sldId id="312" r:id="rId19"/>
    <p:sldId id="313" r:id="rId20"/>
    <p:sldId id="314" r:id="rId21"/>
    <p:sldId id="306" r:id="rId22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5" autoAdjust="0"/>
    <p:restoredTop sz="94624" autoAdjust="0"/>
  </p:normalViewPr>
  <p:slideViewPr>
    <p:cSldViewPr snapToGrid="0">
      <p:cViewPr varScale="1">
        <p:scale>
          <a:sx n="84" d="100"/>
          <a:sy n="84" d="100"/>
        </p:scale>
        <p:origin x="-28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EDFA4-00C3-4485-9E92-26CBA89A51A7}" type="datetimeFigureOut">
              <a:rPr lang="x-none" smtClean="0"/>
              <a:pPr/>
              <a:t>06-Feb-19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91F25-538B-44DD-B790-12D9081A5205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84045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44840" y="3602038"/>
            <a:ext cx="9144000" cy="56890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baseline="0"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x-none" dirty="0" smtClean="0"/>
              <a:t>Naslov/Naziv teme predavanja</a:t>
            </a:r>
            <a:endParaRPr lang="x-none" dirty="0"/>
          </a:p>
        </p:txBody>
      </p:sp>
      <p:pic>
        <p:nvPicPr>
          <p:cNvPr id="7" name="Picture 10" descr="Image result for teacher icon 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99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732" y="4147471"/>
            <a:ext cx="781968" cy="761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clock timer png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brightnessContrast bright="-14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6772" y="4228910"/>
            <a:ext cx="438171" cy="4381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6410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x-non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76300" y="2076450"/>
            <a:ext cx="10515600" cy="40005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41453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x-non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2038350"/>
            <a:ext cx="4933950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x-none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38900" y="2038350"/>
            <a:ext cx="4933950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283384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10453954" y="1017853"/>
            <a:ext cx="2011362" cy="512233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10839451" y="5734050"/>
            <a:ext cx="812800" cy="520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554E0-EAD1-4AC8-9AF2-B0DDD47AA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>
          <a:xfrm rot="5400000">
            <a:off x="9853084" y="3676121"/>
            <a:ext cx="3200400" cy="486833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8224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6511" y="5814025"/>
            <a:ext cx="12192000" cy="11101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biLevel thresh="25000"/>
          </a:blip>
          <a:stretch>
            <a:fillRect/>
          </a:stretch>
        </p:blipFill>
        <p:spPr>
          <a:xfrm>
            <a:off x="10371221" y="5547972"/>
            <a:ext cx="1612748" cy="1674345"/>
          </a:xfrm>
          <a:prstGeom prst="rect">
            <a:avLst/>
          </a:prstGeom>
        </p:spPr>
      </p:pic>
      <p:sp>
        <p:nvSpPr>
          <p:cNvPr id="14" name="Oval 13"/>
          <p:cNvSpPr/>
          <p:nvPr userDrawn="1"/>
        </p:nvSpPr>
        <p:spPr>
          <a:xfrm rot="10162212" flipH="1">
            <a:off x="-105519" y="2761999"/>
            <a:ext cx="12175565" cy="3852142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7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9" name="Oval 18"/>
          <p:cNvSpPr/>
          <p:nvPr userDrawn="1"/>
        </p:nvSpPr>
        <p:spPr>
          <a:xfrm rot="10036807" flipH="1">
            <a:off x="-116637" y="3661707"/>
            <a:ext cx="9775349" cy="2259590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8900" y="222175"/>
            <a:ext cx="1735069" cy="78833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3317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4" r:id="rId2"/>
    <p:sldLayoutId id="2147483695" r:id="rId3"/>
    <p:sldLayoutId id="214748369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959666"/>
          </a:xfrm>
        </p:spPr>
        <p:txBody>
          <a:bodyPr/>
          <a:lstStyle/>
          <a:p>
            <a:pPr algn="ctr"/>
            <a:r>
              <a:rPr lang="x-none" sz="2000" dirty="0" smtClean="0"/>
              <a:t/>
            </a:r>
            <a:br>
              <a:rPr lang="x-none" sz="2000" dirty="0" smtClean="0"/>
            </a:br>
            <a:r>
              <a:rPr lang="x-none" sz="2000" dirty="0" smtClean="0"/>
              <a:t>STRUČNA OBUKA ZA PROCENITELJE VREDNOSTI NEPOKRETNOSTI</a:t>
            </a:r>
            <a:r>
              <a:rPr lang="x-none" sz="2000" smtClean="0"/>
              <a:t/>
            </a:r>
            <a:br>
              <a:rPr lang="x-none" sz="2000" smtClean="0"/>
            </a:br>
            <a:r>
              <a:rPr lang="sr-Latn-CS" sz="2000" dirty="0" smtClean="0"/>
              <a:t>09</a:t>
            </a:r>
            <a:r>
              <a:rPr lang="x-none" sz="2000" smtClean="0"/>
              <a:t>. </a:t>
            </a:r>
            <a:r>
              <a:rPr lang="x-none" sz="2000" smtClean="0"/>
              <a:t>i </a:t>
            </a:r>
            <a:r>
              <a:rPr lang="sr-Latn-CS" sz="2000" dirty="0" smtClean="0"/>
              <a:t>10</a:t>
            </a:r>
            <a:r>
              <a:rPr lang="x-none" sz="2000" smtClean="0"/>
              <a:t>. </a:t>
            </a:r>
            <a:r>
              <a:rPr lang="sr-Latn-CS" sz="2000" dirty="0" smtClean="0"/>
              <a:t>februar</a:t>
            </a:r>
            <a:r>
              <a:rPr lang="en-US" sz="2000" dirty="0" smtClean="0"/>
              <a:t> </a:t>
            </a:r>
            <a:r>
              <a:rPr lang="x-none" sz="2000" smtClean="0"/>
              <a:t>201</a:t>
            </a:r>
            <a:r>
              <a:rPr lang="sr-Latn-CS" sz="2000" smtClean="0"/>
              <a:t>9</a:t>
            </a:r>
            <a:r>
              <a:rPr lang="x-none" sz="2000" smtClean="0"/>
              <a:t>. </a:t>
            </a:r>
            <a:r>
              <a:rPr lang="x-none" sz="2000" dirty="0" smtClean="0"/>
              <a:t>godine</a:t>
            </a:r>
            <a:r>
              <a:rPr lang="x-none" dirty="0" smtClean="0"/>
              <a:t/>
            </a:r>
            <a:br>
              <a:rPr lang="x-none" dirty="0" smtClean="0"/>
            </a:br>
            <a:endParaRPr lang="x-none" dirty="0"/>
          </a:p>
        </p:txBody>
      </p:sp>
      <p:sp>
        <p:nvSpPr>
          <p:cNvPr id="5" name="Rectangle 4"/>
          <p:cNvSpPr/>
          <p:nvPr/>
        </p:nvSpPr>
        <p:spPr>
          <a:xfrm>
            <a:off x="1632856" y="2390504"/>
            <a:ext cx="89480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3600" b="1" dirty="0" smtClean="0">
                <a:latin typeface="Century Gothic" pitchFamily="34" charset="0"/>
              </a:rPr>
              <a:t>Uvod u građansko i ustavno pravo</a:t>
            </a:r>
            <a:endParaRPr lang="x-none" sz="3600" b="1" dirty="0">
              <a:latin typeface="Century Gothic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2741043" y="3451803"/>
            <a:ext cx="1152550" cy="1030310"/>
          </a:xfrm>
          <a:prstGeom prst="rect">
            <a:avLst/>
          </a:prstGeom>
        </p:spPr>
      </p:pic>
      <p:sp>
        <p:nvSpPr>
          <p:cNvPr id="7" name="Date Placeholder 3"/>
          <p:cNvSpPr txBox="1">
            <a:spLocks/>
          </p:cNvSpPr>
          <p:nvPr/>
        </p:nvSpPr>
        <p:spPr>
          <a:xfrm>
            <a:off x="5098454" y="3775166"/>
            <a:ext cx="1600200" cy="663544"/>
          </a:xfrm>
          <a:prstGeom prst="rect">
            <a:avLst/>
          </a:prstGeom>
        </p:spPr>
        <p:txBody>
          <a:bodyPr/>
          <a:lstStyle>
            <a:defPPr>
              <a:defRPr lang="x-non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CS" sz="1800" b="1" dirty="0" smtClean="0"/>
              <a:t>09.02.2019</a:t>
            </a:r>
            <a:endParaRPr lang="x-none" sz="1800" b="1" kern="1200" dirty="0" smtClean="0">
              <a:solidFill>
                <a:schemeClr val="tx1"/>
              </a:solidFill>
            </a:endParaRPr>
          </a:p>
          <a:p>
            <a:pPr algn="ctr"/>
            <a:r>
              <a:rPr lang="x-none" sz="1800" kern="1200" dirty="0" smtClean="0">
                <a:solidFill>
                  <a:schemeClr val="tx1"/>
                </a:solidFill>
              </a:rPr>
              <a:t>Beograd</a:t>
            </a:r>
            <a:endParaRPr lang="x-none" sz="1800" kern="1200" dirty="0">
              <a:solidFill>
                <a:schemeClr val="tx1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7697641" y="3875067"/>
            <a:ext cx="1418390" cy="397379"/>
          </a:xfrm>
          <a:prstGeom prst="rect">
            <a:avLst/>
          </a:prstGeom>
        </p:spPr>
        <p:txBody>
          <a:bodyPr/>
          <a:lstStyle>
            <a:defPPr>
              <a:defRPr lang="x-non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x-none" sz="1800" dirty="0" smtClean="0"/>
              <a:t>1 </a:t>
            </a:r>
            <a:r>
              <a:rPr lang="x-none" sz="180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rPr>
              <a:t>čas</a:t>
            </a:r>
            <a:endParaRPr lang="x-none" sz="1800" kern="1200" dirty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5245" y="519589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latin typeface="Century Gothic" panose="020B0502020202020204" pitchFamily="34" charset="0"/>
              </a:rPr>
              <a:t>Vanja</a:t>
            </a:r>
            <a:r>
              <a:rPr lang="en-US" b="1" dirty="0" smtClean="0">
                <a:latin typeface="Century Gothic" panose="020B0502020202020204" pitchFamily="34" charset="0"/>
              </a:rPr>
              <a:t> </a:t>
            </a:r>
            <a:r>
              <a:rPr lang="x-none" b="1" dirty="0" smtClean="0">
                <a:latin typeface="Century Gothic" panose="020B0502020202020204" pitchFamily="34" charset="0"/>
              </a:rPr>
              <a:t>ŠEHOVIĆ, Viši stručni saradnik za pravnu procenu kolaterala u UniCredit Banci Srbiji</a:t>
            </a:r>
            <a:endParaRPr lang="x-none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392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438" y="406443"/>
            <a:ext cx="9956800" cy="1143000"/>
          </a:xfrm>
        </p:spPr>
        <p:txBody>
          <a:bodyPr/>
          <a:lstStyle/>
          <a:p>
            <a:pPr>
              <a:defRPr/>
            </a:pPr>
            <a:r>
              <a:rPr lang="sr-Latn-CS" b="1" dirty="0" smtClean="0"/>
              <a:t>LIŠENJE </a:t>
            </a:r>
            <a:r>
              <a:rPr lang="sr-Latn-CS" b="1" dirty="0"/>
              <a:t>POSLOVNE </a:t>
            </a:r>
            <a:r>
              <a:rPr lang="sr-Latn-CS" b="1" dirty="0" smtClean="0"/>
              <a:t>SPOSOB</a:t>
            </a:r>
            <a:r>
              <a:rPr lang="en-US" b="1" dirty="0" smtClean="0"/>
              <a:t>N</a:t>
            </a:r>
            <a:r>
              <a:rPr lang="sr-Latn-CS" b="1" dirty="0" smtClean="0"/>
              <a:t>OSTI:</a:t>
            </a:r>
            <a:endParaRPr lang="sr-Latn-CS" dirty="0"/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1227438" y="1549443"/>
            <a:ext cx="8402596" cy="4349578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sr-Latn-CS" dirty="0" smtClean="0"/>
              <a:t> </a:t>
            </a:r>
            <a:r>
              <a:rPr lang="sr-Latn-CS" sz="3200" dirty="0" smtClean="0"/>
              <a:t>DUŠEVNA </a:t>
            </a:r>
            <a:r>
              <a:rPr lang="sr-Latn-CS" sz="3200" dirty="0"/>
              <a:t>BOLEST, ZAOSTALI DUŠEVNI RAZVOJ – RODITELJSKO PRAVO SE PRODUŽAVA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sr-Latn-CS" sz="3200" dirty="0" smtClean="0"/>
              <a:t> STARAČKA </a:t>
            </a:r>
            <a:r>
              <a:rPr lang="sr-Latn-CS" sz="3200" dirty="0"/>
              <a:t>IZNEMOGLOST, UTICAJ ALKOHOLA, </a:t>
            </a:r>
            <a:r>
              <a:rPr lang="en-US" sz="3200" dirty="0" smtClean="0"/>
              <a:t>NARKOTIKA, </a:t>
            </a:r>
            <a:r>
              <a:rPr lang="sr-Latn-CS" sz="3200" dirty="0" smtClean="0"/>
              <a:t>NESPOSOBNO </a:t>
            </a:r>
            <a:r>
              <a:rPr lang="sr-Latn-CS" sz="3200" dirty="0"/>
              <a:t>ZA RASUĐIVANJE, </a:t>
            </a:r>
            <a:r>
              <a:rPr lang="sr-Latn-CS" sz="3200" dirty="0" smtClean="0"/>
              <a:t>UGROŽAVA</a:t>
            </a:r>
            <a:r>
              <a:rPr lang="en-US" sz="3200" dirty="0" smtClean="0"/>
              <a:t>NJE</a:t>
            </a:r>
            <a:r>
              <a:rPr lang="sr-Latn-CS" sz="3200" dirty="0" smtClean="0"/>
              <a:t> SVOJ</a:t>
            </a:r>
            <a:r>
              <a:rPr lang="en-US" sz="3200" dirty="0" smtClean="0"/>
              <a:t>IH</a:t>
            </a:r>
            <a:r>
              <a:rPr lang="sr-Latn-CS" sz="3200" dirty="0" smtClean="0"/>
              <a:t> </a:t>
            </a:r>
            <a:r>
              <a:rPr lang="sr-Latn-CS" sz="3200" dirty="0"/>
              <a:t>PRAVA I </a:t>
            </a:r>
            <a:r>
              <a:rPr lang="sr-Latn-CS" sz="3200" dirty="0" smtClean="0"/>
              <a:t>INTERESA</a:t>
            </a:r>
            <a:r>
              <a:rPr lang="sr-Latn-CS" sz="3200" dirty="0"/>
              <a:t>, </a:t>
            </a:r>
            <a:r>
              <a:rPr lang="sr-Latn-CS" sz="3200" dirty="0" smtClean="0"/>
              <a:t>KOCKA</a:t>
            </a:r>
            <a:r>
              <a:rPr lang="en-US" sz="3200" dirty="0" smtClean="0"/>
              <a:t>NJE</a:t>
            </a:r>
            <a:endParaRPr lang="sr-Latn-CS" sz="3200" dirty="0"/>
          </a:p>
          <a:p>
            <a:pPr eaLnBrk="1" hangingPunct="1">
              <a:buFont typeface="Arial" pitchFamily="34" charset="0"/>
              <a:buChar char="•"/>
            </a:pPr>
            <a:r>
              <a:rPr lang="sr-Latn-CS" sz="3200" dirty="0" smtClean="0"/>
              <a:t> </a:t>
            </a:r>
            <a:r>
              <a:rPr lang="sr-Latn-CS" sz="3200" b="1" dirty="0" smtClean="0"/>
              <a:t>POTPUNO</a:t>
            </a:r>
            <a:r>
              <a:rPr lang="sr-Latn-CS" sz="3200" dirty="0" smtClean="0"/>
              <a:t> </a:t>
            </a:r>
            <a:r>
              <a:rPr lang="sr-Latn-CS" sz="3200" dirty="0"/>
              <a:t>I </a:t>
            </a:r>
            <a:r>
              <a:rPr lang="sr-Latn-CS" sz="3200" b="1" dirty="0" smtClean="0"/>
              <a:t>DELIMIČNO</a:t>
            </a:r>
            <a:r>
              <a:rPr lang="sr-Latn-CS" sz="3200" dirty="0" smtClean="0"/>
              <a:t> LIŠENJE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sr-Latn-CS" sz="3200" dirty="0" smtClean="0"/>
              <a:t> LIŠAVA SE U VANPARNIČNOM POSTUPKU</a:t>
            </a:r>
            <a:endParaRPr lang="sr-Latn-CS" sz="3200" dirty="0"/>
          </a:p>
          <a:p>
            <a:endParaRPr lang="sr-Latn-CS" dirty="0" smtClean="0"/>
          </a:p>
        </p:txBody>
      </p:sp>
    </p:spTree>
    <p:extLst>
      <p:ext uri="{BB962C8B-B14F-4D97-AF65-F5344CB8AC3E}">
        <p14:creationId xmlns="" xmlns:p14="http://schemas.microsoft.com/office/powerpoint/2010/main" val="1494425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373" y="216973"/>
            <a:ext cx="995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r-Latn-CS" b="1" dirty="0" smtClean="0"/>
              <a:t>PRAVNA LICA</a:t>
            </a:r>
            <a:r>
              <a:rPr lang="sr-Latn-CS" b="1" dirty="0" smtClean="0">
                <a:solidFill>
                  <a:srgbClr val="FF0000"/>
                </a:solidFill>
              </a:rPr>
              <a:t/>
            </a:r>
            <a:br>
              <a:rPr lang="sr-Latn-CS" b="1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494270" y="1018903"/>
            <a:ext cx="10857471" cy="4788773"/>
          </a:xfrm>
        </p:spPr>
        <p:txBody>
          <a:bodyPr/>
          <a:lstStyle/>
          <a:p>
            <a:pPr marL="609600" indent="-609600">
              <a:lnSpc>
                <a:spcPct val="100000"/>
              </a:lnSpc>
              <a:spcBef>
                <a:spcPts val="0"/>
              </a:spcBef>
            </a:pPr>
            <a:r>
              <a:rPr lang="sr-Latn-CS" sz="2800" b="1" dirty="0" smtClean="0"/>
              <a:t>ORGANIZACIJE </a:t>
            </a:r>
            <a:r>
              <a:rPr lang="sr-Latn-CS" sz="2800" b="1" dirty="0"/>
              <a:t>– </a:t>
            </a:r>
            <a:r>
              <a:rPr lang="sr-Latn-CS" sz="2800" dirty="0"/>
              <a:t>BOLNICA, OPŠTINA, FAKULTET, BANKA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</a:pPr>
            <a:r>
              <a:rPr lang="sr-Latn-CS" sz="2800" b="1" dirty="0" smtClean="0"/>
              <a:t>SVAKI </a:t>
            </a:r>
            <a:r>
              <a:rPr lang="sr-Latn-CS" sz="2800" b="1" dirty="0"/>
              <a:t>ČOVEK JE </a:t>
            </a:r>
            <a:r>
              <a:rPr lang="sr-Latn-CS" sz="2800" b="1" dirty="0" smtClean="0"/>
              <a:t>PR</a:t>
            </a:r>
            <a:r>
              <a:rPr lang="en-US" sz="2800" b="1" dirty="0" smtClean="0"/>
              <a:t>AVNI</a:t>
            </a:r>
            <a:r>
              <a:rPr lang="sr-Latn-CS" sz="2800" b="1" dirty="0" smtClean="0"/>
              <a:t> </a:t>
            </a:r>
            <a:r>
              <a:rPr lang="sr-Latn-CS" sz="2800" b="1" dirty="0"/>
              <a:t>SUBJEKT, ALI NIJE SVAKA O</a:t>
            </a:r>
            <a:r>
              <a:rPr lang="sr-Latn-CS" sz="2800" b="1" dirty="0" smtClean="0"/>
              <a:t>RGANIZACIJA </a:t>
            </a:r>
            <a:r>
              <a:rPr lang="sr-Latn-CS" sz="2800" b="1" dirty="0"/>
              <a:t>≠ </a:t>
            </a:r>
            <a:r>
              <a:rPr lang="sr-Latn-CS" sz="2800" b="1" dirty="0" smtClean="0"/>
              <a:t>npr. KAFANSKO </a:t>
            </a:r>
            <a:r>
              <a:rPr lang="sr-Latn-CS" sz="2800" b="1" dirty="0"/>
              <a:t>DRUŠTVO</a:t>
            </a:r>
            <a:r>
              <a:rPr lang="sr-Latn-CS" sz="2800" b="1" dirty="0" smtClean="0"/>
              <a:t>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b="1" smtClean="0"/>
              <a:t>Javnog prava </a:t>
            </a:r>
            <a:r>
              <a:rPr lang="x-none" sz="2800" smtClean="0"/>
              <a:t>(država, </a:t>
            </a:r>
            <a:r>
              <a:rPr lang="x-none" sz="2800" dirty="0" smtClean="0"/>
              <a:t>aut.</a:t>
            </a:r>
            <a:r>
              <a:rPr lang="x-none" sz="2800" smtClean="0"/>
              <a:t>pokrajina, grad i opština, javne ustanove…)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b="1" smtClean="0"/>
              <a:t>Privatnog prava </a:t>
            </a:r>
            <a:r>
              <a:rPr lang="x-none" sz="2800" smtClean="0"/>
              <a:t>(privredna društva, ali i udruženja i ustanove koje ne deluju u javnu korist, već u skladu sa privatnim interesima)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smtClean="0"/>
              <a:t>Pravna lica realizuju poslovnu sposobnost </a:t>
            </a:r>
            <a:r>
              <a:rPr lang="x-none" sz="2800" b="1" smtClean="0"/>
              <a:t>putem njihovih organa, zastupnika</a:t>
            </a:r>
            <a:r>
              <a:rPr lang="x-none" sz="2800" smtClean="0"/>
              <a:t> u pravnom prometu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smtClean="0"/>
              <a:t>Stiču </a:t>
            </a:r>
            <a:r>
              <a:rPr lang="x-none" sz="2800" dirty="0" smtClean="0"/>
              <a:t>pravnu i posl.sposobnost </a:t>
            </a:r>
            <a:r>
              <a:rPr lang="x-none" sz="2800" smtClean="0"/>
              <a:t>osnivanjem i upisom u </a:t>
            </a:r>
            <a:r>
              <a:rPr lang="x-none" sz="2800" dirty="0" smtClean="0"/>
              <a:t>nadležni </a:t>
            </a:r>
            <a:r>
              <a:rPr lang="x-none" sz="2800" smtClean="0"/>
              <a:t>registar</a:t>
            </a:r>
            <a:r>
              <a:rPr lang="x-none" sz="2800" dirty="0" smtClean="0"/>
              <a:t> (Agencija za privredne registre, Privredni sud)</a:t>
            </a:r>
            <a:endParaRPr lang="x-none" sz="2800" smtClean="0"/>
          </a:p>
          <a:p>
            <a:pPr marL="609600" indent="-609600">
              <a:lnSpc>
                <a:spcPct val="100000"/>
              </a:lnSpc>
              <a:spcBef>
                <a:spcPts val="0"/>
              </a:spcBef>
            </a:pPr>
            <a:endParaRPr lang="sr-Latn-CS" sz="2800" b="1" dirty="0"/>
          </a:p>
        </p:txBody>
      </p:sp>
    </p:spTree>
    <p:extLst>
      <p:ext uri="{BB962C8B-B14F-4D97-AF65-F5344CB8AC3E}">
        <p14:creationId xmlns="" xmlns:p14="http://schemas.microsoft.com/office/powerpoint/2010/main" val="1225800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b="1" dirty="0"/>
              <a:t>PRAVNO LICE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sz="quarter" idx="1"/>
          </p:nvPr>
        </p:nvSpPr>
        <p:spPr>
          <a:xfrm>
            <a:off x="744583" y="1123406"/>
            <a:ext cx="9637799" cy="5734594"/>
          </a:xfrm>
        </p:spPr>
        <p:txBody>
          <a:bodyPr/>
          <a:lstStyle/>
          <a:p>
            <a:pPr marL="609600" indent="-609600">
              <a:lnSpc>
                <a:spcPct val="100000"/>
              </a:lnSpc>
              <a:spcBef>
                <a:spcPts val="0"/>
              </a:spcBef>
            </a:pPr>
            <a:r>
              <a:rPr lang="sr-Latn-CS" sz="2800" b="1" dirty="0" smtClean="0"/>
              <a:t>ATRIBUTI PRAVNIH LICA 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sr-Latn-CS" sz="2800" dirty="0" smtClean="0"/>
              <a:t>NAZIV </a:t>
            </a:r>
            <a:r>
              <a:rPr lang="en-US" sz="2800" dirty="0" smtClean="0"/>
              <a:t>– POSLOVNO IME </a:t>
            </a:r>
            <a:r>
              <a:rPr lang="sr-Latn-CS" sz="2800" dirty="0" smtClean="0"/>
              <a:t>– FIRMA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sr-Latn-CS" sz="2800" dirty="0" smtClean="0"/>
              <a:t>SEDIŠTE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sr-Latn-CS" sz="2800" dirty="0" smtClean="0"/>
              <a:t>PRIPADNOST</a:t>
            </a:r>
          </a:p>
          <a:p>
            <a:pPr marL="609600" indent="-609600"/>
            <a:r>
              <a:rPr lang="sr-Latn-CS" sz="2800" dirty="0" smtClean="0"/>
              <a:t>IMA SVOJU IMOVINU </a:t>
            </a:r>
            <a:r>
              <a:rPr lang="sr-Latn-CS" sz="2800" dirty="0" smtClean="0">
                <a:cs typeface="Arial" panose="020B0604020202020204" pitchFamily="34" charset="0"/>
              </a:rPr>
              <a:t>≠ IMOVINA DIREKTORA; MOŽE BITI TUŽENO I MOŽE DA TUŽI (ADVOKAT</a:t>
            </a:r>
            <a:r>
              <a:rPr lang="en-US" sz="2800" dirty="0" smtClean="0">
                <a:cs typeface="Arial" panose="020B0604020202020204" pitchFamily="34" charset="0"/>
              </a:rPr>
              <a:t>, ZAPOSLENI PRAVNIK</a:t>
            </a:r>
            <a:r>
              <a:rPr lang="sr-Latn-CS" sz="2800" dirty="0" smtClean="0">
                <a:cs typeface="Arial" panose="020B0604020202020204" pitchFamily="34" charset="0"/>
              </a:rPr>
              <a:t>); ODGOVORNOST ZA PREUZETE OBAVEZE (ZAJAM); SNOSI IMOVINSKOPRAVNU ODGOVORNOST ZA PRIČINJENU ŠTETU</a:t>
            </a:r>
          </a:p>
          <a:p>
            <a:pPr marL="609600" indent="-609600"/>
            <a:r>
              <a:rPr lang="sr-Latn-CS" sz="2800" dirty="0" smtClean="0">
                <a:cs typeface="Arial" panose="020B0604020202020204" pitchFamily="34" charset="0"/>
              </a:rPr>
              <a:t>INSTITUT PROBIJANJA PRAVNE LIČNOSTI – ODGOVORNI DIREKTORI, MENADŽERI, ZAPOSLENI</a:t>
            </a:r>
          </a:p>
          <a:p>
            <a:pPr marL="609600" indent="-609600"/>
            <a:r>
              <a:rPr lang="sr-Latn-CS" sz="2800" dirty="0" smtClean="0">
                <a:cs typeface="Arial" panose="020B0604020202020204" pitchFamily="34" charset="0"/>
              </a:rPr>
              <a:t>STIČE/GUBI PRAVNU I POSLOVNU SPOSOBNOST </a:t>
            </a:r>
            <a:endParaRPr lang="en-US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117991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95744"/>
            <a:ext cx="9956800" cy="821893"/>
          </a:xfrm>
        </p:spPr>
        <p:txBody>
          <a:bodyPr/>
          <a:lstStyle/>
          <a:p>
            <a:r>
              <a:rPr lang="x-none" b="1" dirty="0" smtClean="0"/>
              <a:t>Pojam i sadržaj građanskopravnog odnosa</a:t>
            </a:r>
            <a:endParaRPr lang="x-none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mtClean="0"/>
              <a:t>Voljni </a:t>
            </a:r>
            <a:r>
              <a:rPr lang="x-none" dirty="0" smtClean="0"/>
              <a:t>odnos – ugovor </a:t>
            </a:r>
            <a:r>
              <a:rPr lang="x-none" smtClean="0"/>
              <a:t>o kupo</a:t>
            </a:r>
            <a:r>
              <a:rPr lang="x-none" dirty="0" smtClean="0"/>
              <a:t>p</a:t>
            </a:r>
            <a:r>
              <a:rPr lang="x-none" smtClean="0"/>
              <a:t>rodaji </a:t>
            </a:r>
            <a:r>
              <a:rPr lang="x-none" dirty="0" smtClean="0"/>
              <a:t>nepokretnosti –  lica: potreba da proda, </a:t>
            </a:r>
            <a:r>
              <a:rPr lang="x-none" smtClean="0"/>
              <a:t>potreba kupi</a:t>
            </a:r>
            <a:endParaRPr lang="x-none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Pravni odnos je r</a:t>
            </a:r>
            <a:r>
              <a:rPr lang="x-none" smtClean="0"/>
              <a:t>egulisan </a:t>
            </a:r>
            <a:r>
              <a:rPr lang="x-none" dirty="0" smtClean="0"/>
              <a:t>pravnom normom – postoji pravna norma za </a:t>
            </a:r>
            <a:r>
              <a:rPr lang="x-none" smtClean="0"/>
              <a:t>taj </a:t>
            </a:r>
            <a:r>
              <a:rPr lang="x-none" dirty="0" smtClean="0"/>
              <a:t>odnos </a:t>
            </a:r>
            <a:r>
              <a:rPr lang="x-none" smtClean="0"/>
              <a:t>(</a:t>
            </a:r>
            <a:r>
              <a:rPr lang="x-none" dirty="0" smtClean="0"/>
              <a:t>zakonska imperativna norma</a:t>
            </a:r>
            <a:r>
              <a:rPr lang="x-none" smtClean="0"/>
              <a:t>)</a:t>
            </a:r>
            <a:endParaRPr lang="x-none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P</a:t>
            </a:r>
            <a:r>
              <a:rPr lang="x-none" smtClean="0"/>
              <a:t>rava </a:t>
            </a:r>
            <a:r>
              <a:rPr lang="x-none" dirty="0" smtClean="0"/>
              <a:t>i obaveze za obe ugovorne strane = sadržaj građanskopravnog odnosa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992047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778905"/>
          </a:xfrm>
        </p:spPr>
        <p:txBody>
          <a:bodyPr/>
          <a:lstStyle/>
          <a:p>
            <a:r>
              <a:rPr lang="x-none" dirty="0" smtClean="0"/>
              <a:t>Pravni poslovi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548714"/>
            <a:ext cx="10515600" cy="4528236"/>
          </a:xfrm>
        </p:spPr>
        <p:txBody>
          <a:bodyPr/>
          <a:lstStyle/>
          <a:p>
            <a:r>
              <a:rPr lang="x-none" b="1"/>
              <a:t>S</a:t>
            </a:r>
            <a:r>
              <a:rPr lang="x-none" b="1" smtClean="0"/>
              <a:t>redstvo </a:t>
            </a:r>
            <a:r>
              <a:rPr lang="x-none" b="1" dirty="0" smtClean="0"/>
              <a:t>samoregulisanja </a:t>
            </a:r>
            <a:r>
              <a:rPr lang="x-none" b="1" smtClean="0"/>
              <a:t>pravnih </a:t>
            </a:r>
            <a:r>
              <a:rPr lang="x-none" b="1" dirty="0" smtClean="0"/>
              <a:t>odnosa</a:t>
            </a:r>
          </a:p>
          <a:p>
            <a:r>
              <a:rPr lang="x-none" b="1" dirty="0"/>
              <a:t>Sastoji se od izjava </a:t>
            </a:r>
            <a:r>
              <a:rPr lang="x-none" b="1"/>
              <a:t>volje </a:t>
            </a:r>
            <a:endParaRPr lang="x-none" b="1" smtClean="0"/>
          </a:p>
          <a:p>
            <a:r>
              <a:rPr lang="en-US" b="1" dirty="0" smtClean="0"/>
              <a:t>P</a:t>
            </a:r>
            <a:r>
              <a:rPr lang="x-none" b="1" dirty="0" smtClean="0"/>
              <a:t>roizvode </a:t>
            </a:r>
            <a:r>
              <a:rPr lang="x-none" b="1" smtClean="0"/>
              <a:t>određene pravne posledic</a:t>
            </a:r>
            <a:r>
              <a:rPr lang="x-none" b="1" dirty="0" smtClean="0"/>
              <a:t>e</a:t>
            </a:r>
            <a:endParaRPr lang="x-none" b="1" smtClean="0"/>
          </a:p>
          <a:p>
            <a:endParaRPr lang="x-none" sz="1400" b="1" dirty="0" smtClean="0"/>
          </a:p>
          <a:p>
            <a:r>
              <a:rPr lang="x-none" b="1" i="1"/>
              <a:t>P</a:t>
            </a:r>
            <a:r>
              <a:rPr lang="x-none" b="1" i="1" smtClean="0"/>
              <a:t>ravni posao</a:t>
            </a:r>
            <a:r>
              <a:rPr lang="x-none" b="1" i="1" dirty="0" smtClean="0"/>
              <a:t> je</a:t>
            </a:r>
            <a:r>
              <a:rPr lang="x-none" b="1" i="1" smtClean="0"/>
              <a:t> </a:t>
            </a:r>
            <a:r>
              <a:rPr lang="x-none" b="1" i="1" dirty="0" smtClean="0"/>
              <a:t>izjava </a:t>
            </a:r>
            <a:r>
              <a:rPr lang="x-none" b="1" i="1" dirty="0"/>
              <a:t>volje - jedne ili više volja, a pravni poredak priznaje pravno dejstvo – promena subjektivnih građanskih prava – namera za zasnivanje određenih </a:t>
            </a:r>
            <a:r>
              <a:rPr lang="x-none" b="1" i="1"/>
              <a:t>pravnih </a:t>
            </a:r>
            <a:r>
              <a:rPr lang="x-none" b="1" i="1" dirty="0" smtClean="0"/>
              <a:t>odnosa</a:t>
            </a:r>
            <a:endParaRPr lang="x-none" b="1" dirty="0"/>
          </a:p>
        </p:txBody>
      </p:sp>
      <p:sp>
        <p:nvSpPr>
          <p:cNvPr id="4" name="Right Arrow 3"/>
          <p:cNvSpPr/>
          <p:nvPr/>
        </p:nvSpPr>
        <p:spPr>
          <a:xfrm>
            <a:off x="5502877" y="2327619"/>
            <a:ext cx="1466335" cy="313037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932786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26472"/>
            <a:ext cx="9956800" cy="610349"/>
          </a:xfrm>
        </p:spPr>
        <p:txBody>
          <a:bodyPr/>
          <a:lstStyle/>
          <a:p>
            <a:r>
              <a:rPr lang="x-none" b="1" dirty="0" smtClean="0"/>
              <a:t>Dva osnovna načela</a:t>
            </a:r>
            <a:endParaRPr lang="x-none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26473" y="1607127"/>
            <a:ext cx="9956800" cy="525087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x-none" b="1" i="1" dirty="0" smtClean="0"/>
              <a:t> </a:t>
            </a:r>
            <a:r>
              <a:rPr lang="x-none" b="1" i="1" smtClean="0"/>
              <a:t>Načelo </a:t>
            </a:r>
            <a:r>
              <a:rPr lang="x-none" b="1" i="1" dirty="0"/>
              <a:t>autonomije volje </a:t>
            </a:r>
            <a:r>
              <a:rPr lang="x-none" dirty="0" smtClean="0"/>
              <a:t>- privatna autonomija -  </a:t>
            </a:r>
            <a:r>
              <a:rPr lang="x-none" smtClean="0"/>
              <a:t>pojedinac rukovođen </a:t>
            </a:r>
            <a:r>
              <a:rPr lang="x-none" dirty="0"/>
              <a:t>sopstvenim motivima i interesima usmerava svoje </a:t>
            </a:r>
            <a:r>
              <a:rPr lang="x-none" dirty="0" smtClean="0"/>
              <a:t>radnje </a:t>
            </a:r>
          </a:p>
          <a:p>
            <a:r>
              <a:rPr lang="x-none" b="1" dirty="0" smtClean="0"/>
              <a:t>određene </a:t>
            </a:r>
            <a:r>
              <a:rPr lang="x-none" b="1" dirty="0"/>
              <a:t>građanskopravne </a:t>
            </a:r>
            <a:r>
              <a:rPr lang="x-none" b="1" smtClean="0"/>
              <a:t>posledice</a:t>
            </a:r>
            <a:r>
              <a:rPr lang="x-none" smtClean="0"/>
              <a:t> </a:t>
            </a:r>
            <a:endParaRPr lang="x-none" dirty="0" smtClean="0"/>
          </a:p>
          <a:p>
            <a:endParaRPr lang="x-none" dirty="0" smtClean="0"/>
          </a:p>
          <a:p>
            <a:pPr>
              <a:buFont typeface="Wingdings" pitchFamily="2" charset="2"/>
              <a:buChar char="q"/>
            </a:pPr>
            <a:r>
              <a:rPr lang="x-none" b="1" i="1" dirty="0" smtClean="0"/>
              <a:t> N</a:t>
            </a:r>
            <a:r>
              <a:rPr lang="x-none" b="1" i="1" smtClean="0"/>
              <a:t>ačelo savesnosti i poštenja</a:t>
            </a:r>
            <a:r>
              <a:rPr lang="x-none" b="1" i="1" dirty="0" smtClean="0"/>
              <a:t> </a:t>
            </a:r>
            <a:r>
              <a:rPr lang="x-none" dirty="0" smtClean="0"/>
              <a:t>- minimum poštovanja </a:t>
            </a:r>
            <a:r>
              <a:rPr lang="x-none" smtClean="0"/>
              <a:t>motiva </a:t>
            </a:r>
            <a:r>
              <a:rPr lang="x-none"/>
              <a:t>i </a:t>
            </a:r>
            <a:r>
              <a:rPr lang="x-none" smtClean="0"/>
              <a:t>int</a:t>
            </a:r>
            <a:r>
              <a:rPr lang="x-none" dirty="0" smtClean="0"/>
              <a:t>e</a:t>
            </a:r>
            <a:r>
              <a:rPr lang="x-none" smtClean="0"/>
              <a:t>resa </a:t>
            </a:r>
            <a:r>
              <a:rPr lang="x-none" dirty="0"/>
              <a:t>drugih </a:t>
            </a:r>
            <a:r>
              <a:rPr lang="x-none"/>
              <a:t>lica </a:t>
            </a:r>
            <a:endParaRPr lang="x-none" dirty="0"/>
          </a:p>
          <a:p>
            <a:endParaRPr lang="x-none" dirty="0"/>
          </a:p>
        </p:txBody>
      </p:sp>
      <p:sp>
        <p:nvSpPr>
          <p:cNvPr id="4" name="Right Arrow 3"/>
          <p:cNvSpPr/>
          <p:nvPr/>
        </p:nvSpPr>
        <p:spPr>
          <a:xfrm>
            <a:off x="7053461" y="2755931"/>
            <a:ext cx="1161535" cy="345989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339533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470" y="241686"/>
            <a:ext cx="9967784" cy="895136"/>
          </a:xfrm>
        </p:spPr>
        <p:txBody>
          <a:bodyPr/>
          <a:lstStyle/>
          <a:p>
            <a:r>
              <a:rPr lang="x-none" b="1" dirty="0" smtClean="0"/>
              <a:t>Primer ugovor </a:t>
            </a:r>
            <a:r>
              <a:rPr lang="x-none" b="1" smtClean="0"/>
              <a:t>o kupo</a:t>
            </a:r>
            <a:r>
              <a:rPr lang="x-none" b="1" dirty="0" smtClean="0"/>
              <a:t>p</a:t>
            </a:r>
            <a:r>
              <a:rPr lang="x-none" b="1" smtClean="0"/>
              <a:t>rodaji </a:t>
            </a:r>
            <a:r>
              <a:rPr lang="x-none" b="1" dirty="0" smtClean="0"/>
              <a:t>nepokretnosti</a:t>
            </a:r>
            <a:endParaRPr lang="x-none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21492" y="1021494"/>
            <a:ext cx="10577384" cy="533713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x-none" dirty="0" smtClean="0"/>
              <a:t>Pravni posao = ugovor </a:t>
            </a:r>
            <a:r>
              <a:rPr lang="x-none" smtClean="0"/>
              <a:t>o </a:t>
            </a:r>
            <a:r>
              <a:rPr lang="x-none" dirty="0" smtClean="0"/>
              <a:t>kupoprodaji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x-none" smtClean="0"/>
              <a:t>Sagla</a:t>
            </a:r>
            <a:r>
              <a:rPr lang="x-none" dirty="0" smtClean="0"/>
              <a:t>snost volja </a:t>
            </a:r>
            <a:r>
              <a:rPr lang="x-none" smtClean="0"/>
              <a:t>kup</a:t>
            </a:r>
            <a:r>
              <a:rPr lang="x-none" dirty="0" smtClean="0"/>
              <a:t>ca</a:t>
            </a:r>
            <a:r>
              <a:rPr lang="x-none" smtClean="0"/>
              <a:t> i prodav</a:t>
            </a:r>
            <a:r>
              <a:rPr lang="x-none" dirty="0" smtClean="0"/>
              <a:t>ca</a:t>
            </a:r>
            <a:r>
              <a:rPr lang="x-none" smtClean="0"/>
              <a:t> </a:t>
            </a:r>
            <a:r>
              <a:rPr lang="x-none" dirty="0" smtClean="0"/>
              <a:t>– </a:t>
            </a:r>
            <a:r>
              <a:rPr lang="x-none" smtClean="0"/>
              <a:t>izjavili volju</a:t>
            </a:r>
            <a:r>
              <a:rPr lang="x-none" dirty="0" smtClean="0"/>
              <a:t> s ciljem da n</a:t>
            </a:r>
            <a:r>
              <a:rPr lang="x-none" smtClean="0"/>
              <a:t>epokretnost promeni </a:t>
            </a:r>
            <a:r>
              <a:rPr lang="x-none" dirty="0" smtClean="0"/>
              <a:t>vlasnika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x-none" sz="12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x-none" smtClean="0"/>
              <a:t>Posledica </a:t>
            </a:r>
            <a:r>
              <a:rPr lang="x-none" dirty="0" smtClean="0"/>
              <a:t>- </a:t>
            </a:r>
            <a:r>
              <a:rPr lang="x-none" smtClean="0"/>
              <a:t>prelazi pravo svojine</a:t>
            </a:r>
            <a:r>
              <a:rPr lang="x-none" dirty="0" smtClean="0"/>
              <a:t> p</a:t>
            </a:r>
            <a:r>
              <a:rPr lang="x-none" smtClean="0"/>
              <a:t>o </a:t>
            </a:r>
            <a:r>
              <a:rPr lang="x-none" dirty="0" smtClean="0"/>
              <a:t>tačno utvrđenoj ceni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x-none" sz="12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x-none" dirty="0" smtClean="0"/>
              <a:t>Dvostrani pravni </a:t>
            </a:r>
            <a:r>
              <a:rPr lang="x-none" smtClean="0"/>
              <a:t>posao –</a:t>
            </a:r>
            <a:r>
              <a:rPr lang="x-none" dirty="0" smtClean="0"/>
              <a:t> </a:t>
            </a:r>
            <a:r>
              <a:rPr lang="x-none" smtClean="0"/>
              <a:t>saglasnost </a:t>
            </a:r>
            <a:r>
              <a:rPr lang="x-none" dirty="0" smtClean="0"/>
              <a:t>volja dve strane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x-none" dirty="0" smtClean="0"/>
              <a:t>Teretni </a:t>
            </a:r>
            <a:r>
              <a:rPr lang="x-none" smtClean="0"/>
              <a:t>– </a:t>
            </a:r>
            <a:r>
              <a:rPr lang="x-none" dirty="0" smtClean="0"/>
              <a:t>plaća se </a:t>
            </a:r>
            <a:r>
              <a:rPr lang="x-none" smtClean="0"/>
              <a:t>naknada</a:t>
            </a:r>
            <a:r>
              <a:rPr lang="en-US" dirty="0" smtClean="0"/>
              <a:t>,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besplatan</a:t>
            </a:r>
            <a:endParaRPr lang="x-none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x-none" dirty="0" smtClean="0"/>
              <a:t>Formalni - </a:t>
            </a:r>
            <a:r>
              <a:rPr lang="x-none" dirty="0"/>
              <a:t>za njihovu punovažnost </a:t>
            </a:r>
            <a:r>
              <a:rPr lang="x-none"/>
              <a:t>traži </a:t>
            </a:r>
            <a:r>
              <a:rPr lang="x-none" dirty="0" smtClean="0"/>
              <a:t>se </a:t>
            </a:r>
            <a:r>
              <a:rPr lang="x-none" smtClean="0"/>
              <a:t>odgovarajuća </a:t>
            </a:r>
            <a:r>
              <a:rPr lang="x-none" dirty="0" smtClean="0"/>
              <a:t>zakonska </a:t>
            </a:r>
            <a:r>
              <a:rPr lang="x-none" smtClean="0"/>
              <a:t>forma </a:t>
            </a:r>
            <a:r>
              <a:rPr lang="x-none" dirty="0"/>
              <a:t>za datu izjavu volje</a:t>
            </a:r>
            <a:endParaRPr lang="x-none" dirty="0" smtClean="0"/>
          </a:p>
          <a:p>
            <a:endParaRPr lang="x-none" sz="2800" dirty="0"/>
          </a:p>
        </p:txBody>
      </p:sp>
    </p:spTree>
    <p:extLst>
      <p:ext uri="{BB962C8B-B14F-4D97-AF65-F5344CB8AC3E}">
        <p14:creationId xmlns="" xmlns:p14="http://schemas.microsoft.com/office/powerpoint/2010/main" val="4063342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788043"/>
          </a:xfrm>
        </p:spPr>
        <p:txBody>
          <a:bodyPr/>
          <a:lstStyle/>
          <a:p>
            <a:r>
              <a:rPr lang="x-none" b="1" dirty="0" smtClean="0"/>
              <a:t>Pravni poslovi</a:t>
            </a:r>
            <a:endParaRPr lang="x-none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599" y="1219199"/>
            <a:ext cx="10610335" cy="5568779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dirty="0" smtClean="0"/>
              <a:t>Jednostrani – testament</a:t>
            </a:r>
            <a:r>
              <a:rPr lang="x-none" sz="2800" smtClean="0"/>
              <a:t>, </a:t>
            </a:r>
            <a:r>
              <a:rPr lang="x-none" sz="2800" dirty="0" smtClean="0"/>
              <a:t>založna izjav</a:t>
            </a:r>
            <a:r>
              <a:rPr lang="x-none" sz="2800" smtClean="0"/>
              <a:t>a</a:t>
            </a:r>
            <a:endParaRPr lang="en-US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err="1" smtClean="0"/>
              <a:t>Dvostrani</a:t>
            </a:r>
            <a:r>
              <a:rPr lang="en-US" sz="2800" dirty="0" smtClean="0"/>
              <a:t> – </a:t>
            </a:r>
            <a:r>
              <a:rPr lang="en-US" sz="2800" dirty="0" err="1" smtClean="0"/>
              <a:t>ugovor</a:t>
            </a:r>
            <a:r>
              <a:rPr lang="en-US" sz="2800" dirty="0" smtClean="0"/>
              <a:t> o </a:t>
            </a:r>
            <a:r>
              <a:rPr lang="en-US" sz="2800" dirty="0" err="1" smtClean="0"/>
              <a:t>kupoprodaji</a:t>
            </a:r>
            <a:r>
              <a:rPr lang="en-US" sz="2800" dirty="0" smtClean="0"/>
              <a:t>, </a:t>
            </a:r>
            <a:r>
              <a:rPr lang="en-US" sz="2800" dirty="0" err="1" smtClean="0"/>
              <a:t>ugovor</a:t>
            </a:r>
            <a:r>
              <a:rPr lang="en-US" sz="2800" dirty="0" smtClean="0"/>
              <a:t> o </a:t>
            </a:r>
            <a:r>
              <a:rPr lang="en-US" sz="2800" dirty="0" err="1" smtClean="0"/>
              <a:t>poklonu</a:t>
            </a:r>
            <a:endParaRPr lang="x-none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dirty="0" err="1" smtClean="0"/>
              <a:t>Dobročini</a:t>
            </a:r>
            <a:r>
              <a:rPr lang="x-none" sz="2800" dirty="0"/>
              <a:t> </a:t>
            </a:r>
            <a:r>
              <a:rPr lang="x-none" sz="2800" dirty="0" smtClean="0"/>
              <a:t>– </a:t>
            </a:r>
            <a:r>
              <a:rPr lang="x-none" sz="2800" smtClean="0"/>
              <a:t>bez </a:t>
            </a:r>
            <a:r>
              <a:rPr lang="x-none" sz="2800" dirty="0" smtClean="0"/>
              <a:t>naknade (ugovor o </a:t>
            </a:r>
            <a:r>
              <a:rPr lang="x-none" sz="2800" smtClean="0"/>
              <a:t>poklon</a:t>
            </a:r>
            <a:r>
              <a:rPr lang="x-none" sz="2800" dirty="0" smtClean="0"/>
              <a:t>u)</a:t>
            </a:r>
            <a:endParaRPr lang="en-US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err="1" smtClean="0"/>
              <a:t>Teretni</a:t>
            </a:r>
            <a:r>
              <a:rPr lang="en-US" sz="2800" dirty="0" smtClean="0"/>
              <a:t> –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naknadom</a:t>
            </a:r>
            <a:r>
              <a:rPr lang="en-US" sz="2800" dirty="0" smtClean="0"/>
              <a:t> (</a:t>
            </a:r>
            <a:r>
              <a:rPr lang="en-US" sz="2800" dirty="0" err="1" smtClean="0"/>
              <a:t>ugovor</a:t>
            </a:r>
            <a:r>
              <a:rPr lang="en-US" sz="2800" dirty="0" smtClean="0"/>
              <a:t> o </a:t>
            </a:r>
            <a:r>
              <a:rPr lang="en-US" sz="2800" dirty="0" err="1" smtClean="0"/>
              <a:t>kupoprodaji</a:t>
            </a:r>
            <a:r>
              <a:rPr lang="en-US" sz="2800" dirty="0" smtClean="0"/>
              <a:t>)</a:t>
            </a:r>
            <a:endParaRPr lang="x-none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dirty="0" err="1"/>
              <a:t>Ništavi</a:t>
            </a:r>
            <a:r>
              <a:rPr lang="x-none" sz="2800" dirty="0"/>
              <a:t> </a:t>
            </a:r>
            <a:r>
              <a:rPr lang="x-none" sz="2800" dirty="0" smtClean="0"/>
              <a:t>- protivni </a:t>
            </a:r>
            <a:r>
              <a:rPr lang="x-none" sz="2800" dirty="0"/>
              <a:t>prinudnim propisima, javnom poretku i dobrim običajima (npr. potpuno poslovno nesposobno lice zaključi ugovor </a:t>
            </a:r>
            <a:r>
              <a:rPr lang="x-none" sz="2800"/>
              <a:t>o </a:t>
            </a:r>
            <a:r>
              <a:rPr lang="x-none" sz="2800" dirty="0" smtClean="0"/>
              <a:t>prodaji </a:t>
            </a:r>
            <a:r>
              <a:rPr lang="x-none" sz="2800" smtClean="0"/>
              <a:t>nepokretnosti)</a:t>
            </a:r>
            <a:endParaRPr lang="x-none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smtClean="0"/>
              <a:t>Rušljivi </a:t>
            </a:r>
            <a:r>
              <a:rPr lang="x-none" sz="2800" dirty="0" smtClean="0"/>
              <a:t>- vređaju se privatni </a:t>
            </a:r>
            <a:r>
              <a:rPr lang="x-none" sz="2800" dirty="0"/>
              <a:t>interesi </a:t>
            </a:r>
            <a:r>
              <a:rPr lang="x-none" sz="2800" dirty="0" smtClean="0"/>
              <a:t>stranaka; </a:t>
            </a:r>
            <a:r>
              <a:rPr lang="x-none" sz="2800" smtClean="0"/>
              <a:t>proizvode </a:t>
            </a:r>
            <a:r>
              <a:rPr lang="x-none" sz="2800" dirty="0" smtClean="0"/>
              <a:t>dejstvo</a:t>
            </a:r>
            <a:r>
              <a:rPr lang="x-none" sz="2800" smtClean="0"/>
              <a:t>, </a:t>
            </a:r>
            <a:r>
              <a:rPr lang="x-none" sz="2800" dirty="0" smtClean="0"/>
              <a:t>ali </a:t>
            </a:r>
            <a:r>
              <a:rPr lang="x-none" sz="2800" dirty="0"/>
              <a:t>mogu se poništiti (npr. pravni poslovi zaključeni u zabludi – kupac misli da kupuje nadzemni građevinski objekat</a:t>
            </a:r>
            <a:r>
              <a:rPr lang="x-none" sz="2800"/>
              <a:t>, </a:t>
            </a:r>
            <a:r>
              <a:rPr lang="x-none" sz="2800" smtClean="0"/>
              <a:t>a </a:t>
            </a:r>
            <a:r>
              <a:rPr lang="x-none" sz="2800" dirty="0"/>
              <a:t>u stvari kupuje podzemni građevinski objekat</a:t>
            </a:r>
            <a:r>
              <a:rPr lang="x-none" sz="2800" dirty="0" smtClean="0"/>
              <a:t>)</a:t>
            </a:r>
            <a:endParaRPr lang="x-none" sz="2800" dirty="0"/>
          </a:p>
          <a:p>
            <a:endParaRPr lang="x-none" dirty="0" smtClean="0"/>
          </a:p>
          <a:p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3932816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9772" y="365254"/>
            <a:ext cx="9956800" cy="804519"/>
          </a:xfrm>
        </p:spPr>
        <p:txBody>
          <a:bodyPr/>
          <a:lstStyle/>
          <a:p>
            <a:r>
              <a:rPr lang="x-none" b="1" dirty="0"/>
              <a:t>I</a:t>
            </a:r>
            <a:r>
              <a:rPr lang="x-none" b="1" dirty="0" smtClean="0"/>
              <a:t>MOVINA</a:t>
            </a:r>
            <a:endParaRPr lang="x-none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69772" y="1385455"/>
            <a:ext cx="9396627" cy="5088499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smtClean="0"/>
              <a:t>PRAVNA KATEGORIJA</a:t>
            </a:r>
            <a:r>
              <a:rPr lang="x-none" sz="2800" dirty="0" smtClean="0"/>
              <a:t> – skup imovinskih prava i obaveza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dirty="0" smtClean="0"/>
              <a:t>AKTIVA – stvarna, obligaciona, nasledna </a:t>
            </a:r>
            <a:r>
              <a:rPr lang="en-US" sz="2800" dirty="0" err="1" smtClean="0"/>
              <a:t>prava</a:t>
            </a:r>
            <a:r>
              <a:rPr lang="en-US" sz="2800" dirty="0" smtClean="0"/>
              <a:t> </a:t>
            </a:r>
            <a:r>
              <a:rPr lang="x-none" sz="2800" dirty="0" smtClean="0"/>
              <a:t>i prava intelektualne svojine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dirty="0" smtClean="0"/>
              <a:t>PASIVA – dugovi, obaveze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dirty="0" smtClean="0"/>
              <a:t>STVARI (POKRETNE I NEPOKRETNE)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dirty="0" smtClean="0"/>
              <a:t>CELOKUPNOST IMOVINSKIH PRAVA – PRAVO SVOJINE, </a:t>
            </a:r>
            <a:r>
              <a:rPr lang="x-none" sz="2800" dirty="0" err="1" smtClean="0"/>
              <a:t>TRAŽBENO</a:t>
            </a:r>
            <a:r>
              <a:rPr lang="x-none" sz="2800" dirty="0" smtClean="0"/>
              <a:t> </a:t>
            </a:r>
            <a:r>
              <a:rPr lang="x-none" sz="2800" smtClean="0"/>
              <a:t>OBLIGACIONO PRAVO</a:t>
            </a:r>
            <a:r>
              <a:rPr lang="x-none" sz="2800" dirty="0" smtClean="0"/>
              <a:t>, PRAVO INTELEKTUALNE SVOJINE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dirty="0" smtClean="0"/>
              <a:t>PRIPADAJU JEDNOM SUBJEKTU – LICU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3857647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6363"/>
            <a:ext cx="9956800" cy="720437"/>
          </a:xfrm>
        </p:spPr>
        <p:txBody>
          <a:bodyPr/>
          <a:lstStyle/>
          <a:p>
            <a:r>
              <a:rPr lang="x-none" b="1" dirty="0" smtClean="0"/>
              <a:t>USTAV</a:t>
            </a:r>
            <a:endParaRPr lang="x-none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54726"/>
            <a:ext cx="11582400" cy="4904883"/>
          </a:xfrm>
        </p:spPr>
        <p:txBody>
          <a:bodyPr/>
          <a:lstStyle/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x-none" sz="3200" dirty="0"/>
              <a:t>N</a:t>
            </a:r>
            <a:r>
              <a:rPr lang="x-none" sz="3200" dirty="0" smtClean="0"/>
              <a:t>ajviši </a:t>
            </a:r>
            <a:r>
              <a:rPr lang="x-none" sz="3200" dirty="0"/>
              <a:t>pravni </a:t>
            </a:r>
            <a:r>
              <a:rPr lang="x-none" sz="3200"/>
              <a:t>akt </a:t>
            </a:r>
            <a:r>
              <a:rPr lang="x-none" sz="3200" dirty="0" smtClean="0"/>
              <a:t>države</a:t>
            </a:r>
            <a:endParaRPr lang="x-none" sz="3200" b="1" dirty="0" smtClean="0"/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x-none" sz="3200" dirty="0"/>
              <a:t>P</a:t>
            </a:r>
            <a:r>
              <a:rPr lang="x-none" sz="3200" dirty="0" smtClean="0"/>
              <a:t>ostavlja </a:t>
            </a:r>
            <a:r>
              <a:rPr lang="x-none" sz="3200"/>
              <a:t>osnovne </a:t>
            </a:r>
            <a:r>
              <a:rPr lang="x-none" sz="3200" smtClean="0"/>
              <a:t>principe</a:t>
            </a:r>
            <a:r>
              <a:rPr lang="x-none" sz="3200" dirty="0" smtClean="0"/>
              <a:t> državnog uređenja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x-none" sz="3200" dirty="0"/>
              <a:t>S</a:t>
            </a:r>
            <a:r>
              <a:rPr lang="x-none" sz="3200" dirty="0" smtClean="0"/>
              <a:t>kup </a:t>
            </a:r>
            <a:r>
              <a:rPr lang="x-none" sz="3200" dirty="0"/>
              <a:t>normi (pravila) kojima se uređuju osnovi društvene organizacije političke zajednice, način vršenja državne vlasti i njene </a:t>
            </a:r>
            <a:r>
              <a:rPr lang="x-none" sz="3200" dirty="0" smtClean="0"/>
              <a:t>granice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x-none" sz="3200" smtClean="0"/>
              <a:t>Formalni</a:t>
            </a:r>
            <a:r>
              <a:rPr lang="x-none" sz="3200"/>
              <a:t>, </a:t>
            </a:r>
            <a:r>
              <a:rPr lang="x-none" sz="3200" smtClean="0"/>
              <a:t>pisani</a:t>
            </a:r>
            <a:r>
              <a:rPr lang="x-none" sz="3200" dirty="0" smtClean="0"/>
              <a:t>, </a:t>
            </a:r>
            <a:r>
              <a:rPr lang="x-none" sz="3200" smtClean="0"/>
              <a:t>opšti </a:t>
            </a:r>
            <a:r>
              <a:rPr lang="x-none" sz="3200" dirty="0"/>
              <a:t>pravni akt najjače pravne </a:t>
            </a:r>
            <a:r>
              <a:rPr lang="x-none" sz="3200" dirty="0" smtClean="0"/>
              <a:t>snage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x-none" sz="3200" dirty="0"/>
              <a:t>D</a:t>
            </a:r>
            <a:r>
              <a:rPr lang="x-none" sz="3200" dirty="0" smtClean="0"/>
              <a:t>rugi </a:t>
            </a:r>
            <a:r>
              <a:rPr lang="x-none" sz="3200" dirty="0"/>
              <a:t>pravni akti (zakoni</a:t>
            </a:r>
            <a:r>
              <a:rPr lang="x-none" sz="3200"/>
              <a:t>, </a:t>
            </a:r>
            <a:r>
              <a:rPr lang="x-none" sz="3200" smtClean="0"/>
              <a:t>podzakons</a:t>
            </a:r>
            <a:r>
              <a:rPr lang="x-none" sz="3200" dirty="0" smtClean="0"/>
              <a:t>ki</a:t>
            </a:r>
            <a:r>
              <a:rPr lang="x-none" sz="3200" smtClean="0"/>
              <a:t> akt</a:t>
            </a:r>
            <a:r>
              <a:rPr lang="x-none" sz="3200" dirty="0" smtClean="0"/>
              <a:t>i</a:t>
            </a:r>
            <a:r>
              <a:rPr lang="x-none" sz="3200" smtClean="0"/>
              <a:t>...) </a:t>
            </a:r>
            <a:r>
              <a:rPr lang="x-none" sz="3200" dirty="0"/>
              <a:t>moraju biti </a:t>
            </a:r>
            <a:r>
              <a:rPr lang="x-none" sz="3200"/>
              <a:t>u </a:t>
            </a:r>
            <a:r>
              <a:rPr lang="x-none" sz="3200" smtClean="0"/>
              <a:t>saglasnosti</a:t>
            </a:r>
            <a:r>
              <a:rPr lang="x-none" sz="3200" dirty="0" smtClean="0"/>
              <a:t> sa Ustavom</a:t>
            </a:r>
            <a:endParaRPr lang="x-none" sz="3200" dirty="0"/>
          </a:p>
        </p:txBody>
      </p:sp>
    </p:spTree>
    <p:extLst>
      <p:ext uri="{BB962C8B-B14F-4D97-AF65-F5344CB8AC3E}">
        <p14:creationId xmlns="" xmlns:p14="http://schemas.microsoft.com/office/powerpoint/2010/main" val="1162016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238897"/>
            <a:ext cx="10515600" cy="6392562"/>
          </a:xfrm>
        </p:spPr>
        <p:txBody>
          <a:bodyPr/>
          <a:lstStyle/>
          <a:p>
            <a:endParaRPr lang="x-none" b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x-none" sz="3200" b="1" smtClean="0"/>
              <a:t>Građansko </a:t>
            </a:r>
            <a:r>
              <a:rPr lang="x-none" sz="3200" b="1" dirty="0" smtClean="0"/>
              <a:t>pravo kao </a:t>
            </a:r>
            <a:r>
              <a:rPr lang="x-none" sz="3200" b="1" smtClean="0"/>
              <a:t>sistem </a:t>
            </a:r>
            <a:r>
              <a:rPr lang="x-none" sz="3200" b="1" dirty="0" smtClean="0"/>
              <a:t>pravnih </a:t>
            </a:r>
            <a:r>
              <a:rPr lang="x-none" sz="3200" b="1" smtClean="0"/>
              <a:t>normi </a:t>
            </a:r>
            <a:r>
              <a:rPr lang="x-none" sz="3200" b="1" dirty="0" smtClean="0"/>
              <a:t>reguliše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x-none" sz="3200" b="1" dirty="0" smtClean="0"/>
              <a:t>i</a:t>
            </a:r>
            <a:r>
              <a:rPr lang="x-none" sz="3200" b="1" smtClean="0"/>
              <a:t>movinsko</a:t>
            </a:r>
            <a:r>
              <a:rPr lang="x-none" sz="3200" b="1" dirty="0" smtClean="0"/>
              <a:t>pravne </a:t>
            </a:r>
            <a:r>
              <a:rPr lang="x-none" sz="3200" b="1" smtClean="0"/>
              <a:t>odnos</a:t>
            </a:r>
            <a:r>
              <a:rPr lang="x-none" sz="3200" b="1" dirty="0" smtClean="0"/>
              <a:t>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x-none" sz="3200" b="1" dirty="0"/>
          </a:p>
          <a:p>
            <a:pPr marL="742950" indent="-742950">
              <a:buFont typeface="Wingdings" pitchFamily="2" charset="2"/>
              <a:buChar char="§"/>
            </a:pPr>
            <a:r>
              <a:rPr lang="x-none" sz="3200" b="1" smtClean="0"/>
              <a:t>Stvarnopravn</a:t>
            </a:r>
            <a:r>
              <a:rPr lang="en-US" sz="3200" b="1" dirty="0" smtClean="0"/>
              <a:t>e </a:t>
            </a:r>
            <a:r>
              <a:rPr lang="x-none" sz="3200" b="1" smtClean="0"/>
              <a:t>odnos</a:t>
            </a:r>
            <a:r>
              <a:rPr lang="en-US" sz="3200" b="1" dirty="0" smtClean="0"/>
              <a:t>e</a:t>
            </a:r>
            <a:r>
              <a:rPr lang="x-none" sz="3200" b="1" smtClean="0"/>
              <a:t> </a:t>
            </a:r>
            <a:r>
              <a:rPr lang="x-none" sz="3200" b="1" i="1" dirty="0" smtClean="0"/>
              <a:t>(</a:t>
            </a:r>
            <a:r>
              <a:rPr lang="x-none" sz="3200" b="1" i="1" smtClean="0"/>
              <a:t>pravo svojine</a:t>
            </a:r>
            <a:r>
              <a:rPr lang="x-none" sz="3200" b="1" i="1" dirty="0" smtClean="0"/>
              <a:t>, hipoteka, stvarne i lične službenosti</a:t>
            </a:r>
            <a:r>
              <a:rPr lang="x-none" sz="3200" b="1" i="1" smtClean="0"/>
              <a:t>)</a:t>
            </a:r>
            <a:endParaRPr lang="x-none" sz="3200" b="1" i="1" dirty="0" smtClean="0"/>
          </a:p>
          <a:p>
            <a:pPr marL="742950" indent="-742950">
              <a:buFont typeface="Wingdings" pitchFamily="2" charset="2"/>
              <a:buChar char="§"/>
            </a:pPr>
            <a:r>
              <a:rPr lang="x-none" sz="3200" b="1" smtClean="0"/>
              <a:t>Obligacionopravn</a:t>
            </a:r>
            <a:r>
              <a:rPr lang="en-US" sz="3200" b="1" dirty="0" smtClean="0"/>
              <a:t>e </a:t>
            </a:r>
            <a:r>
              <a:rPr lang="x-none" sz="3200" b="1" smtClean="0"/>
              <a:t>odnos</a:t>
            </a:r>
            <a:r>
              <a:rPr lang="en-US" sz="3200" b="1" dirty="0" smtClean="0"/>
              <a:t>e</a:t>
            </a:r>
            <a:r>
              <a:rPr lang="x-none" sz="3200" b="1" smtClean="0"/>
              <a:t> </a:t>
            </a:r>
            <a:r>
              <a:rPr lang="x-none" sz="3200" b="1" i="1" dirty="0" smtClean="0"/>
              <a:t>(ugovor </a:t>
            </a:r>
            <a:r>
              <a:rPr lang="x-none" sz="3200" b="1" i="1" smtClean="0"/>
              <a:t>o </a:t>
            </a:r>
            <a:r>
              <a:rPr lang="x-none" sz="3200" b="1" i="1" dirty="0" smtClean="0"/>
              <a:t>kupo</a:t>
            </a:r>
            <a:r>
              <a:rPr lang="x-none" sz="3200" b="1" i="1" smtClean="0"/>
              <a:t>prodaji</a:t>
            </a:r>
            <a:r>
              <a:rPr lang="x-none" sz="3200" b="1" i="1" dirty="0" smtClean="0"/>
              <a:t>, poklonu ili razmeni, ugovor o zakupu, ugovor o doživotnom izdržavanju</a:t>
            </a:r>
            <a:r>
              <a:rPr lang="x-none" sz="3200" b="1" i="1" smtClean="0"/>
              <a:t>) </a:t>
            </a:r>
            <a:endParaRPr lang="x-none" sz="3200" b="1" i="1" dirty="0" smtClean="0"/>
          </a:p>
          <a:p>
            <a:pPr marL="742950" indent="-742950">
              <a:buFont typeface="Wingdings" pitchFamily="2" charset="2"/>
              <a:buChar char="§"/>
            </a:pPr>
            <a:r>
              <a:rPr lang="x-none" sz="3200" b="1" smtClean="0"/>
              <a:t>Naslednopravn</a:t>
            </a:r>
            <a:r>
              <a:rPr lang="en-US" sz="3200" b="1" dirty="0" smtClean="0"/>
              <a:t>e </a:t>
            </a:r>
            <a:r>
              <a:rPr lang="x-none" sz="3200" b="1" smtClean="0"/>
              <a:t>odnos</a:t>
            </a:r>
            <a:r>
              <a:rPr lang="en-US" sz="3200" b="1" dirty="0" smtClean="0"/>
              <a:t>e </a:t>
            </a:r>
            <a:r>
              <a:rPr lang="x-none" sz="3200" b="1" i="1" smtClean="0"/>
              <a:t>(</a:t>
            </a:r>
            <a:r>
              <a:rPr lang="x-none" sz="3200" b="1" i="1" dirty="0" smtClean="0"/>
              <a:t>zakon, </a:t>
            </a:r>
            <a:r>
              <a:rPr lang="x-none" sz="3200" b="1" i="1" smtClean="0"/>
              <a:t>testament</a:t>
            </a:r>
            <a:r>
              <a:rPr lang="x-none" sz="3200" b="1" i="1" dirty="0" smtClean="0"/>
              <a:t>) </a:t>
            </a:r>
            <a:endParaRPr lang="x-none" sz="3200" b="1" i="1" u="sng" dirty="0" smtClean="0"/>
          </a:p>
          <a:p>
            <a:endParaRPr lang="x-none" b="1" dirty="0">
              <a:solidFill>
                <a:srgbClr val="FF0000"/>
              </a:solidFill>
            </a:endParaRPr>
          </a:p>
          <a:p>
            <a:endParaRPr lang="x-non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3957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968" y="291113"/>
            <a:ext cx="9956800" cy="779805"/>
          </a:xfrm>
        </p:spPr>
        <p:txBody>
          <a:bodyPr/>
          <a:lstStyle/>
          <a:p>
            <a:r>
              <a:rPr lang="x-none" b="1" dirty="0" smtClean="0"/>
              <a:t>Načela USTAVA</a:t>
            </a:r>
            <a:endParaRPr lang="x-none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37968" y="1433384"/>
            <a:ext cx="10033686" cy="5040568"/>
          </a:xfrm>
        </p:spPr>
        <p:txBody>
          <a:bodyPr/>
          <a:lstStyle/>
          <a:p>
            <a:r>
              <a:rPr lang="x-none" sz="3200" smtClean="0"/>
              <a:t>Suverenost </a:t>
            </a:r>
            <a:r>
              <a:rPr lang="x-none" sz="3200" dirty="0"/>
              <a:t>potiče </a:t>
            </a:r>
            <a:r>
              <a:rPr lang="x-none" sz="3200"/>
              <a:t>od </a:t>
            </a:r>
            <a:r>
              <a:rPr lang="en-US" sz="3200" dirty="0" err="1" smtClean="0"/>
              <a:t>naroda</a:t>
            </a:r>
            <a:r>
              <a:rPr lang="en-US" sz="3200" dirty="0" smtClean="0"/>
              <a:t>, </a:t>
            </a:r>
            <a:r>
              <a:rPr lang="x-none" sz="3200" smtClean="0"/>
              <a:t>građana </a:t>
            </a:r>
            <a:r>
              <a:rPr lang="x-none" sz="3200" dirty="0" smtClean="0"/>
              <a:t>– </a:t>
            </a:r>
            <a:r>
              <a:rPr lang="x-none" sz="3200" i="1" dirty="0" smtClean="0"/>
              <a:t>referendum</a:t>
            </a:r>
            <a:r>
              <a:rPr lang="x-none" sz="3200" i="1" smtClean="0"/>
              <a:t>, </a:t>
            </a:r>
            <a:r>
              <a:rPr lang="en-US" sz="3200" i="1" dirty="0" err="1" smtClean="0"/>
              <a:t>narodna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inicijativa</a:t>
            </a:r>
            <a:r>
              <a:rPr lang="en-US" sz="3200" i="1" dirty="0" smtClean="0"/>
              <a:t>, </a:t>
            </a:r>
            <a:r>
              <a:rPr lang="x-none" sz="3200" i="1" smtClean="0"/>
              <a:t>izabrani predstavnici</a:t>
            </a:r>
            <a:r>
              <a:rPr lang="x-none" sz="3200" i="1" dirty="0" smtClean="0"/>
              <a:t> u </a:t>
            </a:r>
            <a:r>
              <a:rPr lang="en-US" sz="3200" i="1" dirty="0" err="1" smtClean="0"/>
              <a:t>narodnoj</a:t>
            </a:r>
            <a:r>
              <a:rPr lang="en-US" sz="3200" i="1" dirty="0" smtClean="0"/>
              <a:t> </a:t>
            </a:r>
            <a:r>
              <a:rPr lang="x-none" sz="3200" i="1" dirty="0" smtClean="0"/>
              <a:t>skupštini</a:t>
            </a:r>
          </a:p>
          <a:p>
            <a:r>
              <a:rPr lang="x-none" sz="3200" dirty="0"/>
              <a:t>Vladavina prava je osnovna pretpostavka Ustava i počiva na neotuđivim </a:t>
            </a:r>
            <a:r>
              <a:rPr lang="x-none" sz="3200"/>
              <a:t>ljudskim </a:t>
            </a:r>
            <a:r>
              <a:rPr lang="x-none" sz="3200" smtClean="0"/>
              <a:t>pravima</a:t>
            </a:r>
            <a:r>
              <a:rPr lang="x-none" sz="3200" dirty="0" smtClean="0"/>
              <a:t> i slobodama</a:t>
            </a:r>
          </a:p>
          <a:p>
            <a:r>
              <a:rPr lang="x-none" sz="3200" dirty="0"/>
              <a:t>Pravni poredak je jedinstven</a:t>
            </a:r>
            <a:r>
              <a:rPr lang="x-none" sz="3200"/>
              <a:t>. </a:t>
            </a:r>
            <a:r>
              <a:rPr lang="x-none" sz="3200" dirty="0" smtClean="0"/>
              <a:t>Sistem </a:t>
            </a:r>
            <a:r>
              <a:rPr lang="x-none" sz="3200" smtClean="0"/>
              <a:t>vlasti </a:t>
            </a:r>
            <a:r>
              <a:rPr lang="x-none" sz="3200"/>
              <a:t>počiva </a:t>
            </a:r>
            <a:r>
              <a:rPr lang="x-none" sz="3200" smtClean="0"/>
              <a:t>na</a:t>
            </a:r>
            <a:r>
              <a:rPr lang="x-none" sz="3200" dirty="0" smtClean="0"/>
              <a:t> trodelnoj</a:t>
            </a:r>
            <a:r>
              <a:rPr lang="x-none" sz="3200" smtClean="0"/>
              <a:t> podeli</a:t>
            </a:r>
            <a:r>
              <a:rPr lang="x-none" sz="3200" dirty="0" smtClean="0"/>
              <a:t> </a:t>
            </a:r>
            <a:r>
              <a:rPr lang="x-none" sz="3200" smtClean="0"/>
              <a:t>vlasti </a:t>
            </a:r>
            <a:r>
              <a:rPr lang="x-none" sz="3200"/>
              <a:t>na </a:t>
            </a:r>
            <a:r>
              <a:rPr lang="x-none" sz="3200" i="1" smtClean="0"/>
              <a:t>zakonodavnu,</a:t>
            </a:r>
            <a:r>
              <a:rPr lang="x-none" sz="3200" i="1" dirty="0" smtClean="0"/>
              <a:t> </a:t>
            </a:r>
            <a:r>
              <a:rPr lang="x-none" sz="3200" i="1" smtClean="0"/>
              <a:t>izvršnu </a:t>
            </a:r>
            <a:r>
              <a:rPr lang="x-none" sz="3200" i="1"/>
              <a:t>i </a:t>
            </a:r>
            <a:r>
              <a:rPr lang="x-none" sz="3200" i="1" smtClean="0"/>
              <a:t>sudsku</a:t>
            </a:r>
            <a:endParaRPr lang="x-none" sz="3200" i="1" dirty="0" smtClean="0"/>
          </a:p>
          <a:p>
            <a:r>
              <a:rPr lang="x-none" sz="3200" dirty="0" smtClean="0"/>
              <a:t>Sudska vlast je nezavisna od ostalih </a:t>
            </a:r>
          </a:p>
        </p:txBody>
      </p:sp>
    </p:spTree>
    <p:extLst>
      <p:ext uri="{BB962C8B-B14F-4D97-AF65-F5344CB8AC3E}">
        <p14:creationId xmlns="" xmlns:p14="http://schemas.microsoft.com/office/powerpoint/2010/main" val="1625971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13255" y="436606"/>
            <a:ext cx="10519718" cy="5872589"/>
          </a:xfrm>
        </p:spPr>
        <p:txBody>
          <a:bodyPr/>
          <a:lstStyle/>
          <a:p>
            <a:endParaRPr lang="x-none" dirty="0" smtClean="0"/>
          </a:p>
          <a:p>
            <a:r>
              <a:rPr lang="x-none" sz="3200" smtClean="0"/>
              <a:t>Zakonom </a:t>
            </a:r>
            <a:r>
              <a:rPr lang="x-none" sz="3200" dirty="0"/>
              <a:t>se može propisati način </a:t>
            </a:r>
            <a:r>
              <a:rPr lang="x-none" sz="3200"/>
              <a:t>ostvarivanja </a:t>
            </a:r>
            <a:r>
              <a:rPr lang="x-none" sz="3200" dirty="0" smtClean="0"/>
              <a:t>ljudskih i manjinskih </a:t>
            </a:r>
            <a:r>
              <a:rPr lang="x-none" sz="3200" smtClean="0"/>
              <a:t>prava</a:t>
            </a:r>
            <a:r>
              <a:rPr lang="x-none" sz="3200" dirty="0" smtClean="0"/>
              <a:t> i sloboda</a:t>
            </a:r>
            <a:r>
              <a:rPr lang="x-none" sz="3200" smtClean="0"/>
              <a:t> </a:t>
            </a:r>
            <a:r>
              <a:rPr lang="x-none" sz="3200" dirty="0"/>
              <a:t>samo ako je to Ustavom izričito predviđeno </a:t>
            </a:r>
            <a:endParaRPr lang="x-none" sz="3200" dirty="0" smtClean="0"/>
          </a:p>
          <a:p>
            <a:r>
              <a:rPr lang="x-none" sz="3200" dirty="0" smtClean="0"/>
              <a:t>Ustav </a:t>
            </a:r>
            <a:r>
              <a:rPr lang="x-none" sz="3200" smtClean="0"/>
              <a:t>RS </a:t>
            </a:r>
            <a:r>
              <a:rPr lang="x-none" sz="3200" dirty="0"/>
              <a:t>definiše ekonomsko uređenje Republike </a:t>
            </a:r>
            <a:r>
              <a:rPr lang="x-none" sz="3200"/>
              <a:t>Srbije </a:t>
            </a:r>
            <a:r>
              <a:rPr lang="x-none" sz="3200" smtClean="0"/>
              <a:t>- </a:t>
            </a:r>
            <a:r>
              <a:rPr lang="x-none" sz="3200" dirty="0"/>
              <a:t>jemče se </a:t>
            </a:r>
            <a:r>
              <a:rPr lang="x-none" sz="3200" i="1" dirty="0"/>
              <a:t>privatna, zadružna i javna </a:t>
            </a:r>
            <a:r>
              <a:rPr lang="x-none" sz="3200" i="1" dirty="0" smtClean="0"/>
              <a:t>svojina</a:t>
            </a:r>
          </a:p>
          <a:p>
            <a:r>
              <a:rPr lang="x-none" sz="3200" dirty="0" smtClean="0"/>
              <a:t>Ustav RS definiše </a:t>
            </a:r>
            <a:r>
              <a:rPr lang="x-none" sz="3200" smtClean="0"/>
              <a:t>nadležnost </a:t>
            </a:r>
            <a:r>
              <a:rPr lang="x-none" sz="3200" dirty="0"/>
              <a:t>RS</a:t>
            </a:r>
            <a:r>
              <a:rPr lang="x-none" sz="3200"/>
              <a:t>, </a:t>
            </a:r>
            <a:r>
              <a:rPr lang="x-none" sz="3200" dirty="0" smtClean="0"/>
              <a:t>državnu granicu, </a:t>
            </a:r>
            <a:r>
              <a:rPr lang="x-none" sz="3200" smtClean="0"/>
              <a:t>uređenje </a:t>
            </a:r>
            <a:r>
              <a:rPr lang="x-none" sz="3200" dirty="0" smtClean="0"/>
              <a:t>političke </a:t>
            </a:r>
            <a:r>
              <a:rPr lang="x-none" sz="3200" smtClean="0"/>
              <a:t>vlasti</a:t>
            </a:r>
            <a:r>
              <a:rPr lang="x-none" sz="3200" dirty="0"/>
              <a:t>, Ustavni </a:t>
            </a:r>
            <a:r>
              <a:rPr lang="x-none" sz="3200"/>
              <a:t>sud</a:t>
            </a:r>
            <a:r>
              <a:rPr lang="x-none" sz="3200" smtClean="0"/>
              <a:t>,</a:t>
            </a:r>
            <a:r>
              <a:rPr lang="x-none" sz="3200" dirty="0" smtClean="0"/>
              <a:t> organe državne vlasti,</a:t>
            </a:r>
            <a:r>
              <a:rPr lang="x-none" sz="3200" smtClean="0"/>
              <a:t> </a:t>
            </a:r>
            <a:r>
              <a:rPr lang="x-none" sz="3200" dirty="0"/>
              <a:t>teritorijalno uređenje, ustavnost </a:t>
            </a:r>
            <a:r>
              <a:rPr lang="x-none" sz="3200"/>
              <a:t>i </a:t>
            </a:r>
            <a:r>
              <a:rPr lang="x-none" sz="3200" smtClean="0"/>
              <a:t>zakon</a:t>
            </a:r>
            <a:r>
              <a:rPr lang="x-none" sz="3200" dirty="0" smtClean="0"/>
              <a:t>i</a:t>
            </a:r>
            <a:r>
              <a:rPr lang="x-none" sz="3200" smtClean="0"/>
              <a:t>tost</a:t>
            </a:r>
            <a:r>
              <a:rPr lang="x-none" sz="3200"/>
              <a:t>, </a:t>
            </a:r>
            <a:r>
              <a:rPr lang="x-none" sz="3200" smtClean="0"/>
              <a:t>kao </a:t>
            </a:r>
            <a:r>
              <a:rPr lang="x-none" sz="3200"/>
              <a:t>i </a:t>
            </a:r>
            <a:r>
              <a:rPr lang="x-none" sz="3200" smtClean="0"/>
              <a:t>p</a:t>
            </a:r>
            <a:r>
              <a:rPr lang="x-none" sz="3200" dirty="0" smtClean="0"/>
              <a:t>ostupak p</a:t>
            </a:r>
            <a:r>
              <a:rPr lang="x-none" sz="3200" smtClean="0"/>
              <a:t>romene </a:t>
            </a:r>
            <a:r>
              <a:rPr lang="x-none" sz="3200" dirty="0"/>
              <a:t>Ustava</a:t>
            </a:r>
          </a:p>
        </p:txBody>
      </p:sp>
    </p:spTree>
    <p:extLst>
      <p:ext uri="{BB962C8B-B14F-4D97-AF65-F5344CB8AC3E}">
        <p14:creationId xmlns="" xmlns:p14="http://schemas.microsoft.com/office/powerpoint/2010/main" val="1382002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9516"/>
            <a:ext cx="9335530" cy="757880"/>
          </a:xfrm>
        </p:spPr>
        <p:txBody>
          <a:bodyPr/>
          <a:lstStyle/>
          <a:p>
            <a:r>
              <a:rPr lang="x-none" dirty="0" smtClean="0"/>
              <a:t>Izvori građanskog </a:t>
            </a:r>
            <a:r>
              <a:rPr lang="x-none" smtClean="0"/>
              <a:t>prava 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8200" y="1476104"/>
            <a:ext cx="10096500" cy="4988598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3200" b="1" smtClean="0"/>
              <a:t>Ustav</a:t>
            </a:r>
            <a:r>
              <a:rPr lang="x-none" sz="3200" dirty="0" smtClean="0"/>
              <a:t> kao </a:t>
            </a:r>
            <a:r>
              <a:rPr lang="x-none" sz="3200" smtClean="0"/>
              <a:t>najviši </a:t>
            </a:r>
            <a:r>
              <a:rPr lang="x-none" sz="3200" dirty="0" smtClean="0"/>
              <a:t>pravni akt – jemči ljudska prava (pravo na imovinu, mirno uživanje prava svojine…)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3200" b="1" dirty="0"/>
              <a:t>Zakon o osnovama svojinskopravnih </a:t>
            </a:r>
            <a:r>
              <a:rPr lang="x-none" sz="3200" b="1"/>
              <a:t>odnosa </a:t>
            </a:r>
            <a:r>
              <a:rPr lang="x-none" sz="3200" b="1" smtClean="0"/>
              <a:t>– </a:t>
            </a:r>
            <a:r>
              <a:rPr lang="x-none" sz="3200" dirty="0" smtClean="0"/>
              <a:t>reguliše</a:t>
            </a:r>
            <a:r>
              <a:rPr lang="x-none" sz="3200" b="1" dirty="0" smtClean="0"/>
              <a:t> </a:t>
            </a:r>
            <a:r>
              <a:rPr lang="x-none" sz="3200" smtClean="0"/>
              <a:t>pravo </a:t>
            </a:r>
            <a:r>
              <a:rPr lang="x-none" sz="3200" dirty="0"/>
              <a:t>svojine i druga stvarna </a:t>
            </a:r>
            <a:r>
              <a:rPr lang="x-none" sz="3200" smtClean="0"/>
              <a:t>prava fizičkih </a:t>
            </a:r>
            <a:r>
              <a:rPr lang="x-none" sz="3200" dirty="0"/>
              <a:t>i pravnih lica na pokretnim i </a:t>
            </a:r>
            <a:r>
              <a:rPr lang="x-none" sz="3200"/>
              <a:t>nepokretnim </a:t>
            </a:r>
            <a:r>
              <a:rPr lang="x-none" sz="3200" smtClean="0"/>
              <a:t>stvarima (državina, službenosti, zaloga</a:t>
            </a:r>
            <a:r>
              <a:rPr lang="en-US" sz="3200" dirty="0" smtClean="0"/>
              <a:t>…</a:t>
            </a:r>
            <a:r>
              <a:rPr lang="x-none" sz="3200" smtClean="0"/>
              <a:t>) </a:t>
            </a:r>
            <a:endParaRPr lang="x-none" sz="32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3200" b="1" dirty="0"/>
              <a:t>Zakon o obligacionim </a:t>
            </a:r>
            <a:r>
              <a:rPr lang="x-none" sz="3200" b="1"/>
              <a:t>odnosima </a:t>
            </a:r>
            <a:r>
              <a:rPr lang="x-none" sz="3200" b="1" smtClean="0"/>
              <a:t>– </a:t>
            </a:r>
            <a:r>
              <a:rPr lang="x-none" sz="3200" dirty="0" smtClean="0"/>
              <a:t>reguliše</a:t>
            </a:r>
            <a:r>
              <a:rPr lang="x-none" sz="3200" b="1" dirty="0" smtClean="0"/>
              <a:t> </a:t>
            </a:r>
            <a:r>
              <a:rPr lang="x-none" sz="3200" smtClean="0"/>
              <a:t>obligacion</a:t>
            </a:r>
            <a:r>
              <a:rPr lang="en-US" sz="3200" dirty="0" smtClean="0"/>
              <a:t>e</a:t>
            </a:r>
            <a:r>
              <a:rPr lang="x-none" sz="3200" smtClean="0"/>
              <a:t> odnos</a:t>
            </a:r>
            <a:r>
              <a:rPr lang="en-US" sz="3200" dirty="0" smtClean="0"/>
              <a:t>e</a:t>
            </a:r>
            <a:r>
              <a:rPr lang="x-none" sz="3200" smtClean="0"/>
              <a:t> </a:t>
            </a:r>
            <a:r>
              <a:rPr lang="x-none" sz="3200" dirty="0"/>
              <a:t>koji nastaju iz ugovora, </a:t>
            </a:r>
            <a:r>
              <a:rPr lang="x-none" sz="3200"/>
              <a:t>prouzrokovanja </a:t>
            </a:r>
            <a:r>
              <a:rPr lang="x-none" sz="3200" smtClean="0"/>
              <a:t>štete…</a:t>
            </a:r>
            <a:endParaRPr lang="x-none" sz="3200" dirty="0"/>
          </a:p>
        </p:txBody>
      </p:sp>
    </p:spTree>
    <p:extLst>
      <p:ext uri="{BB962C8B-B14F-4D97-AF65-F5344CB8AC3E}">
        <p14:creationId xmlns="" xmlns:p14="http://schemas.microsoft.com/office/powerpoint/2010/main" val="121733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227909"/>
            <a:ext cx="10515600" cy="4849041"/>
          </a:xfrm>
        </p:spPr>
        <p:txBody>
          <a:bodyPr/>
          <a:lstStyle/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x-none" sz="3200" b="1" dirty="0"/>
              <a:t>Zakon o </a:t>
            </a:r>
            <a:r>
              <a:rPr lang="x-none" sz="3200" b="1"/>
              <a:t>nasleđivanju </a:t>
            </a:r>
            <a:r>
              <a:rPr lang="x-none" sz="3200" smtClean="0"/>
              <a:t>–</a:t>
            </a:r>
            <a:r>
              <a:rPr lang="x-none" sz="3200" dirty="0" smtClean="0"/>
              <a:t> reguliše imovinskopravne odnose koji nastaju po osnovu zakonskog i testamentalnog nasleđivanja</a:t>
            </a:r>
          </a:p>
          <a:p>
            <a:pPr marL="571500" indent="-5715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x-none" sz="3200" b="1" dirty="0" smtClean="0"/>
              <a:t>Porodični </a:t>
            </a:r>
            <a:r>
              <a:rPr lang="x-none" sz="3200" b="1"/>
              <a:t>zakon </a:t>
            </a:r>
            <a:r>
              <a:rPr lang="x-none" sz="3200" dirty="0" smtClean="0"/>
              <a:t>–</a:t>
            </a:r>
            <a:r>
              <a:rPr lang="x-none" sz="3200" b="1" dirty="0" smtClean="0"/>
              <a:t> </a:t>
            </a:r>
            <a:r>
              <a:rPr lang="x-none" sz="3200" dirty="0" smtClean="0"/>
              <a:t>reguliše</a:t>
            </a:r>
            <a:r>
              <a:rPr lang="x-none" sz="3200" b="1" dirty="0" smtClean="0"/>
              <a:t> </a:t>
            </a:r>
            <a:r>
              <a:rPr lang="x-none" sz="3200" dirty="0" smtClean="0"/>
              <a:t>odnose koji nastaju u bračnim i porodičnim odnosima</a:t>
            </a:r>
            <a:r>
              <a:rPr lang="en-US" sz="3200" dirty="0" smtClean="0"/>
              <a:t>, </a:t>
            </a:r>
            <a:r>
              <a:rPr lang="en-US" sz="3200" dirty="0" err="1" smtClean="0"/>
              <a:t>odnosima</a:t>
            </a:r>
            <a:r>
              <a:rPr lang="en-US" sz="3200" dirty="0" smtClean="0"/>
              <a:t> </a:t>
            </a:r>
            <a:r>
              <a:rPr lang="en-US" sz="3200" dirty="0" err="1" smtClean="0"/>
              <a:t>dece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roditelja</a:t>
            </a:r>
            <a:endParaRPr lang="x-none" sz="3200" dirty="0" smtClean="0"/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x-none" sz="3200" b="1" dirty="0"/>
              <a:t>O</a:t>
            </a:r>
            <a:r>
              <a:rPr lang="x-none" sz="3200" b="1" dirty="0" smtClean="0"/>
              <a:t>bičaji</a:t>
            </a:r>
            <a:r>
              <a:rPr lang="x-none" sz="3200" b="1" dirty="0"/>
              <a:t>, uzanse </a:t>
            </a:r>
            <a:r>
              <a:rPr lang="x-none" sz="3200"/>
              <a:t>(</a:t>
            </a:r>
            <a:r>
              <a:rPr lang="x-none" sz="3200" smtClean="0"/>
              <a:t>opšte</a:t>
            </a:r>
            <a:r>
              <a:rPr lang="x-none" sz="3200" dirty="0" smtClean="0"/>
              <a:t> </a:t>
            </a:r>
            <a:r>
              <a:rPr lang="x-none" sz="3200" smtClean="0"/>
              <a:t>prihvaćeni </a:t>
            </a:r>
            <a:r>
              <a:rPr lang="x-none" sz="3200" dirty="0"/>
              <a:t>kao dobra pravila u poslovnom </a:t>
            </a:r>
            <a:r>
              <a:rPr lang="x-none" sz="3200" smtClean="0"/>
              <a:t>prometu)</a:t>
            </a:r>
            <a:endParaRPr lang="x-none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1329306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459"/>
          </a:xfrm>
        </p:spPr>
        <p:txBody>
          <a:bodyPr/>
          <a:lstStyle/>
          <a:p>
            <a:r>
              <a:rPr lang="x-none" dirty="0" smtClean="0"/>
              <a:t>Subjekti prava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8200" y="1351004"/>
            <a:ext cx="4933950" cy="5041558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3200" dirty="0" smtClean="0"/>
              <a:t>Titulari subjektivnih prava i obaveza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3200" dirty="0" smtClean="0"/>
              <a:t>Fizička i pravna lica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3200" dirty="0" smtClean="0"/>
              <a:t>Imaju sposobnost </a:t>
            </a:r>
            <a:r>
              <a:rPr lang="x-none" sz="3200" smtClean="0"/>
              <a:t>da </a:t>
            </a:r>
            <a:r>
              <a:rPr lang="x-none" sz="3200" dirty="0" smtClean="0"/>
              <a:t>preuzimaju </a:t>
            </a:r>
            <a:r>
              <a:rPr lang="x-none" sz="3200" smtClean="0"/>
              <a:t>obaveze</a:t>
            </a:r>
            <a:endParaRPr lang="x-none" sz="32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3200" dirty="0" smtClean="0"/>
              <a:t>Imaju određena prava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3200" dirty="0" smtClean="0"/>
              <a:t>Skup svih prava i obaveza = imovina</a:t>
            </a:r>
            <a:endParaRPr lang="x-none" sz="3200" dirty="0"/>
          </a:p>
        </p:txBody>
      </p:sp>
      <p:sp>
        <p:nvSpPr>
          <p:cNvPr id="6" name="Oval 5"/>
          <p:cNvSpPr/>
          <p:nvPr/>
        </p:nvSpPr>
        <p:spPr>
          <a:xfrm>
            <a:off x="6549081" y="1128584"/>
            <a:ext cx="3155091" cy="16586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x-none" sz="3600" b="1" dirty="0"/>
              <a:t>Fizička lica</a:t>
            </a:r>
          </a:p>
        </p:txBody>
      </p:sp>
      <p:sp>
        <p:nvSpPr>
          <p:cNvPr id="7" name="Oval 6"/>
          <p:cNvSpPr/>
          <p:nvPr/>
        </p:nvSpPr>
        <p:spPr>
          <a:xfrm>
            <a:off x="6656173" y="2787220"/>
            <a:ext cx="4518454" cy="274036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x-none" sz="3600" b="1" dirty="0"/>
              <a:t>Pravna lica – imovina + ljudi, povezani istim ciljem</a:t>
            </a:r>
          </a:p>
        </p:txBody>
      </p:sp>
    </p:spTree>
    <p:extLst>
      <p:ext uri="{BB962C8B-B14F-4D97-AF65-F5344CB8AC3E}">
        <p14:creationId xmlns="" xmlns:p14="http://schemas.microsoft.com/office/powerpoint/2010/main" val="251502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2855" y="470262"/>
            <a:ext cx="7467600" cy="596537"/>
          </a:xfrm>
        </p:spPr>
        <p:txBody>
          <a:bodyPr/>
          <a:lstStyle/>
          <a:p>
            <a:pPr eaLnBrk="1" hangingPunct="1">
              <a:defRPr/>
            </a:pPr>
            <a:r>
              <a:rPr lang="x-none" sz="3600" b="1" dirty="0" smtClean="0"/>
              <a:t>PRAVNA SPOSOBNOST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20436" y="1205345"/>
            <a:ext cx="9830823" cy="5020694"/>
          </a:xfrm>
        </p:spPr>
        <p:txBody>
          <a:bodyPr/>
          <a:lstStyle/>
          <a:p>
            <a:pPr marL="609600" indent="-609600">
              <a:buFont typeface="Arial" panose="020B0604020202020204" pitchFamily="34" charset="0"/>
              <a:buChar char="•"/>
              <a:defRPr/>
            </a:pPr>
            <a:r>
              <a:rPr lang="sr-Latn-CS" sz="2400" dirty="0" smtClean="0"/>
              <a:t>SVAKI PRAVNI SUBJEKT IMA PRAVNU SPOSOBNOST / SPOSOBNOST DA SE BUDE NOSILAC PRAVA I OBAVEZA </a:t>
            </a:r>
          </a:p>
          <a:p>
            <a:pPr marL="609600" indent="-609600">
              <a:buFont typeface="Arial" panose="020B0604020202020204" pitchFamily="34" charset="0"/>
              <a:buChar char="•"/>
              <a:defRPr/>
            </a:pPr>
            <a:r>
              <a:rPr lang="sr-Latn-CS" sz="2400" dirty="0" smtClean="0"/>
              <a:t>OPŠTA, POTPUNA</a:t>
            </a:r>
          </a:p>
          <a:p>
            <a:pPr marL="609600" indent="-609600">
              <a:buFont typeface="Arial" panose="020B0604020202020204" pitchFamily="34" charset="0"/>
              <a:buChar char="•"/>
              <a:defRPr/>
            </a:pPr>
            <a:r>
              <a:rPr lang="sr-Latn-CS" sz="2400" dirty="0" smtClean="0"/>
              <a:t>SVA LICA, SVI SUBJEKTI JE IMAJU, BEZ OBZIRA NA POL, UZRAST, DUŠEVNO STANJE, RASNU ILI VERSKU PRIPADNOST</a:t>
            </a:r>
          </a:p>
          <a:p>
            <a:pPr marL="609600" indent="-609600">
              <a:buFont typeface="Arial" panose="020B0604020202020204" pitchFamily="34" charset="0"/>
              <a:buChar char="•"/>
              <a:defRPr/>
            </a:pPr>
            <a:r>
              <a:rPr lang="sr-Latn-CS" sz="2400" dirty="0" smtClean="0"/>
              <a:t>PRIZNATA ČOVEKU OD STRANE PRAVNOG SISTEMA </a:t>
            </a:r>
          </a:p>
          <a:p>
            <a:pPr marL="609600" indent="-609600">
              <a:buFont typeface="Arial" panose="020B0604020202020204" pitchFamily="34" charset="0"/>
              <a:buChar char="•"/>
              <a:defRPr/>
            </a:pPr>
            <a:r>
              <a:rPr lang="sr-Latn-CS" sz="2400" dirty="0" smtClean="0"/>
              <a:t>ČAK I LJUDSKI ZAČETAK (NASCITURUS) AKO SE ŽIVO RODI, U NJEGOVOM INTERESU DA NASLEDI</a:t>
            </a:r>
          </a:p>
          <a:p>
            <a:pPr marL="609600" indent="-609600">
              <a:buFont typeface="Arial" panose="020B0604020202020204" pitchFamily="34" charset="0"/>
              <a:buChar char="•"/>
              <a:defRPr/>
            </a:pPr>
            <a:r>
              <a:rPr lang="sr-Latn-CS" sz="2400" u="sng" dirty="0" smtClean="0"/>
              <a:t>STICANJE:</a:t>
            </a:r>
            <a:r>
              <a:rPr lang="sr-Latn-CS" sz="2400" dirty="0" smtClean="0"/>
              <a:t> ROĐENJEM</a:t>
            </a:r>
          </a:p>
          <a:p>
            <a:pPr marL="609600" indent="-609600">
              <a:buFont typeface="Arial" panose="020B0604020202020204" pitchFamily="34" charset="0"/>
              <a:buChar char="•"/>
              <a:defRPr/>
            </a:pPr>
            <a:r>
              <a:rPr lang="en-US" sz="2400" u="sng" dirty="0" smtClean="0"/>
              <a:t>PRESTAJE</a:t>
            </a:r>
            <a:r>
              <a:rPr lang="en-US" sz="2400" dirty="0" smtClean="0"/>
              <a:t> </a:t>
            </a:r>
            <a:r>
              <a:rPr lang="sr-Latn-CS" sz="2400" dirty="0" smtClean="0"/>
              <a:t>SMRĆU, TJ. PROGLAŠENJEM NESTALOG LICA ZA UMRLO</a:t>
            </a:r>
          </a:p>
          <a:p>
            <a:pPr marL="609600" indent="-609600">
              <a:buFont typeface="Arial" panose="020B0604020202020204" pitchFamily="34" charset="0"/>
              <a:buChar char="•"/>
              <a:defRPr/>
            </a:pPr>
            <a:endParaRPr lang="sr-Latn-CS" sz="2400" dirty="0" smtClean="0"/>
          </a:p>
          <a:p>
            <a:pPr marL="609600" indent="-609600">
              <a:buFont typeface="Arial" panose="020B0604020202020204" pitchFamily="34" charset="0"/>
              <a:buChar char="•"/>
              <a:defRPr/>
            </a:pPr>
            <a:endParaRPr lang="sr-Latn-CS" sz="2400" dirty="0" smtClean="0"/>
          </a:p>
          <a:p>
            <a:pPr marL="571500" indent="-571500" eaLnBrk="1" hangingPunct="1">
              <a:buFont typeface="Arial" panose="020B0604020202020204" pitchFamily="34" charset="0"/>
              <a:buChar char="•"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787249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724" y="637309"/>
            <a:ext cx="8246076" cy="817418"/>
          </a:xfrm>
        </p:spPr>
        <p:txBody>
          <a:bodyPr/>
          <a:lstStyle/>
          <a:p>
            <a:pPr eaLnBrk="1" hangingPunct="1">
              <a:defRPr/>
            </a:pPr>
            <a:r>
              <a:rPr lang="x-none" sz="3600" b="1" smtClean="0"/>
              <a:t>POSLOVNA </a:t>
            </a:r>
            <a:r>
              <a:rPr lang="x-none" sz="3600" b="1" dirty="0" smtClean="0"/>
              <a:t>SPOSOBNOST</a:t>
            </a:r>
            <a:endParaRPr lang="en-US" sz="3600" b="1" dirty="0"/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1202724" y="1392195"/>
            <a:ext cx="8246076" cy="5081631"/>
          </a:xfrm>
        </p:spPr>
        <p:txBody>
          <a:bodyPr/>
          <a:lstStyle/>
          <a:p>
            <a:pPr indent="-609600"/>
            <a:r>
              <a:rPr lang="sr-Latn-CS" dirty="0" smtClean="0"/>
              <a:t>POSLOVNA SPOSOBNOST – SPOSOBNOST DA SE ZAKLJUČUJU PRAVNI POSLOVI, IZJAVAMA VOLJE KOJE PROIZVODE PRAVNO DEJSTVO: </a:t>
            </a:r>
            <a:r>
              <a:rPr lang="sr-Latn-CS" u="sng" dirty="0" smtClean="0"/>
              <a:t>NASTANAK, PRENOS, PROMENA I PRESTANAK </a:t>
            </a:r>
            <a:r>
              <a:rPr lang="sr-Latn-CS" dirty="0" smtClean="0"/>
              <a:t>SUBJEKTIVNOG PRAVA)</a:t>
            </a:r>
          </a:p>
          <a:p>
            <a:pPr marL="609600" indent="-609600"/>
            <a:endParaRPr lang="sr-Latn-CS" sz="2400" b="1" i="1" dirty="0" smtClean="0"/>
          </a:p>
          <a:p>
            <a:pPr marL="609600" indent="-609600"/>
            <a:r>
              <a:rPr lang="sr-Latn-CS" sz="2400" b="1" i="1" dirty="0" smtClean="0"/>
              <a:t>NPR. ZAKLJUČI KP UGOVOR, POKLON, PRODA AUTOMOBIL, SARADNJA IZMEĐU KOMPANIJE A I KOMPANIJE B</a:t>
            </a:r>
          </a:p>
          <a:p>
            <a:pPr marL="609600" indent="-609600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891880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40971" y="574767"/>
            <a:ext cx="9270509" cy="5899060"/>
          </a:xfrm>
        </p:spPr>
        <p:txBody>
          <a:bodyPr/>
          <a:lstStyle/>
          <a:p>
            <a:pPr marL="609600" indent="-609600">
              <a:defRPr/>
            </a:pPr>
            <a:r>
              <a:rPr lang="sr-Latn-CS" sz="2800" dirty="0" smtClean="0"/>
              <a:t>FIZIČKA LICA mogu biti:</a:t>
            </a:r>
          </a:p>
          <a:p>
            <a:pPr marL="609600" indent="-609600">
              <a:buFont typeface="Arial" pitchFamily="34" charset="0"/>
              <a:buChar char="•"/>
              <a:defRPr/>
            </a:pPr>
            <a:r>
              <a:rPr lang="sr-Latn-CS" sz="2800" dirty="0" smtClean="0"/>
              <a:t>POTPUNO SPOSOBNA</a:t>
            </a:r>
          </a:p>
          <a:p>
            <a:pPr marL="609600" indent="-609600">
              <a:buFont typeface="Arial" pitchFamily="34" charset="0"/>
              <a:buChar char="•"/>
              <a:defRPr/>
            </a:pPr>
            <a:r>
              <a:rPr lang="sr-Latn-CS" sz="2800" dirty="0" smtClean="0"/>
              <a:t>OGRANIČENO (DELIMIČNO) SPOSOBNA</a:t>
            </a:r>
          </a:p>
          <a:p>
            <a:pPr marL="609600" indent="-609600">
              <a:buFont typeface="Arial" pitchFamily="34" charset="0"/>
              <a:buChar char="•"/>
              <a:defRPr/>
            </a:pPr>
            <a:r>
              <a:rPr lang="sr-Latn-CS" sz="2800" dirty="0" smtClean="0"/>
              <a:t>POTPUNO NESPOSOBNA;</a:t>
            </a:r>
          </a:p>
          <a:p>
            <a:pPr indent="-609600">
              <a:defRPr/>
            </a:pPr>
            <a:r>
              <a:rPr lang="sr-Latn-CS" sz="2800" b="1" dirty="0" smtClean="0"/>
              <a:t>POSLOVNA SPOSOBNOST NUŽNO PRETPOSTAVLJA PRAVNU, OBRATNO NE; </a:t>
            </a:r>
          </a:p>
          <a:p>
            <a:r>
              <a:rPr lang="sr-Latn-CS" sz="2800" i="1" dirty="0" smtClean="0"/>
              <a:t>OGRANIČENO (DELIMIČNO) SPOSOBNA:</a:t>
            </a:r>
          </a:p>
          <a:p>
            <a:pPr>
              <a:lnSpc>
                <a:spcPct val="120000"/>
              </a:lnSpc>
            </a:pPr>
            <a:r>
              <a:rPr lang="sr-Latn-CS" sz="2800" dirty="0" smtClean="0"/>
              <a:t>STARIJI MALOLETNICI OD 14 DO 18 G – ZAKLJUČUJU POSLOVE MANJEG ZNAČAJA – PRIMAJU POKLON, KUPUJU NA PIJACI, BUTICIMA, BIOSKOP, POZORIŠTE</a:t>
            </a:r>
          </a:p>
          <a:p>
            <a:pPr indent="-609600">
              <a:defRPr/>
            </a:pPr>
            <a:endParaRPr lang="sr-Latn-CS" sz="2800" b="1" dirty="0" smtClean="0"/>
          </a:p>
          <a:p>
            <a:pPr marL="609600" indent="-609600">
              <a:defRPr/>
            </a:pPr>
            <a:endParaRPr lang="sr-Latn-CS" b="1" dirty="0" smtClean="0"/>
          </a:p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12598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sz="quarter" idx="1"/>
          </p:nvPr>
        </p:nvSpPr>
        <p:spPr>
          <a:xfrm>
            <a:off x="1351005" y="716692"/>
            <a:ext cx="8946291" cy="5760307"/>
          </a:xfrm>
        </p:spPr>
        <p:txBody>
          <a:bodyPr/>
          <a:lstStyle/>
          <a:p>
            <a:pPr eaLnBrk="1" hangingPunct="1">
              <a:defRPr/>
            </a:pPr>
            <a:r>
              <a:rPr lang="sr-Latn-CS" sz="2800" dirty="0" smtClean="0"/>
              <a:t>MANJE OD 14 G. </a:t>
            </a:r>
            <a:r>
              <a:rPr lang="sr-Latn-CS" sz="2800" i="1" dirty="0" smtClean="0"/>
              <a:t>POTPUNO NESPOSOBNA </a:t>
            </a:r>
            <a:r>
              <a:rPr lang="sr-Latn-CS" sz="2800" dirty="0" smtClean="0"/>
              <a:t>– NJIHOVE RADNJE I IZJAVE NEMAJU NIKAKVOG DEJSTVA</a:t>
            </a:r>
          </a:p>
          <a:p>
            <a:pPr eaLnBrk="1" hangingPunct="1">
              <a:defRPr/>
            </a:pPr>
            <a:r>
              <a:rPr lang="sr-Latn-CS" sz="2800" b="1" dirty="0" smtClean="0"/>
              <a:t>RADNA SPOSOBNOST</a:t>
            </a:r>
            <a:r>
              <a:rPr lang="sr-Latn-CS" sz="2800" dirty="0" smtClean="0"/>
              <a:t> SA 15 G., DA STUPI U RADNI ODNOS I RASPOLAŽE ZARADOM SAMOSTALNO</a:t>
            </a:r>
          </a:p>
          <a:p>
            <a:pPr eaLnBrk="1" hangingPunct="1">
              <a:defRPr/>
            </a:pPr>
            <a:r>
              <a:rPr lang="sr-Latn-CS" sz="2800" dirty="0" smtClean="0"/>
              <a:t>SA 18 G. POSLOVNA SPOS. POTPUNA I OPŠTA – SVI POSLOVI, NEOGRANIČENA I PUNA, SAMOSTALNO ZAKLJUČIVANJE PRAVNIH POSLOVA, NEMA ZAKONSKOG ZASTUPNIKA (ORGAN, STARATELJ, RODITELJ)</a:t>
            </a:r>
          </a:p>
          <a:p>
            <a:pPr>
              <a:lnSpc>
                <a:spcPct val="120000"/>
              </a:lnSpc>
            </a:pPr>
            <a:r>
              <a:rPr lang="sr-Latn-CS" sz="2800" b="1" dirty="0" smtClean="0"/>
              <a:t>BRAČNA SPOSOBNOST </a:t>
            </a:r>
            <a:r>
              <a:rPr lang="sr-Latn-CS" sz="2800" dirty="0" smtClean="0"/>
              <a:t>-</a:t>
            </a:r>
            <a:r>
              <a:rPr lang="sr-Latn-CS" sz="2800" b="1" dirty="0" smtClean="0"/>
              <a:t> PRE 18 G., </a:t>
            </a:r>
            <a:r>
              <a:rPr lang="sr-Latn-CS" sz="2800" dirty="0" smtClean="0"/>
              <a:t>STUPANJEM U BRAK - NA OSNOVU SUDSKE DOZVOLE</a:t>
            </a:r>
          </a:p>
          <a:p>
            <a:pPr eaLnBrk="1" hangingPunct="1">
              <a:defRPr/>
            </a:pPr>
            <a:endParaRPr lang="sr-Latn-CS" sz="2800" dirty="0"/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907105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1429</TotalTime>
  <Words>1229</Words>
  <Application>Microsoft Office PowerPoint</Application>
  <PresentationFormat>Custom</PresentationFormat>
  <Paragraphs>126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 STRUČNA OBUKA ZA PROCENITELJE VREDNOSTI NEPOKRETNOSTI 09. i 10. februar 2019. godine </vt:lpstr>
      <vt:lpstr>Slide 2</vt:lpstr>
      <vt:lpstr>Izvori građanskog prava </vt:lpstr>
      <vt:lpstr>Slide 4</vt:lpstr>
      <vt:lpstr>Subjekti prava</vt:lpstr>
      <vt:lpstr>PRAVNA SPOSOBNOST</vt:lpstr>
      <vt:lpstr>POSLOVNA SPOSOBNOST</vt:lpstr>
      <vt:lpstr>Slide 8</vt:lpstr>
      <vt:lpstr>Slide 9</vt:lpstr>
      <vt:lpstr>LIŠENJE POSLOVNE SPOSOBNOSTI:</vt:lpstr>
      <vt:lpstr>PRAVNA LICA </vt:lpstr>
      <vt:lpstr>PRAVNO LICE</vt:lpstr>
      <vt:lpstr>Pojam i sadržaj građanskopravnog odnosa</vt:lpstr>
      <vt:lpstr>Pravni poslovi</vt:lpstr>
      <vt:lpstr>Dva osnovna načela</vt:lpstr>
      <vt:lpstr>Primer ugovor o kupoprodaji nepokretnosti</vt:lpstr>
      <vt:lpstr>Pravni poslovi</vt:lpstr>
      <vt:lpstr>IMOVINA</vt:lpstr>
      <vt:lpstr>USTAV</vt:lpstr>
      <vt:lpstr>Načela USTAVA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Milica</dc:creator>
  <cp:lastModifiedBy>korisnik</cp:lastModifiedBy>
  <cp:revision>196</cp:revision>
  <dcterms:created xsi:type="dcterms:W3CDTF">2017-10-13T10:19:34Z</dcterms:created>
  <dcterms:modified xsi:type="dcterms:W3CDTF">2019-02-06T10:39:10Z</dcterms:modified>
</cp:coreProperties>
</file>