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Default Extension="docx" ContentType="application/vnd.openxmlformats-officedocument.wordprocessingml.document"/>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charts/chart3.xml" ContentType="application/vnd.openxmlformats-officedocument.drawingml.chart+xml"/>
  <Override PartName="/ppt/charts/chart4.xml" ContentType="application/vnd.openxmlformats-officedocument.drawingml.char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Default Extension="wdp" ContentType="image/vnd.ms-photo"/>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54"/>
  </p:notesMasterIdLst>
  <p:sldIdLst>
    <p:sldId id="256" r:id="rId2"/>
    <p:sldId id="313" r:id="rId3"/>
    <p:sldId id="316" r:id="rId4"/>
    <p:sldId id="319" r:id="rId5"/>
    <p:sldId id="320" r:id="rId6"/>
    <p:sldId id="321" r:id="rId7"/>
    <p:sldId id="393" r:id="rId8"/>
    <p:sldId id="323" r:id="rId9"/>
    <p:sldId id="324" r:id="rId10"/>
    <p:sldId id="325" r:id="rId11"/>
    <p:sldId id="327" r:id="rId12"/>
    <p:sldId id="328" r:id="rId13"/>
    <p:sldId id="329" r:id="rId14"/>
    <p:sldId id="394" r:id="rId15"/>
    <p:sldId id="330" r:id="rId16"/>
    <p:sldId id="332" r:id="rId17"/>
    <p:sldId id="334" r:id="rId18"/>
    <p:sldId id="340" r:id="rId19"/>
    <p:sldId id="400" r:id="rId20"/>
    <p:sldId id="342" r:id="rId21"/>
    <p:sldId id="344" r:id="rId22"/>
    <p:sldId id="345" r:id="rId23"/>
    <p:sldId id="357" r:id="rId24"/>
    <p:sldId id="362" r:id="rId25"/>
    <p:sldId id="363" r:id="rId26"/>
    <p:sldId id="365" r:id="rId27"/>
    <p:sldId id="367" r:id="rId28"/>
    <p:sldId id="377" r:id="rId29"/>
    <p:sldId id="379" r:id="rId30"/>
    <p:sldId id="382" r:id="rId31"/>
    <p:sldId id="384" r:id="rId32"/>
    <p:sldId id="407" r:id="rId33"/>
    <p:sldId id="408" r:id="rId34"/>
    <p:sldId id="409" r:id="rId35"/>
    <p:sldId id="410" r:id="rId36"/>
    <p:sldId id="418" r:id="rId37"/>
    <p:sldId id="386" r:id="rId38"/>
    <p:sldId id="401" r:id="rId39"/>
    <p:sldId id="402" r:id="rId40"/>
    <p:sldId id="403" r:id="rId41"/>
    <p:sldId id="404" r:id="rId42"/>
    <p:sldId id="405" r:id="rId43"/>
    <p:sldId id="406" r:id="rId44"/>
    <p:sldId id="420" r:id="rId45"/>
    <p:sldId id="411" r:id="rId46"/>
    <p:sldId id="412" r:id="rId47"/>
    <p:sldId id="413" r:id="rId48"/>
    <p:sldId id="414" r:id="rId49"/>
    <p:sldId id="415" r:id="rId50"/>
    <p:sldId id="416" r:id="rId51"/>
    <p:sldId id="417" r:id="rId52"/>
    <p:sldId id="419" r:id="rId53"/>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9" d="100"/>
          <a:sy n="89" d="100"/>
        </p:scale>
        <p:origin x="-126" y="-6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2" Type="http://schemas.openxmlformats.org/officeDocument/2006/relationships/oleObject" Target="file:///C:\Users\Bojan\Desktop\Book1.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Bojan\Desktop\Kurs-procena%20vrednosti%20nepokretnosti\Primeri.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Bojan\Desktop\Kurs-procena%20vrednosti%20nepokretnosti\Primeri.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21.xlsx"/></Relationships>
</file>

<file path=ppt/charts/chart1.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title/>
    <c:plotArea>
      <c:layout/>
      <c:barChart>
        <c:barDir val="col"/>
        <c:grouping val="clustered"/>
        <c:ser>
          <c:idx val="1"/>
          <c:order val="0"/>
          <c:tx>
            <c:v>Štapićasti dijagram</c:v>
          </c:tx>
          <c:cat>
            <c:numRef>
              <c:f>Sheet1!$A$2:$A$6</c:f>
              <c:numCache>
                <c:formatCode>General</c:formatCode>
                <c:ptCount val="5"/>
                <c:pt idx="0">
                  <c:v>0</c:v>
                </c:pt>
                <c:pt idx="1">
                  <c:v>1</c:v>
                </c:pt>
                <c:pt idx="2">
                  <c:v>2</c:v>
                </c:pt>
                <c:pt idx="3">
                  <c:v>3</c:v>
                </c:pt>
                <c:pt idx="4">
                  <c:v>4</c:v>
                </c:pt>
              </c:numCache>
            </c:numRef>
          </c:cat>
          <c:val>
            <c:numRef>
              <c:f>Sheet1!$C$2:$C$6</c:f>
              <c:numCache>
                <c:formatCode>@</c:formatCode>
                <c:ptCount val="5"/>
                <c:pt idx="0">
                  <c:v>9.5000000000000265E-2</c:v>
                </c:pt>
                <c:pt idx="1">
                  <c:v>0.32500000000000123</c:v>
                </c:pt>
                <c:pt idx="2">
                  <c:v>0.42500000000000032</c:v>
                </c:pt>
                <c:pt idx="3">
                  <c:v>0.13</c:v>
                </c:pt>
                <c:pt idx="4">
                  <c:v>2.5000000000000081E-2</c:v>
                </c:pt>
              </c:numCache>
            </c:numRef>
          </c:val>
        </c:ser>
        <c:dLbls/>
        <c:axId val="89934464"/>
        <c:axId val="97456512"/>
      </c:barChart>
      <c:catAx>
        <c:axId val="89934464"/>
        <c:scaling>
          <c:orientation val="minMax"/>
        </c:scaling>
        <c:axPos val="b"/>
        <c:numFmt formatCode="General" sourceLinked="1"/>
        <c:majorTickMark val="none"/>
        <c:tickLblPos val="nextTo"/>
        <c:crossAx val="97456512"/>
        <c:crosses val="autoZero"/>
        <c:auto val="1"/>
        <c:lblAlgn val="ctr"/>
        <c:lblOffset val="100"/>
      </c:catAx>
      <c:valAx>
        <c:axId val="97456512"/>
        <c:scaling>
          <c:orientation val="minMax"/>
        </c:scaling>
        <c:axPos val="l"/>
        <c:majorGridlines/>
        <c:numFmt formatCode="@" sourceLinked="1"/>
        <c:majorTickMark val="none"/>
        <c:tickLblPos val="nextTo"/>
        <c:crossAx val="89934464"/>
        <c:crosses val="autoZero"/>
        <c:crossBetween val="between"/>
      </c:valAx>
    </c:plotArea>
    <c:plotVisOnly val="1"/>
    <c:dispBlanksAs val="gap"/>
  </c:chart>
  <c:externalData r:id="rId2"/>
</c:chartSpace>
</file>

<file path=ppt/charts/chart2.xml><?xml version="1.0" encoding="utf-8"?>
<c:chartSpace xmlns:c="http://schemas.openxmlformats.org/drawingml/2006/chart" xmlns:a="http://schemas.openxmlformats.org/drawingml/2006/main" xmlns:r="http://schemas.openxmlformats.org/officeDocument/2006/relationships">
  <c:lang val="en-US"/>
  <c:style val="4"/>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11842387626177"/>
          <c:y val="2.641783413436961E-2"/>
          <c:w val="0.86308632804547225"/>
          <c:h val="0.67472884071309791"/>
        </c:manualLayout>
      </c:layout>
      <c:barChart>
        <c:barDir val="col"/>
        <c:grouping val="clustered"/>
        <c:ser>
          <c:idx val="0"/>
          <c:order val="0"/>
          <c:tx>
            <c:strRef>
              <c:f>Sheet1!$C$2:$C$9</c:f>
              <c:strCache>
                <c:ptCount val="1"/>
                <c:pt idx="0">
                  <c:v>0,018181818 0,05 0,109090909 0,209090909 0,381818182 0,163636364 0,054545455 0,013636364</c:v>
                </c:pt>
              </c:strCache>
            </c:strRef>
          </c:tx>
          <c:cat>
            <c:strRef>
              <c:f>Sheet1!$A$2:$A$9</c:f>
              <c:strCache>
                <c:ptCount val="8"/>
                <c:pt idx="0">
                  <c:v>(400-499)</c:v>
                </c:pt>
                <c:pt idx="1">
                  <c:v>(500-599)</c:v>
                </c:pt>
                <c:pt idx="2">
                  <c:v>(600-699)</c:v>
                </c:pt>
                <c:pt idx="3">
                  <c:v>(700-799)</c:v>
                </c:pt>
                <c:pt idx="4">
                  <c:v>(800-899)</c:v>
                </c:pt>
                <c:pt idx="5">
                  <c:v>(900-999)</c:v>
                </c:pt>
                <c:pt idx="6">
                  <c:v>(1000-1099)</c:v>
                </c:pt>
                <c:pt idx="7">
                  <c:v>(1100-1199)</c:v>
                </c:pt>
              </c:strCache>
            </c:strRef>
          </c:cat>
          <c:val>
            <c:numRef>
              <c:f>Sheet1!$C$2:$C$9</c:f>
              <c:numCache>
                <c:formatCode>General</c:formatCode>
                <c:ptCount val="8"/>
                <c:pt idx="0">
                  <c:v>1.8181818181818247E-2</c:v>
                </c:pt>
                <c:pt idx="1">
                  <c:v>0.05</c:v>
                </c:pt>
                <c:pt idx="2">
                  <c:v>0.10909090909090922</c:v>
                </c:pt>
                <c:pt idx="3">
                  <c:v>0.20909090909090924</c:v>
                </c:pt>
                <c:pt idx="4">
                  <c:v>0.38181818181818383</c:v>
                </c:pt>
                <c:pt idx="5">
                  <c:v>0.16363636363636391</c:v>
                </c:pt>
                <c:pt idx="6">
                  <c:v>5.4545454545454515E-2</c:v>
                </c:pt>
                <c:pt idx="7">
                  <c:v>1.3636363636363641E-2</c:v>
                </c:pt>
              </c:numCache>
            </c:numRef>
          </c:val>
        </c:ser>
        <c:dLbls/>
        <c:gapWidth val="0"/>
        <c:axId val="97509760"/>
        <c:axId val="97511296"/>
      </c:barChart>
      <c:catAx>
        <c:axId val="97509760"/>
        <c:scaling>
          <c:orientation val="minMax"/>
        </c:scaling>
        <c:axPos val="b"/>
        <c:majorTickMark val="none"/>
        <c:tickLblPos val="nextTo"/>
        <c:crossAx val="97511296"/>
        <c:crosses val="autoZero"/>
        <c:auto val="1"/>
        <c:lblAlgn val="ctr"/>
        <c:lblOffset val="100"/>
      </c:catAx>
      <c:valAx>
        <c:axId val="97511296"/>
        <c:scaling>
          <c:orientation val="minMax"/>
        </c:scaling>
        <c:axPos val="l"/>
        <c:numFmt formatCode="General" sourceLinked="1"/>
        <c:tickLblPos val="nextTo"/>
        <c:crossAx val="97509760"/>
        <c:crosses val="autoZero"/>
        <c:crossBetween val="between"/>
      </c:valAx>
    </c:plotArea>
    <c:plotVisOnly val="1"/>
    <c:dispBlanksAs val="gap"/>
  </c:chart>
  <c:externalData r:id="rId2"/>
</c:chartSpace>
</file>

<file path=ppt/charts/chart3.xml><?xml version="1.0" encoding="utf-8"?>
<c:chartSpace xmlns:c="http://schemas.openxmlformats.org/drawingml/2006/chart" xmlns:a="http://schemas.openxmlformats.org/drawingml/2006/main" xmlns:r="http://schemas.openxmlformats.org/officeDocument/2006/relationships">
  <c:lang val="en-US"/>
  <c:style val="4"/>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2189702702256529E-2"/>
          <c:y val="2.641783413436961E-2"/>
          <c:w val="0.86308632804547225"/>
          <c:h val="0.58293213348331452"/>
        </c:manualLayout>
      </c:layout>
      <c:lineChart>
        <c:grouping val="standard"/>
        <c:ser>
          <c:idx val="0"/>
          <c:order val="0"/>
          <c:tx>
            <c:strRef>
              <c:f>Sheet1!$C$2:$C$9</c:f>
              <c:strCache>
                <c:ptCount val="1"/>
                <c:pt idx="0">
                  <c:v>0,018181818 0,05 0,109090909 0,209090909 0,381818182 0,163636364 0,054545455 0,013636364</c:v>
                </c:pt>
              </c:strCache>
            </c:strRef>
          </c:tx>
          <c:marker>
            <c:symbol val="none"/>
          </c:marker>
          <c:cat>
            <c:strRef>
              <c:f>Sheet1!$A$2:$A$9</c:f>
              <c:strCache>
                <c:ptCount val="8"/>
                <c:pt idx="0">
                  <c:v>(400-499)</c:v>
                </c:pt>
                <c:pt idx="1">
                  <c:v>(500-599)</c:v>
                </c:pt>
                <c:pt idx="2">
                  <c:v>(600-699)</c:v>
                </c:pt>
                <c:pt idx="3">
                  <c:v>(700-799)</c:v>
                </c:pt>
                <c:pt idx="4">
                  <c:v>(800-899)</c:v>
                </c:pt>
                <c:pt idx="5">
                  <c:v>(900-999)</c:v>
                </c:pt>
                <c:pt idx="6">
                  <c:v>(1000-1099)</c:v>
                </c:pt>
                <c:pt idx="7">
                  <c:v>(1100-1199)</c:v>
                </c:pt>
              </c:strCache>
            </c:strRef>
          </c:cat>
          <c:val>
            <c:numRef>
              <c:f>Sheet1!$C$2:$C$9</c:f>
              <c:numCache>
                <c:formatCode>General</c:formatCode>
                <c:ptCount val="8"/>
                <c:pt idx="0">
                  <c:v>1.8181818181818247E-2</c:v>
                </c:pt>
                <c:pt idx="1">
                  <c:v>0.05</c:v>
                </c:pt>
                <c:pt idx="2">
                  <c:v>0.10909090909090922</c:v>
                </c:pt>
                <c:pt idx="3">
                  <c:v>0.20909090909090924</c:v>
                </c:pt>
                <c:pt idx="4">
                  <c:v>0.38181818181818383</c:v>
                </c:pt>
                <c:pt idx="5">
                  <c:v>0.16363636363636391</c:v>
                </c:pt>
                <c:pt idx="6">
                  <c:v>5.4545454545454515E-2</c:v>
                </c:pt>
                <c:pt idx="7">
                  <c:v>1.3636363636363641E-2</c:v>
                </c:pt>
              </c:numCache>
            </c:numRef>
          </c:val>
          <c:smooth val="1"/>
        </c:ser>
        <c:dLbls/>
        <c:marker val="1"/>
        <c:axId val="97029504"/>
        <c:axId val="97144832"/>
      </c:lineChart>
      <c:catAx>
        <c:axId val="97029504"/>
        <c:scaling>
          <c:orientation val="minMax"/>
        </c:scaling>
        <c:axPos val="b"/>
        <c:majorTickMark val="none"/>
        <c:tickLblPos val="nextTo"/>
        <c:crossAx val="97144832"/>
        <c:crosses val="autoZero"/>
        <c:auto val="1"/>
        <c:lblAlgn val="ctr"/>
        <c:lblOffset val="100"/>
      </c:catAx>
      <c:valAx>
        <c:axId val="97144832"/>
        <c:scaling>
          <c:orientation val="minMax"/>
        </c:scaling>
        <c:axPos val="l"/>
        <c:numFmt formatCode="General" sourceLinked="1"/>
        <c:tickLblPos val="nextTo"/>
        <c:crossAx val="97029504"/>
        <c:crosses val="autoZero"/>
        <c:crossBetween val="between"/>
      </c:valAx>
    </c:plotArea>
    <c:plotVisOnly val="1"/>
    <c:dispBlanksAs val="gap"/>
  </c:chart>
  <c:externalData r:id="rId2"/>
</c:chartSpace>
</file>

<file path=ppt/charts/chart4.xml><?xml version="1.0" encoding="utf-8"?>
<c:chartSpace xmlns:c="http://schemas.openxmlformats.org/drawingml/2006/chart" xmlns:a="http://schemas.openxmlformats.org/drawingml/2006/main" xmlns:r="http://schemas.openxmlformats.org/officeDocument/2006/relationships">
  <c:lang val="en-US"/>
  <c:chart>
    <c:title/>
    <c:plotArea>
      <c:layout/>
      <c:scatterChart>
        <c:scatterStyle val="lineMarker"/>
        <c:ser>
          <c:idx val="0"/>
          <c:order val="0"/>
          <c:tx>
            <c:v>Regresiona jednačina i prava</c:v>
          </c:tx>
          <c:spPr>
            <a:ln w="28575">
              <a:noFill/>
            </a:ln>
          </c:spPr>
          <c:trendline>
            <c:trendlineType val="linear"/>
            <c:dispEq val="1"/>
            <c:trendlineLbl>
              <c:layout>
                <c:manualLayout>
                  <c:x val="0.20997454117484854"/>
                  <c:y val="-0.11433878457500504"/>
                </c:manualLayout>
              </c:layout>
              <c:numFmt formatCode="General" sourceLinked="0"/>
            </c:trendlineLbl>
          </c:trendline>
          <c:xVal>
            <c:numRef>
              <c:f>Jednačina!$A$3:$A$9</c:f>
              <c:numCache>
                <c:formatCode>General</c:formatCode>
                <c:ptCount val="7"/>
                <c:pt idx="0">
                  <c:v>86</c:v>
                </c:pt>
                <c:pt idx="1">
                  <c:v>91</c:v>
                </c:pt>
                <c:pt idx="2">
                  <c:v>95</c:v>
                </c:pt>
                <c:pt idx="3">
                  <c:v>88</c:v>
                </c:pt>
                <c:pt idx="4">
                  <c:v>97</c:v>
                </c:pt>
                <c:pt idx="5">
                  <c:v>90</c:v>
                </c:pt>
                <c:pt idx="6">
                  <c:v>92</c:v>
                </c:pt>
              </c:numCache>
            </c:numRef>
          </c:xVal>
          <c:yVal>
            <c:numRef>
              <c:f>Jednačina!$B$3:$B$9</c:f>
              <c:numCache>
                <c:formatCode>General</c:formatCode>
                <c:ptCount val="7"/>
                <c:pt idx="0">
                  <c:v>855</c:v>
                </c:pt>
                <c:pt idx="1">
                  <c:v>804</c:v>
                </c:pt>
                <c:pt idx="2">
                  <c:v>720</c:v>
                </c:pt>
                <c:pt idx="3">
                  <c:v>844</c:v>
                </c:pt>
                <c:pt idx="4">
                  <c:v>739</c:v>
                </c:pt>
                <c:pt idx="5">
                  <c:v>867</c:v>
                </c:pt>
                <c:pt idx="6">
                  <c:v>882</c:v>
                </c:pt>
              </c:numCache>
            </c:numRef>
          </c:yVal>
        </c:ser>
        <c:dLbls/>
        <c:axId val="115763072"/>
        <c:axId val="115764608"/>
      </c:scatterChart>
      <c:valAx>
        <c:axId val="115763072"/>
        <c:scaling>
          <c:orientation val="minMax"/>
        </c:scaling>
        <c:axPos val="b"/>
        <c:numFmt formatCode="General" sourceLinked="1"/>
        <c:tickLblPos val="nextTo"/>
        <c:crossAx val="115764608"/>
        <c:crosses val="autoZero"/>
        <c:crossBetween val="midCat"/>
      </c:valAx>
      <c:valAx>
        <c:axId val="115764608"/>
        <c:scaling>
          <c:orientation val="minMax"/>
        </c:scaling>
        <c:axPos val="l"/>
        <c:majorGridlines/>
        <c:numFmt formatCode="General" sourceLinked="1"/>
        <c:tickLblPos val="nextTo"/>
        <c:crossAx val="115763072"/>
        <c:crosses val="autoZero"/>
        <c:crossBetween val="midCat"/>
      </c:valAx>
    </c:plotArea>
    <c:legend>
      <c:legendPos val="r"/>
    </c:legend>
    <c:plotVisOnly val="1"/>
    <c:dispBlanksAs val="gap"/>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emf"/><Relationship Id="rId1" Type="http://schemas.openxmlformats.org/officeDocument/2006/relationships/image" Target="../media/image23.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6.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7.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image" Target="../media/image12.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image" Target="../media/image16.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2EDFA4-00C3-4485-9E92-26CBA89A51A7}" type="datetimeFigureOut">
              <a:rPr lang="x-none" smtClean="0"/>
              <a:pPr/>
              <a:t>26-Feb-19</a:t>
            </a:fld>
            <a:endParaRPr lang="x-non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191F25-538B-44DD-B790-12D9081A5205}" type="slidenum">
              <a:rPr lang="x-none" smtClean="0"/>
              <a:pPr/>
              <a:t>‹#›</a:t>
            </a:fld>
            <a:endParaRPr lang="x-none"/>
          </a:p>
        </p:txBody>
      </p:sp>
    </p:spTree>
    <p:extLst>
      <p:ext uri="{BB962C8B-B14F-4D97-AF65-F5344CB8AC3E}">
        <p14:creationId xmlns:p14="http://schemas.microsoft.com/office/powerpoint/2010/main" xmlns="" val="840456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 Id="rId5" Type="http://schemas.microsoft.com/office/2007/relationships/hdphoto" Target="../media/hdphoto2.wdp"/><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844840" y="3602038"/>
            <a:ext cx="9144000" cy="568909"/>
          </a:xfrm>
          <a:prstGeom prst="rect">
            <a:avLst/>
          </a:prstGeom>
        </p:spPr>
        <p:txBody>
          <a:bodyPr/>
          <a:lstStyle>
            <a:lvl1pPr marL="0" indent="0" algn="ctr">
              <a:buNone/>
              <a:defRPr sz="2400" b="1" baseline="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x-none" dirty="0" smtClean="0"/>
              <a:t>Naslov/Naziv teme predavanja</a:t>
            </a:r>
            <a:endParaRPr lang="x-none" dirty="0"/>
          </a:p>
        </p:txBody>
      </p:sp>
      <p:pic>
        <p:nvPicPr>
          <p:cNvPr id="7" name="Picture 10" descr="Image result for teacher icon png"/>
          <p:cNvPicPr>
            <a:picLocks noChangeAspect="1" noChangeArrowheads="1"/>
          </p:cNvPicPr>
          <p:nvPr userDrawn="1"/>
        </p:nvPicPr>
        <p:blipFill>
          <a:blip r:embed="rId2" cstate="print">
            <a:duotone>
              <a:schemeClr val="accent3">
                <a:shade val="45000"/>
                <a:satMod val="135000"/>
              </a:schemeClr>
              <a:prstClr val="white"/>
            </a:duotone>
            <a:extLst>
              <a:ext uri="{BEBA8EAE-BF5A-486C-A8C5-ECC9F3942E4B}">
                <a14:imgProps xmlns:a14="http://schemas.microsoft.com/office/drawing/2010/main" xmlns="">
                  <a14:imgLayer r:embed="rId3">
                    <a14:imgEffect>
                      <a14:saturation sat="99000"/>
                    </a14:imgEffect>
                  </a14:imgLayer>
                </a14:imgProps>
              </a:ext>
              <a:ext uri="{28A0092B-C50C-407E-A947-70E740481C1C}">
                <a14:useLocalDpi xmlns:a14="http://schemas.microsoft.com/office/drawing/2010/main" xmlns="" val="0"/>
              </a:ext>
            </a:extLst>
          </a:blip>
          <a:srcRect/>
          <a:stretch>
            <a:fillRect/>
          </a:stretch>
        </p:blipFill>
        <p:spPr bwMode="auto">
          <a:xfrm>
            <a:off x="3040732" y="4147471"/>
            <a:ext cx="781968" cy="761296"/>
          </a:xfrm>
          <a:prstGeom prst="rect">
            <a:avLst/>
          </a:prstGeom>
          <a:noFill/>
          <a:extLst>
            <a:ext uri="{909E8E84-426E-40DD-AFC4-6F175D3DCCD1}">
              <a14:hiddenFill xmlns:a14="http://schemas.microsoft.com/office/drawing/2010/main" xmlns="">
                <a:solidFill>
                  <a:srgbClr val="FFFFFF"/>
                </a:solidFill>
              </a14:hiddenFill>
            </a:ext>
          </a:extLst>
        </p:spPr>
      </p:pic>
      <p:pic>
        <p:nvPicPr>
          <p:cNvPr id="9" name="Picture 4" descr="Image result for clock timer png"/>
          <p:cNvPicPr>
            <a:picLocks noChangeAspect="1" noChangeArrowheads="1"/>
          </p:cNvPicPr>
          <p:nvPr userDrawn="1"/>
        </p:nvPicPr>
        <p:blipFill>
          <a:blip r:embed="rId4" cstate="print">
            <a:duotone>
              <a:schemeClr val="accent3">
                <a:shade val="45000"/>
                <a:satMod val="135000"/>
              </a:schemeClr>
              <a:prstClr val="white"/>
            </a:duotone>
            <a:extLst>
              <a:ext uri="{BEBA8EAE-BF5A-486C-A8C5-ECC9F3942E4B}">
                <a14:imgProps xmlns:a14="http://schemas.microsoft.com/office/drawing/2010/main" xmlns="">
                  <a14:imgLayer r:embed="rId5">
                    <a14:imgEffect>
                      <a14:brightnessContrast bright="-14000"/>
                    </a14:imgEffect>
                  </a14:imgLayer>
                </a14:imgProps>
              </a:ext>
              <a:ext uri="{28A0092B-C50C-407E-A947-70E740481C1C}">
                <a14:useLocalDpi xmlns:a14="http://schemas.microsoft.com/office/drawing/2010/main" xmlns="" val="0"/>
              </a:ext>
            </a:extLst>
          </a:blip>
          <a:srcRect/>
          <a:stretch>
            <a:fillRect/>
          </a:stretch>
        </p:blipFill>
        <p:spPr bwMode="auto">
          <a:xfrm>
            <a:off x="7816772" y="4228910"/>
            <a:ext cx="438171" cy="43816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64108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38200" y="555625"/>
            <a:ext cx="10515600" cy="1325563"/>
          </a:xfrm>
          <a:prstGeom prst="rect">
            <a:avLst/>
          </a:prstGeom>
        </p:spPr>
        <p:txBody>
          <a:bodyPr/>
          <a:lstStyle>
            <a:lvl1pPr>
              <a:defRPr b="1">
                <a:solidFill>
                  <a:schemeClr val="tx1"/>
                </a:solidFill>
              </a:defRPr>
            </a:lvl1pPr>
          </a:lstStyle>
          <a:p>
            <a:r>
              <a:rPr lang="en-US" dirty="0" smtClean="0"/>
              <a:t>Click to edit Master title style</a:t>
            </a:r>
            <a:endParaRPr lang="x-none" dirty="0"/>
          </a:p>
        </p:txBody>
      </p:sp>
      <p:sp>
        <p:nvSpPr>
          <p:cNvPr id="4" name="Text Placeholder 3"/>
          <p:cNvSpPr>
            <a:spLocks noGrp="1"/>
          </p:cNvSpPr>
          <p:nvPr>
            <p:ph type="body" sz="quarter" idx="10"/>
          </p:nvPr>
        </p:nvSpPr>
        <p:spPr>
          <a:xfrm>
            <a:off x="876300" y="2076450"/>
            <a:ext cx="10515600" cy="4000500"/>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x-none" dirty="0"/>
          </a:p>
        </p:txBody>
      </p:sp>
    </p:spTree>
    <p:extLst>
      <p:ext uri="{BB962C8B-B14F-4D97-AF65-F5344CB8AC3E}">
        <p14:creationId xmlns:p14="http://schemas.microsoft.com/office/powerpoint/2010/main" xmlns="" val="414531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lvl1pPr>
              <a:defRPr b="1">
                <a:solidFill>
                  <a:schemeClr val="tx1"/>
                </a:solidFill>
              </a:defRPr>
            </a:lvl1pPr>
          </a:lstStyle>
          <a:p>
            <a:r>
              <a:rPr lang="en-US" dirty="0" smtClean="0"/>
              <a:t>Click to edit Master title style</a:t>
            </a:r>
            <a:endParaRPr lang="x-none" dirty="0"/>
          </a:p>
        </p:txBody>
      </p:sp>
      <p:sp>
        <p:nvSpPr>
          <p:cNvPr id="6" name="Text Placeholder 5"/>
          <p:cNvSpPr>
            <a:spLocks noGrp="1"/>
          </p:cNvSpPr>
          <p:nvPr>
            <p:ph type="body" sz="quarter" idx="10"/>
          </p:nvPr>
        </p:nvSpPr>
        <p:spPr>
          <a:xfrm>
            <a:off x="838200" y="2038350"/>
            <a:ext cx="4933950" cy="4038600"/>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x-none" dirty="0"/>
          </a:p>
        </p:txBody>
      </p:sp>
      <p:sp>
        <p:nvSpPr>
          <p:cNvPr id="7" name="Text Placeholder 5"/>
          <p:cNvSpPr>
            <a:spLocks noGrp="1"/>
          </p:cNvSpPr>
          <p:nvPr>
            <p:ph type="body" sz="quarter" idx="11"/>
          </p:nvPr>
        </p:nvSpPr>
        <p:spPr>
          <a:xfrm>
            <a:off x="6438900" y="2038350"/>
            <a:ext cx="4933950" cy="4038600"/>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x-none" dirty="0"/>
          </a:p>
        </p:txBody>
      </p:sp>
    </p:spTree>
    <p:extLst>
      <p:ext uri="{BB962C8B-B14F-4D97-AF65-F5344CB8AC3E}">
        <p14:creationId xmlns:p14="http://schemas.microsoft.com/office/powerpoint/2010/main" xmlns="" val="2833844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956800" cy="1143000"/>
          </a:xfrm>
          <a:prstGeom prst="rect">
            <a:avLst/>
          </a:prstGeo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09600" y="1600200"/>
            <a:ext cx="9956800" cy="487375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rot="5400000">
            <a:off x="10453954" y="1017853"/>
            <a:ext cx="2011362" cy="512233"/>
          </a:xfrm>
          <a:prstGeom prst="rect">
            <a:avLst/>
          </a:prstGeom>
        </p:spPr>
        <p:txBody>
          <a:bodyPr rtlCol="0"/>
          <a:lstStyle>
            <a:lvl1pPr>
              <a:defRPr/>
            </a:lvl1pPr>
          </a:lstStyle>
          <a:p>
            <a:pPr>
              <a:defRPr/>
            </a:pPr>
            <a:endParaRPr lang="en-US"/>
          </a:p>
        </p:txBody>
      </p:sp>
      <p:sp>
        <p:nvSpPr>
          <p:cNvPr id="5" name="Slide Number Placeholder 8"/>
          <p:cNvSpPr>
            <a:spLocks noGrp="1"/>
          </p:cNvSpPr>
          <p:nvPr>
            <p:ph type="sldNum" sz="quarter" idx="11"/>
          </p:nvPr>
        </p:nvSpPr>
        <p:spPr>
          <a:xfrm>
            <a:off x="10839451" y="5734050"/>
            <a:ext cx="812800" cy="520700"/>
          </a:xfrm>
          <a:prstGeom prst="rect">
            <a:avLst/>
          </a:prstGeom>
        </p:spPr>
        <p:txBody>
          <a:bodyPr rtlCol="0"/>
          <a:lstStyle>
            <a:lvl1pPr>
              <a:defRPr/>
            </a:lvl1pPr>
          </a:lstStyle>
          <a:p>
            <a:pPr>
              <a:defRPr/>
            </a:pPr>
            <a:fld id="{2D18DF9E-C15D-4FE4-A284-CDF113166B2F}" type="slidenum">
              <a:rPr lang="en-US"/>
              <a:pPr>
                <a:defRPr/>
              </a:pPr>
              <a:t>‹#›</a:t>
            </a:fld>
            <a:endParaRPr lang="en-US"/>
          </a:p>
        </p:txBody>
      </p:sp>
      <p:sp>
        <p:nvSpPr>
          <p:cNvPr id="6" name="Footer Placeholder 9"/>
          <p:cNvSpPr>
            <a:spLocks noGrp="1"/>
          </p:cNvSpPr>
          <p:nvPr>
            <p:ph type="ftr" sz="quarter" idx="12"/>
          </p:nvPr>
        </p:nvSpPr>
        <p:spPr>
          <a:xfrm rot="5400000">
            <a:off x="9853084" y="3676121"/>
            <a:ext cx="3200400" cy="486833"/>
          </a:xfrm>
          <a:prstGeom prst="rect">
            <a:avLst/>
          </a:prstGeom>
        </p:spPr>
        <p:txBody>
          <a:bodyPr rtlCol="0"/>
          <a:lstStyle>
            <a:lvl1pPr>
              <a:defRPr/>
            </a:lvl1pPr>
          </a:lstStyle>
          <a:p>
            <a:pPr>
              <a:defRPr/>
            </a:pPr>
            <a:endParaRPr lang="en-US"/>
          </a:p>
        </p:txBody>
      </p:sp>
    </p:spTree>
    <p:extLst>
      <p:ext uri="{BB962C8B-B14F-4D97-AF65-F5344CB8AC3E}">
        <p14:creationId xmlns:p14="http://schemas.microsoft.com/office/powerpoint/2010/main" xmlns="" val="2638248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Rectangle 12"/>
          <p:cNvSpPr/>
          <p:nvPr userDrawn="1"/>
        </p:nvSpPr>
        <p:spPr>
          <a:xfrm>
            <a:off x="-6511" y="5814025"/>
            <a:ext cx="12192000" cy="1110157"/>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pic>
        <p:nvPicPr>
          <p:cNvPr id="10" name="Picture 9"/>
          <p:cNvPicPr>
            <a:picLocks noChangeAspect="1"/>
          </p:cNvPicPr>
          <p:nvPr userDrawn="1"/>
        </p:nvPicPr>
        <p:blipFill>
          <a:blip r:embed="rId6" cstate="print">
            <a:biLevel thresh="25000"/>
          </a:blip>
          <a:stretch>
            <a:fillRect/>
          </a:stretch>
        </p:blipFill>
        <p:spPr>
          <a:xfrm>
            <a:off x="10371221" y="5547972"/>
            <a:ext cx="1612748" cy="1674345"/>
          </a:xfrm>
          <a:prstGeom prst="rect">
            <a:avLst/>
          </a:prstGeom>
        </p:spPr>
      </p:pic>
      <p:sp>
        <p:nvSpPr>
          <p:cNvPr id="14" name="Oval 13"/>
          <p:cNvSpPr/>
          <p:nvPr userDrawn="1"/>
        </p:nvSpPr>
        <p:spPr>
          <a:xfrm rot="10162212" flipH="1">
            <a:off x="-105519" y="2761999"/>
            <a:ext cx="12175565" cy="3852142"/>
          </a:xfrm>
          <a:prstGeom prst="ellipse">
            <a:avLst/>
          </a:prstGeom>
          <a:solidFill>
            <a:schemeClr val="bg1"/>
          </a:solidFill>
          <a:ln w="47625">
            <a:noFill/>
          </a:ln>
          <a:effectLst>
            <a:outerShdw blurRad="101600" dist="38100" sx="76000" sy="76000" algn="l" rotWithShape="0">
              <a:prstClr val="black">
                <a:alpha val="7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19" name="Oval 18"/>
          <p:cNvSpPr/>
          <p:nvPr userDrawn="1"/>
        </p:nvSpPr>
        <p:spPr>
          <a:xfrm rot="10036807" flipH="1">
            <a:off x="-116637" y="3661707"/>
            <a:ext cx="9775349" cy="2259590"/>
          </a:xfrm>
          <a:prstGeom prst="ellipse">
            <a:avLst/>
          </a:prstGeom>
          <a:solidFill>
            <a:schemeClr val="bg1"/>
          </a:solidFill>
          <a:ln w="47625">
            <a:noFill/>
          </a:ln>
          <a:effectLst>
            <a:outerShdw blurRad="101600" dist="38100" sx="76000" sy="76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xmlns="" val="0"/>
              </a:ext>
            </a:extLst>
          </a:blip>
          <a:stretch>
            <a:fillRect/>
          </a:stretch>
        </p:blipFill>
        <p:spPr>
          <a:xfrm>
            <a:off x="10248900" y="222175"/>
            <a:ext cx="1735069" cy="788333"/>
          </a:xfrm>
          <a:prstGeom prst="rect">
            <a:avLst/>
          </a:prstGeom>
        </p:spPr>
      </p:pic>
    </p:spTree>
    <p:extLst>
      <p:ext uri="{BB962C8B-B14F-4D97-AF65-F5344CB8AC3E}">
        <p14:creationId xmlns:p14="http://schemas.microsoft.com/office/powerpoint/2010/main" xmlns="" val="2833170423"/>
      </p:ext>
    </p:extLst>
  </p:cSld>
  <p:clrMap bg1="lt1" tx1="dk1" bg2="lt2" tx2="dk2" accent1="accent1" accent2="accent2" accent3="accent3" accent4="accent4" accent5="accent5" accent6="accent6" hlink="hlink" folHlink="folHlink"/>
  <p:sldLayoutIdLst>
    <p:sldLayoutId id="2147483691" r:id="rId1"/>
    <p:sldLayoutId id="2147483694" r:id="rId2"/>
    <p:sldLayoutId id="2147483695" r:id="rId3"/>
    <p:sldLayoutId id="2147483697"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4.xml"/><Relationship Id="rId1" Type="http://schemas.openxmlformats.org/officeDocument/2006/relationships/vmlDrawing" Target="../drawings/vmlDrawing1.v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Office_Word_Document2.doc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Office_Word_Document3.docx"/><Relationship Id="rId2" Type="http://schemas.openxmlformats.org/officeDocument/2006/relationships/slideLayout" Target="../slideLayouts/slideLayout4.xml"/><Relationship Id="rId1" Type="http://schemas.openxmlformats.org/officeDocument/2006/relationships/vmlDrawing" Target="../drawings/vmlDrawing3.v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package" Target="../embeddings/Microsoft_Office_Word_Document4.docx"/><Relationship Id="rId2" Type="http://schemas.openxmlformats.org/officeDocument/2006/relationships/slideLayout" Target="../slideLayouts/slideLayout4.xml"/><Relationship Id="rId1" Type="http://schemas.openxmlformats.org/officeDocument/2006/relationships/vmlDrawing" Target="../drawings/vmlDrawing4.vml"/><Relationship Id="rId4" Type="http://schemas.openxmlformats.org/officeDocument/2006/relationships/package" Target="../embeddings/Microsoft_Office_Word_Document5.docx"/></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package" Target="../embeddings/Microsoft_Office_Word_Document6.docx"/><Relationship Id="rId2" Type="http://schemas.openxmlformats.org/officeDocument/2006/relationships/slideLayout" Target="../slideLayouts/slideLayout4.xml"/><Relationship Id="rId1" Type="http://schemas.openxmlformats.org/officeDocument/2006/relationships/vmlDrawing" Target="../drawings/vmlDrawing5.vml"/><Relationship Id="rId4" Type="http://schemas.openxmlformats.org/officeDocument/2006/relationships/package" Target="../embeddings/Microsoft_Office_Word_Document7.docx"/></Relationships>
</file>

<file path=ppt/slides/_rels/slide26.xml.rels><?xml version="1.0" encoding="UTF-8" standalone="yes"?>
<Relationships xmlns="http://schemas.openxmlformats.org/package/2006/relationships"><Relationship Id="rId3" Type="http://schemas.openxmlformats.org/officeDocument/2006/relationships/package" Target="../embeddings/Microsoft_Office_Word_Document8.docx"/><Relationship Id="rId2" Type="http://schemas.openxmlformats.org/officeDocument/2006/relationships/slideLayout" Target="../slideLayouts/slideLayout4.xml"/><Relationship Id="rId1" Type="http://schemas.openxmlformats.org/officeDocument/2006/relationships/vmlDrawing" Target="../drawings/vmlDrawing6.vml"/><Relationship Id="rId4" Type="http://schemas.openxmlformats.org/officeDocument/2006/relationships/package" Target="../embeddings/Microsoft_Office_Word_Document9.docx"/></Relationships>
</file>

<file path=ppt/slides/_rels/slide27.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package" Target="../embeddings/Microsoft_Office_Word_Document10.docx"/><Relationship Id="rId2" Type="http://schemas.openxmlformats.org/officeDocument/2006/relationships/slideLayout" Target="../slideLayouts/slideLayout4.xml"/><Relationship Id="rId1" Type="http://schemas.openxmlformats.org/officeDocument/2006/relationships/vmlDrawing" Target="../drawings/vmlDrawing7.vml"/></Relationships>
</file>

<file path=ppt/slides/_rels/slide29.xml.rels><?xml version="1.0" encoding="UTF-8" standalone="yes"?>
<Relationships xmlns="http://schemas.openxmlformats.org/package/2006/relationships"><Relationship Id="rId3" Type="http://schemas.openxmlformats.org/officeDocument/2006/relationships/package" Target="../embeddings/Microsoft_Office_Word_Document11.docx"/><Relationship Id="rId2" Type="http://schemas.openxmlformats.org/officeDocument/2006/relationships/slideLayout" Target="../slideLayouts/slideLayout4.xml"/><Relationship Id="rId1" Type="http://schemas.openxmlformats.org/officeDocument/2006/relationships/vmlDrawing" Target="../drawings/vmlDrawing8.vml"/><Relationship Id="rId5" Type="http://schemas.openxmlformats.org/officeDocument/2006/relationships/package" Target="../embeddings/Microsoft_Office_Word_Document13.docx"/><Relationship Id="rId4" Type="http://schemas.openxmlformats.org/officeDocument/2006/relationships/package" Target="../embeddings/Microsoft_Office_Word_Document12.docx"/></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package" Target="../embeddings/Microsoft_Office_Word_Document14.docx"/><Relationship Id="rId2" Type="http://schemas.openxmlformats.org/officeDocument/2006/relationships/slideLayout" Target="../slideLayouts/slideLayout4.xml"/><Relationship Id="rId1" Type="http://schemas.openxmlformats.org/officeDocument/2006/relationships/vmlDrawing" Target="../drawings/vmlDrawing9.vml"/></Relationships>
</file>

<file path=ppt/slides/_rels/slide38.xml.rels><?xml version="1.0" encoding="UTF-8" standalone="yes"?>
<Relationships xmlns="http://schemas.openxmlformats.org/package/2006/relationships"><Relationship Id="rId3" Type="http://schemas.openxmlformats.org/officeDocument/2006/relationships/package" Target="../embeddings/Microsoft_Office_Word_Document15.docx"/><Relationship Id="rId2" Type="http://schemas.openxmlformats.org/officeDocument/2006/relationships/slideLayout" Target="../slideLayouts/slideLayout4.xml"/><Relationship Id="rId1" Type="http://schemas.openxmlformats.org/officeDocument/2006/relationships/vmlDrawing" Target="../drawings/vmlDrawing10.vml"/><Relationship Id="rId5" Type="http://schemas.openxmlformats.org/officeDocument/2006/relationships/package" Target="../embeddings/Microsoft_Office_Word_Document17.docx"/><Relationship Id="rId4" Type="http://schemas.openxmlformats.org/officeDocument/2006/relationships/package" Target="../embeddings/Microsoft_Office_Word_Document16.docx"/></Relationships>
</file>

<file path=ppt/slides/_rels/slide39.xml.rels><?xml version="1.0" encoding="UTF-8" standalone="yes"?>
<Relationships xmlns="http://schemas.openxmlformats.org/package/2006/relationships"><Relationship Id="rId3" Type="http://schemas.openxmlformats.org/officeDocument/2006/relationships/package" Target="../embeddings/Microsoft_Office_Word_Document18.docx"/><Relationship Id="rId2" Type="http://schemas.openxmlformats.org/officeDocument/2006/relationships/slideLayout" Target="../slideLayouts/slideLayout4.xml"/><Relationship Id="rId1" Type="http://schemas.openxmlformats.org/officeDocument/2006/relationships/vmlDrawing" Target="../drawings/vmlDrawing11.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package" Target="../embeddings/Microsoft_Office_Word_Document19.docx"/><Relationship Id="rId2" Type="http://schemas.openxmlformats.org/officeDocument/2006/relationships/slideLayout" Target="../slideLayouts/slideLayout4.xml"/><Relationship Id="rId1" Type="http://schemas.openxmlformats.org/officeDocument/2006/relationships/vmlDrawing" Target="../drawings/vmlDrawing12.vml"/></Relationships>
</file>

<file path=ppt/slides/_rels/slide41.xml.rels><?xml version="1.0" encoding="UTF-8" standalone="yes"?>
<Relationships xmlns="http://schemas.openxmlformats.org/package/2006/relationships"><Relationship Id="rId3" Type="http://schemas.openxmlformats.org/officeDocument/2006/relationships/package" Target="../embeddings/Microsoft_Office_Word_Document20.docx"/><Relationship Id="rId2" Type="http://schemas.openxmlformats.org/officeDocument/2006/relationships/slideLayout" Target="../slideLayouts/slideLayout4.xml"/><Relationship Id="rId1" Type="http://schemas.openxmlformats.org/officeDocument/2006/relationships/vmlDrawing" Target="../drawings/vmlDrawing13.vml"/><Relationship Id="rId5" Type="http://schemas.openxmlformats.org/officeDocument/2006/relationships/image" Target="../media/image30.png"/><Relationship Id="rId4" Type="http://schemas.openxmlformats.org/officeDocument/2006/relationships/image" Target="../media/image29.png"/></Relationships>
</file>

<file path=ppt/slides/_rels/slide42.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4.xml"/><Relationship Id="rId5" Type="http://schemas.openxmlformats.org/officeDocument/2006/relationships/image" Target="../media/image34.png"/><Relationship Id="rId4" Type="http://schemas.openxmlformats.org/officeDocument/2006/relationships/image" Target="../media/image33.png"/></Relationships>
</file>

<file path=ppt/slides/_rels/slide43.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2.xml"/><Relationship Id="rId4" Type="http://schemas.openxmlformats.org/officeDocument/2006/relationships/image" Target="../media/image41.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44840" y="2970446"/>
            <a:ext cx="9144000" cy="568909"/>
          </a:xfrm>
        </p:spPr>
        <p:txBody>
          <a:bodyPr/>
          <a:lstStyle/>
          <a:p>
            <a:r>
              <a:rPr lang="x-none" sz="3200" dirty="0" smtClean="0"/>
              <a:t>UVOD U STATISTIKU</a:t>
            </a:r>
            <a:endParaRPr lang="x-none" sz="3200" dirty="0"/>
          </a:p>
        </p:txBody>
      </p:sp>
      <p:sp>
        <p:nvSpPr>
          <p:cNvPr id="7" name="Title 1"/>
          <p:cNvSpPr txBox="1">
            <a:spLocks/>
          </p:cNvSpPr>
          <p:nvPr/>
        </p:nvSpPr>
        <p:spPr>
          <a:xfrm>
            <a:off x="1844840" y="1171977"/>
            <a:ext cx="9144000" cy="1024004"/>
          </a:xfrm>
          <a:prstGeom prst="rect">
            <a:avLst/>
          </a:prstGeom>
        </p:spPr>
        <p:txBody>
          <a:bodyPr anchor="b"/>
          <a:lstStyle>
            <a:lvl1pPr algn="ctr" defTabSz="914400" rtl="0" eaLnBrk="1" latinLnBrk="0" hangingPunct="1">
              <a:lnSpc>
                <a:spcPct val="90000"/>
              </a:lnSpc>
              <a:spcBef>
                <a:spcPct val="0"/>
              </a:spcBef>
              <a:buNone/>
              <a:defRPr sz="3200" kern="1200" baseline="0">
                <a:solidFill>
                  <a:schemeClr val="tx1"/>
                </a:solidFill>
                <a:latin typeface="Century Gothic" panose="020B0502020202020204" pitchFamily="34" charset="0"/>
                <a:ea typeface="+mj-ea"/>
                <a:cs typeface="+mj-cs"/>
              </a:defRPr>
            </a:lvl1pPr>
          </a:lstStyle>
          <a:p>
            <a:r>
              <a:rPr lang="x-none" sz="2800" dirty="0" smtClean="0"/>
              <a:t>STRUČNA OBUKA ZA PROCENITELJE</a:t>
            </a:r>
          </a:p>
          <a:p>
            <a:endParaRPr lang="x-none" sz="2800" dirty="0"/>
          </a:p>
        </p:txBody>
      </p:sp>
      <p:sp>
        <p:nvSpPr>
          <p:cNvPr id="8" name="TextBox 7"/>
          <p:cNvSpPr txBox="1"/>
          <p:nvPr/>
        </p:nvSpPr>
        <p:spPr>
          <a:xfrm>
            <a:off x="2060669" y="5009217"/>
            <a:ext cx="2840844" cy="369332"/>
          </a:xfrm>
          <a:prstGeom prst="rect">
            <a:avLst/>
          </a:prstGeom>
          <a:noFill/>
        </p:spPr>
        <p:txBody>
          <a:bodyPr wrap="square" rtlCol="0">
            <a:spAutoFit/>
          </a:bodyPr>
          <a:lstStyle/>
          <a:p>
            <a:r>
              <a:rPr lang="x-none" dirty="0" smtClean="0">
                <a:latin typeface="Century Gothic" panose="020B0502020202020204" pitchFamily="34" charset="0"/>
              </a:rPr>
              <a:t>Bojan Stoiljković</a:t>
            </a:r>
            <a:endParaRPr lang="x-none" dirty="0">
              <a:latin typeface="Century Gothic" panose="020B0502020202020204" pitchFamily="34" charset="0"/>
            </a:endParaRPr>
          </a:p>
        </p:txBody>
      </p:sp>
      <p:sp>
        <p:nvSpPr>
          <p:cNvPr id="9" name="Date Placeholder 3"/>
          <p:cNvSpPr txBox="1">
            <a:spLocks/>
          </p:cNvSpPr>
          <p:nvPr/>
        </p:nvSpPr>
        <p:spPr>
          <a:xfrm>
            <a:off x="5495828" y="5009217"/>
            <a:ext cx="1600200" cy="594946"/>
          </a:xfrm>
          <a:prstGeom prst="rect">
            <a:avLst/>
          </a:prstGeom>
        </p:spPr>
        <p:txBody>
          <a:bodyPr/>
          <a:lstStyle>
            <a:defPPr>
              <a:defRPr lang="x-none"/>
            </a:defPPr>
            <a:lvl1pPr marL="0" algn="l" defTabSz="914400" rtl="0" eaLnBrk="1" latinLnBrk="0" hangingPunct="1">
              <a:defRPr sz="900" kern="1200">
                <a:solidFill>
                  <a:schemeClr val="tx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r-Latn-CS" sz="1800" dirty="0" smtClean="0"/>
              <a:t>23.02.2019</a:t>
            </a:r>
            <a:r>
              <a:rPr lang="x-none" sz="1800" kern="1200" smtClean="0">
                <a:solidFill>
                  <a:schemeClr val="tx1"/>
                </a:solidFill>
                <a:latin typeface="Century Gothic" panose="020B0502020202020204" pitchFamily="34" charset="0"/>
                <a:ea typeface="+mn-ea"/>
                <a:cs typeface="+mn-cs"/>
              </a:rPr>
              <a:t>.</a:t>
            </a:r>
            <a:endParaRPr lang="x-none" sz="1800" kern="1200" dirty="0" smtClean="0">
              <a:solidFill>
                <a:schemeClr val="tx1"/>
              </a:solidFill>
              <a:latin typeface="Century Gothic" panose="020B0502020202020204" pitchFamily="34" charset="0"/>
              <a:ea typeface="+mn-ea"/>
              <a:cs typeface="+mn-cs"/>
            </a:endParaRPr>
          </a:p>
          <a:p>
            <a:r>
              <a:rPr lang="x-none" sz="1800" kern="1200" dirty="0" smtClean="0">
                <a:solidFill>
                  <a:schemeClr val="tx1"/>
                </a:solidFill>
                <a:latin typeface="Century Gothic" panose="020B0502020202020204" pitchFamily="34" charset="0"/>
                <a:ea typeface="+mn-ea"/>
                <a:cs typeface="+mn-cs"/>
              </a:rPr>
              <a:t>Beograd</a:t>
            </a:r>
            <a:endParaRPr lang="x-none" sz="1800" kern="1200" dirty="0">
              <a:solidFill>
                <a:schemeClr val="tx1"/>
              </a:solidFill>
              <a:latin typeface="Century Gothic" panose="020B0502020202020204" pitchFamily="34" charset="0"/>
              <a:ea typeface="+mn-ea"/>
              <a:cs typeface="+mn-cs"/>
            </a:endParaRPr>
          </a:p>
        </p:txBody>
      </p:sp>
      <p:sp>
        <p:nvSpPr>
          <p:cNvPr id="10" name="Date Placeholder 3"/>
          <p:cNvSpPr txBox="1">
            <a:spLocks/>
          </p:cNvSpPr>
          <p:nvPr/>
        </p:nvSpPr>
        <p:spPr>
          <a:xfrm>
            <a:off x="7690344" y="5013030"/>
            <a:ext cx="1418390" cy="397379"/>
          </a:xfrm>
          <a:prstGeom prst="rect">
            <a:avLst/>
          </a:prstGeom>
        </p:spPr>
        <p:txBody>
          <a:bodyPr/>
          <a:lstStyle>
            <a:defPPr>
              <a:defRPr lang="x-none"/>
            </a:defPPr>
            <a:lvl1pPr marL="0" algn="l" defTabSz="914400" rtl="0" eaLnBrk="1" latinLnBrk="0" hangingPunct="1">
              <a:defRPr sz="900" kern="1200">
                <a:solidFill>
                  <a:schemeClr val="tx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x-none" sz="1800" kern="1200" dirty="0">
              <a:solidFill>
                <a:schemeClr val="tx1"/>
              </a:solidFill>
              <a:latin typeface="Century Gothic" panose="020B0502020202020204" pitchFamily="34" charset="0"/>
              <a:ea typeface="+mn-ea"/>
              <a:cs typeface="+mn-cs"/>
            </a:endParaRPr>
          </a:p>
        </p:txBody>
      </p:sp>
    </p:spTree>
    <p:extLst>
      <p:ext uri="{BB962C8B-B14F-4D97-AF65-F5344CB8AC3E}">
        <p14:creationId xmlns:p14="http://schemas.microsoft.com/office/powerpoint/2010/main" xmlns="" val="10933412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876300" y="965200"/>
            <a:ext cx="10515600" cy="5111750"/>
          </a:xfrm>
        </p:spPr>
        <p:txBody>
          <a:bodyPr/>
          <a:lstStyle/>
          <a:p>
            <a:r>
              <a:rPr lang="en-US" b="1" dirty="0" err="1" smtClean="0">
                <a:latin typeface="+mn-lt"/>
              </a:rPr>
              <a:t>Primeri</a:t>
            </a:r>
            <a:r>
              <a:rPr lang="en-US" b="1" dirty="0" smtClean="0">
                <a:latin typeface="+mn-lt"/>
              </a:rPr>
              <a:t> </a:t>
            </a:r>
            <a:r>
              <a:rPr lang="en-US" b="1" dirty="0" err="1" smtClean="0">
                <a:latin typeface="+mn-lt"/>
              </a:rPr>
              <a:t>za</a:t>
            </a:r>
            <a:r>
              <a:rPr lang="en-US" b="1" dirty="0" smtClean="0">
                <a:latin typeface="+mn-lt"/>
              </a:rPr>
              <a:t> </a:t>
            </a:r>
            <a:r>
              <a:rPr lang="en-US" b="1" dirty="0" err="1" smtClean="0">
                <a:latin typeface="+mn-lt"/>
              </a:rPr>
              <a:t>neprekidnu</a:t>
            </a:r>
            <a:r>
              <a:rPr lang="en-US" b="1" dirty="0" smtClean="0">
                <a:latin typeface="+mn-lt"/>
              </a:rPr>
              <a:t> </a:t>
            </a:r>
            <a:r>
              <a:rPr lang="en-US" b="1" dirty="0" err="1" smtClean="0">
                <a:latin typeface="+mn-lt"/>
              </a:rPr>
              <a:t>promenljivu</a:t>
            </a:r>
            <a:r>
              <a:rPr lang="en-US" b="1" dirty="0" smtClean="0">
                <a:latin typeface="+mn-lt"/>
              </a:rPr>
              <a:t> </a:t>
            </a:r>
            <a:r>
              <a:rPr lang="en-US" dirty="0" err="1" smtClean="0">
                <a:latin typeface="+mn-lt"/>
              </a:rPr>
              <a:t>su</a:t>
            </a:r>
            <a:r>
              <a:rPr lang="x-none" dirty="0" smtClean="0">
                <a:latin typeface="+mn-lt"/>
              </a:rPr>
              <a:t>:</a:t>
            </a:r>
            <a:r>
              <a:rPr lang="en-US" dirty="0" smtClean="0">
                <a:latin typeface="+mn-lt"/>
              </a:rPr>
              <a:t> </a:t>
            </a:r>
            <a:r>
              <a:rPr lang="en-US" dirty="0" err="1" smtClean="0">
                <a:latin typeface="+mn-lt"/>
              </a:rPr>
              <a:t>dužina</a:t>
            </a:r>
            <a:r>
              <a:rPr lang="en-US" dirty="0" smtClean="0">
                <a:latin typeface="+mn-lt"/>
              </a:rPr>
              <a:t>, </a:t>
            </a:r>
            <a:r>
              <a:rPr lang="en-US" dirty="0" err="1" smtClean="0">
                <a:latin typeface="+mn-lt"/>
              </a:rPr>
              <a:t>starost</a:t>
            </a:r>
            <a:r>
              <a:rPr lang="en-US" dirty="0" smtClean="0">
                <a:latin typeface="+mn-lt"/>
              </a:rPr>
              <a:t>, </a:t>
            </a:r>
            <a:r>
              <a:rPr lang="en-US" dirty="0" err="1" smtClean="0">
                <a:latin typeface="+mn-lt"/>
              </a:rPr>
              <a:t>visina</a:t>
            </a:r>
            <a:r>
              <a:rPr lang="en-US" dirty="0" smtClean="0">
                <a:latin typeface="+mn-lt"/>
              </a:rPr>
              <a:t>, </a:t>
            </a:r>
            <a:r>
              <a:rPr lang="en-US" dirty="0" err="1" smtClean="0">
                <a:latin typeface="+mn-lt"/>
              </a:rPr>
              <a:t>težina</a:t>
            </a:r>
            <a:r>
              <a:rPr lang="x-none" dirty="0" smtClean="0">
                <a:latin typeface="+mn-lt"/>
              </a:rPr>
              <a:t>, </a:t>
            </a:r>
            <a:r>
              <a:rPr lang="en-US" dirty="0" err="1" smtClean="0">
                <a:latin typeface="+mn-lt"/>
              </a:rPr>
              <a:t>vreme</a:t>
            </a:r>
            <a:r>
              <a:rPr lang="x-none" dirty="0" smtClean="0">
                <a:latin typeface="+mn-lt"/>
              </a:rPr>
              <a:t>, cena...</a:t>
            </a:r>
          </a:p>
          <a:p>
            <a:endParaRPr lang="x-none" dirty="0" smtClean="0">
              <a:latin typeface="+mn-lt"/>
            </a:endParaRPr>
          </a:p>
          <a:p>
            <a:r>
              <a:rPr lang="en-US" dirty="0" err="1" smtClean="0">
                <a:latin typeface="+mn-lt"/>
              </a:rPr>
              <a:t>Svaka</a:t>
            </a:r>
            <a:r>
              <a:rPr lang="en-US" dirty="0" smtClean="0">
                <a:latin typeface="+mn-lt"/>
              </a:rPr>
              <a:t> </a:t>
            </a:r>
            <a:r>
              <a:rPr lang="en-US" dirty="0" err="1" smtClean="0">
                <a:latin typeface="+mn-lt"/>
              </a:rPr>
              <a:t>promenljiva</a:t>
            </a:r>
            <a:r>
              <a:rPr lang="en-US" dirty="0" smtClean="0">
                <a:latin typeface="+mn-lt"/>
              </a:rPr>
              <a:t> </a:t>
            </a:r>
            <a:r>
              <a:rPr lang="en-US" dirty="0" err="1" smtClean="0">
                <a:latin typeface="+mn-lt"/>
              </a:rPr>
              <a:t>koja</a:t>
            </a:r>
            <a:r>
              <a:rPr lang="en-US" dirty="0" smtClean="0">
                <a:latin typeface="+mn-lt"/>
              </a:rPr>
              <a:t> je </a:t>
            </a:r>
            <a:r>
              <a:rPr lang="en-US" dirty="0" err="1" smtClean="0">
                <a:latin typeface="+mn-lt"/>
              </a:rPr>
              <a:t>izražena</a:t>
            </a:r>
            <a:r>
              <a:rPr lang="en-US" dirty="0" smtClean="0">
                <a:latin typeface="+mn-lt"/>
              </a:rPr>
              <a:t> u </a:t>
            </a:r>
            <a:r>
              <a:rPr lang="en-US" dirty="0" err="1" smtClean="0">
                <a:latin typeface="+mn-lt"/>
              </a:rPr>
              <a:t>novčanim</a:t>
            </a:r>
            <a:r>
              <a:rPr lang="en-US" dirty="0" smtClean="0">
                <a:latin typeface="+mn-lt"/>
              </a:rPr>
              <a:t> </a:t>
            </a:r>
            <a:r>
              <a:rPr lang="en-US" dirty="0" err="1" smtClean="0">
                <a:latin typeface="+mn-lt"/>
              </a:rPr>
              <a:t>jedinicama</a:t>
            </a:r>
            <a:r>
              <a:rPr lang="en-US" dirty="0" smtClean="0">
                <a:latin typeface="+mn-lt"/>
              </a:rPr>
              <a:t> </a:t>
            </a:r>
            <a:r>
              <a:rPr lang="en-US" dirty="0" err="1" smtClean="0">
                <a:latin typeface="+mn-lt"/>
              </a:rPr>
              <a:t>smatra</a:t>
            </a:r>
            <a:r>
              <a:rPr lang="en-US" dirty="0" smtClean="0">
                <a:latin typeface="+mn-lt"/>
              </a:rPr>
              <a:t> se </a:t>
            </a:r>
            <a:r>
              <a:rPr lang="en-US" dirty="0" err="1" smtClean="0">
                <a:latin typeface="+mn-lt"/>
              </a:rPr>
              <a:t>neprekidnom</a:t>
            </a:r>
            <a:r>
              <a:rPr lang="en-US" dirty="0" smtClean="0">
                <a:latin typeface="+mn-lt"/>
              </a:rPr>
              <a:t> </a:t>
            </a:r>
            <a:r>
              <a:rPr lang="en-US" dirty="0" err="1" smtClean="0">
                <a:latin typeface="+mn-lt"/>
              </a:rPr>
              <a:t>promenljivom</a:t>
            </a:r>
            <a:r>
              <a:rPr lang="en-US" dirty="0" smtClean="0">
                <a:latin typeface="+mn-lt"/>
              </a:rPr>
              <a:t>. </a:t>
            </a:r>
            <a:r>
              <a:rPr lang="en-US" dirty="0" err="1" smtClean="0">
                <a:latin typeface="+mn-lt"/>
              </a:rPr>
              <a:t>Zaključujemo</a:t>
            </a:r>
            <a:r>
              <a:rPr lang="en-US" dirty="0" smtClean="0">
                <a:latin typeface="+mn-lt"/>
              </a:rPr>
              <a:t> </a:t>
            </a:r>
            <a:r>
              <a:rPr lang="en-US" dirty="0" err="1" smtClean="0">
                <a:latin typeface="+mn-lt"/>
              </a:rPr>
              <a:t>da</a:t>
            </a:r>
            <a:r>
              <a:rPr lang="en-US" dirty="0" smtClean="0">
                <a:latin typeface="+mn-lt"/>
              </a:rPr>
              <a:t> je </a:t>
            </a:r>
            <a:r>
              <a:rPr lang="en-US" dirty="0" err="1" smtClean="0">
                <a:latin typeface="+mn-lt"/>
              </a:rPr>
              <a:t>cena</a:t>
            </a:r>
            <a:r>
              <a:rPr lang="en-US" dirty="0" smtClean="0">
                <a:latin typeface="+mn-lt"/>
              </a:rPr>
              <a:t> </a:t>
            </a:r>
            <a:r>
              <a:rPr lang="en-US" dirty="0" err="1" smtClean="0">
                <a:latin typeface="+mn-lt"/>
              </a:rPr>
              <a:t>kuće</a:t>
            </a:r>
            <a:r>
              <a:rPr lang="en-US" dirty="0" smtClean="0">
                <a:latin typeface="+mn-lt"/>
              </a:rPr>
              <a:t> </a:t>
            </a:r>
            <a:r>
              <a:rPr lang="en-US" dirty="0" err="1" smtClean="0">
                <a:latin typeface="+mn-lt"/>
              </a:rPr>
              <a:t>ili</a:t>
            </a:r>
            <a:r>
              <a:rPr lang="en-US" dirty="0" smtClean="0">
                <a:latin typeface="+mn-lt"/>
              </a:rPr>
              <a:t> </a:t>
            </a:r>
            <a:r>
              <a:rPr lang="en-US" dirty="0" err="1" smtClean="0">
                <a:latin typeface="+mn-lt"/>
              </a:rPr>
              <a:t>stana</a:t>
            </a:r>
            <a:r>
              <a:rPr lang="en-US" dirty="0" smtClean="0">
                <a:latin typeface="+mn-lt"/>
              </a:rPr>
              <a:t> </a:t>
            </a:r>
            <a:r>
              <a:rPr lang="en-US" dirty="0" err="1" smtClean="0">
                <a:latin typeface="+mn-lt"/>
              </a:rPr>
              <a:t>neprekidna</a:t>
            </a:r>
            <a:r>
              <a:rPr lang="en-US" dirty="0" smtClean="0">
                <a:latin typeface="+mn-lt"/>
              </a:rPr>
              <a:t> </a:t>
            </a:r>
            <a:r>
              <a:rPr lang="en-US" dirty="0" err="1" smtClean="0">
                <a:latin typeface="+mn-lt"/>
              </a:rPr>
              <a:t>slučajna</a:t>
            </a:r>
            <a:r>
              <a:rPr lang="en-US" dirty="0" smtClean="0">
                <a:latin typeface="+mn-lt"/>
              </a:rPr>
              <a:t> </a:t>
            </a:r>
            <a:r>
              <a:rPr lang="en-US" dirty="0" err="1" smtClean="0">
                <a:latin typeface="+mn-lt"/>
              </a:rPr>
              <a:t>primenljiva</a:t>
            </a:r>
            <a:r>
              <a:rPr lang="en-US" dirty="0" smtClean="0">
                <a:latin typeface="+mn-lt"/>
              </a:rPr>
              <a:t>, </a:t>
            </a:r>
            <a:r>
              <a:rPr lang="en-US" dirty="0" err="1" smtClean="0">
                <a:latin typeface="+mn-lt"/>
              </a:rPr>
              <a:t>što</a:t>
            </a:r>
            <a:r>
              <a:rPr lang="en-US" dirty="0" smtClean="0">
                <a:latin typeface="+mn-lt"/>
              </a:rPr>
              <a:t> je </a:t>
            </a:r>
            <a:r>
              <a:rPr lang="en-US" dirty="0" err="1" smtClean="0">
                <a:latin typeface="+mn-lt"/>
              </a:rPr>
              <a:t>od</a:t>
            </a:r>
            <a:r>
              <a:rPr lang="en-US" dirty="0" smtClean="0">
                <a:latin typeface="+mn-lt"/>
              </a:rPr>
              <a:t> </a:t>
            </a:r>
            <a:r>
              <a:rPr lang="en-US" dirty="0" err="1" smtClean="0">
                <a:latin typeface="+mn-lt"/>
              </a:rPr>
              <a:t>posebnog</a:t>
            </a:r>
            <a:r>
              <a:rPr lang="en-US" dirty="0" smtClean="0">
                <a:latin typeface="+mn-lt"/>
              </a:rPr>
              <a:t> </a:t>
            </a:r>
            <a:r>
              <a:rPr lang="en-US" dirty="0" err="1" smtClean="0">
                <a:latin typeface="+mn-lt"/>
              </a:rPr>
              <a:t>značaja</a:t>
            </a:r>
            <a:r>
              <a:rPr lang="en-US" dirty="0" smtClean="0">
                <a:latin typeface="+mn-lt"/>
              </a:rPr>
              <a:t> </a:t>
            </a:r>
            <a:r>
              <a:rPr lang="en-US" dirty="0" err="1" smtClean="0">
                <a:latin typeface="+mn-lt"/>
              </a:rPr>
              <a:t>za</a:t>
            </a:r>
            <a:r>
              <a:rPr lang="en-US" dirty="0" smtClean="0">
                <a:latin typeface="+mn-lt"/>
              </a:rPr>
              <a:t> </a:t>
            </a:r>
            <a:r>
              <a:rPr lang="en-US" dirty="0" err="1" smtClean="0">
                <a:latin typeface="+mn-lt"/>
              </a:rPr>
              <a:t>potrebe</a:t>
            </a:r>
            <a:r>
              <a:rPr lang="en-US" dirty="0" smtClean="0">
                <a:latin typeface="+mn-lt"/>
              </a:rPr>
              <a:t> </a:t>
            </a:r>
            <a:r>
              <a:rPr lang="en-US" dirty="0" err="1" smtClean="0">
                <a:latin typeface="+mn-lt"/>
              </a:rPr>
              <a:t>naše</a:t>
            </a:r>
            <a:r>
              <a:rPr lang="en-US" dirty="0" smtClean="0">
                <a:latin typeface="+mn-lt"/>
              </a:rPr>
              <a:t> </a:t>
            </a:r>
            <a:r>
              <a:rPr lang="en-US" dirty="0" err="1" smtClean="0">
                <a:latin typeface="+mn-lt"/>
              </a:rPr>
              <a:t>analize</a:t>
            </a:r>
            <a:r>
              <a:rPr lang="en-US" dirty="0" smtClean="0">
                <a:latin typeface="+mn-lt"/>
              </a:rPr>
              <a:t>!</a:t>
            </a:r>
          </a:p>
          <a:p>
            <a:endParaRPr lang="sr-Latn-CS" dirty="0" smtClean="0"/>
          </a:p>
          <a:p>
            <a:endParaRPr lang="sr-Latn-CS" dirty="0" smtClean="0"/>
          </a:p>
          <a:p>
            <a:endParaRPr lang="sr-Latn-CS" dirty="0"/>
          </a:p>
        </p:txBody>
      </p:sp>
    </p:spTree>
    <p:extLst>
      <p:ext uri="{BB962C8B-B14F-4D97-AF65-F5344CB8AC3E}">
        <p14:creationId xmlns:p14="http://schemas.microsoft.com/office/powerpoint/2010/main" xmlns="" val="17250235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96389" y="261258"/>
            <a:ext cx="10857411" cy="1423852"/>
          </a:xfrm>
        </p:spPr>
        <p:txBody>
          <a:bodyPr/>
          <a:lstStyle/>
          <a:p>
            <a:r>
              <a:rPr lang="x-none" sz="3200" dirty="0" smtClean="0"/>
              <a:t>2. </a:t>
            </a:r>
            <a:r>
              <a:rPr lang="en-US" sz="3200" dirty="0" smtClean="0"/>
              <a:t>RASPODELA VEROVATNOĆE ZA SLUČAJNE PROMENLJIVE</a:t>
            </a:r>
            <a:br>
              <a:rPr lang="en-US" sz="3200" dirty="0" smtClean="0"/>
            </a:br>
            <a:r>
              <a:rPr lang="x-none" sz="3200" dirty="0" smtClean="0"/>
              <a:t/>
            </a:r>
            <a:br>
              <a:rPr lang="x-none" sz="3200" dirty="0" smtClean="0"/>
            </a:br>
            <a:r>
              <a:rPr lang="en-US" sz="3200" dirty="0" smtClean="0"/>
              <a:t>RASPODELA VEROVATNOĆE  DISKRETNE SLUČAJNE PROMENLJIVE</a:t>
            </a:r>
            <a:r>
              <a:rPr lang="en-US" sz="3200" dirty="0" smtClean="0">
                <a:latin typeface="+mn-lt"/>
              </a:rPr>
              <a:t/>
            </a:r>
            <a:br>
              <a:rPr lang="en-US" sz="3200" dirty="0" smtClean="0">
                <a:latin typeface="+mn-lt"/>
              </a:rPr>
            </a:br>
            <a:endParaRPr lang="en-US" sz="3200" dirty="0">
              <a:latin typeface="+mn-lt"/>
            </a:endParaRPr>
          </a:p>
        </p:txBody>
      </p:sp>
      <p:sp>
        <p:nvSpPr>
          <p:cNvPr id="5" name="Text Placeholder 4"/>
          <p:cNvSpPr>
            <a:spLocks noGrp="1"/>
          </p:cNvSpPr>
          <p:nvPr>
            <p:ph type="body" sz="quarter" idx="10"/>
          </p:nvPr>
        </p:nvSpPr>
        <p:spPr>
          <a:xfrm>
            <a:off x="574766" y="1815738"/>
            <a:ext cx="10939902" cy="4822130"/>
          </a:xfrm>
        </p:spPr>
        <p:txBody>
          <a:bodyPr/>
          <a:lstStyle/>
          <a:p>
            <a:r>
              <a:rPr lang="de-DE" sz="2800" dirty="0" smtClean="0">
                <a:latin typeface="+mn-lt"/>
              </a:rPr>
              <a:t>Neka je X diskretna slučajna promenljiva.</a:t>
            </a:r>
            <a:endParaRPr lang="en-US" sz="2800" dirty="0" smtClean="0">
              <a:latin typeface="+mn-lt"/>
            </a:endParaRPr>
          </a:p>
          <a:p>
            <a:r>
              <a:rPr lang="de-DE" sz="2800" b="1" dirty="0" smtClean="0">
                <a:latin typeface="+mn-lt"/>
              </a:rPr>
              <a:t>Raspodela verovatno</a:t>
            </a:r>
            <a:r>
              <a:rPr lang="x-none" sz="2800" b="1" dirty="0" smtClean="0">
                <a:latin typeface="+mn-lt"/>
              </a:rPr>
              <a:t>ć</a:t>
            </a:r>
            <a:r>
              <a:rPr lang="de-DE" sz="2800" b="1" dirty="0" smtClean="0">
                <a:latin typeface="+mn-lt"/>
              </a:rPr>
              <a:t>e diskretne slučajne promenljive X </a:t>
            </a:r>
            <a:r>
              <a:rPr lang="de-DE" sz="2800" dirty="0" smtClean="0">
                <a:latin typeface="+mn-lt"/>
              </a:rPr>
              <a:t>prikazuje listu svih vrednosti koje slučajna promenljiva </a:t>
            </a:r>
            <a:r>
              <a:rPr lang="x-none" sz="2800" dirty="0" smtClean="0">
                <a:latin typeface="+mn-lt"/>
              </a:rPr>
              <a:t>X </a:t>
            </a:r>
            <a:r>
              <a:rPr lang="de-DE" sz="2800" dirty="0" smtClean="0">
                <a:latin typeface="+mn-lt"/>
              </a:rPr>
              <a:t>može da uzme i njihovih odgovarajućih verovatnoća.</a:t>
            </a:r>
            <a:endParaRPr lang="en-US" sz="2800" dirty="0" smtClean="0">
              <a:latin typeface="+mn-lt"/>
            </a:endParaRPr>
          </a:p>
          <a:p>
            <a:r>
              <a:rPr lang="de-DE" sz="2800" dirty="0" smtClean="0">
                <a:latin typeface="+mn-lt"/>
              </a:rPr>
              <a:t>Raspodela verovatnoće diskretne slučajne promenljive ima sledeće </a:t>
            </a:r>
            <a:r>
              <a:rPr lang="de-DE" sz="2800" b="1" dirty="0" smtClean="0">
                <a:latin typeface="+mn-lt"/>
              </a:rPr>
              <a:t>dve osobine:</a:t>
            </a:r>
            <a:endParaRPr lang="en-US" sz="2800" b="1" dirty="0" smtClean="0">
              <a:latin typeface="+mn-lt"/>
            </a:endParaRPr>
          </a:p>
          <a:p>
            <a:r>
              <a:rPr lang="de-DE" sz="2800" dirty="0" smtClean="0">
                <a:latin typeface="+mn-lt"/>
              </a:rPr>
              <a:t>1. 0 ≤ P(X) ≤ 1 za svaku vrednost X. Verovatnoća pridružena svakoj vrednosti slučajne promenljiv</a:t>
            </a:r>
            <a:r>
              <a:rPr lang="x-none" sz="2800" smtClean="0">
                <a:latin typeface="+mn-lt"/>
              </a:rPr>
              <a:t>e</a:t>
            </a:r>
            <a:r>
              <a:rPr lang="de-DE" sz="2800" smtClean="0">
                <a:latin typeface="+mn-lt"/>
              </a:rPr>
              <a:t> </a:t>
            </a:r>
            <a:r>
              <a:rPr lang="de-DE" sz="2800" dirty="0" smtClean="0">
                <a:latin typeface="+mn-lt"/>
              </a:rPr>
              <a:t>X nalazi se u intervali od 0 do 1.</a:t>
            </a:r>
            <a:endParaRPr lang="en-US" sz="2800" dirty="0" smtClean="0">
              <a:latin typeface="+mn-lt"/>
            </a:endParaRPr>
          </a:p>
          <a:p>
            <a:r>
              <a:rPr lang="de-DE" sz="2800" dirty="0" smtClean="0">
                <a:latin typeface="+mn-lt"/>
              </a:rPr>
              <a:t>2. </a:t>
            </a:r>
            <a:r>
              <a:rPr lang="en-US" sz="2800" dirty="0" smtClean="0">
                <a:latin typeface="+mn-lt"/>
              </a:rPr>
              <a:t>Σ</a:t>
            </a:r>
            <a:r>
              <a:rPr lang="de-DE" sz="2800" dirty="0" smtClean="0">
                <a:latin typeface="+mn-lt"/>
              </a:rPr>
              <a:t>P(X) =1. Zbir verovatnoća pridru</a:t>
            </a:r>
            <a:r>
              <a:rPr lang="x-none" sz="2800" dirty="0" smtClean="0">
                <a:latin typeface="+mn-lt"/>
              </a:rPr>
              <a:t>ž</a:t>
            </a:r>
            <a:r>
              <a:rPr lang="de-DE" sz="2800" dirty="0" smtClean="0">
                <a:latin typeface="+mn-lt"/>
              </a:rPr>
              <a:t>enih svim mogućim vrednostima promenljive X jednaka je jedan.</a:t>
            </a:r>
            <a:endParaRPr lang="en-US" sz="2800" dirty="0" smtClean="0">
              <a:latin typeface="+mn-lt"/>
            </a:endParaRPr>
          </a:p>
          <a:p>
            <a:endParaRPr lang="en-US" dirty="0"/>
          </a:p>
        </p:txBody>
      </p:sp>
    </p:spTree>
    <p:extLst>
      <p:ext uri="{BB962C8B-B14F-4D97-AF65-F5344CB8AC3E}">
        <p14:creationId xmlns:p14="http://schemas.microsoft.com/office/powerpoint/2010/main" xmlns="" val="11357331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876300" y="965200"/>
            <a:ext cx="10515600" cy="5111750"/>
          </a:xfrm>
        </p:spPr>
        <p:txBody>
          <a:bodyPr/>
          <a:lstStyle/>
          <a:p>
            <a:r>
              <a:rPr lang="de-DE" sz="3200" b="1" dirty="0" smtClean="0">
                <a:latin typeface="+mn-lt"/>
              </a:rPr>
              <a:t>Primer:</a:t>
            </a:r>
            <a:r>
              <a:rPr lang="de-DE" sz="3200" dirty="0" smtClean="0">
                <a:latin typeface="+mn-lt"/>
              </a:rPr>
              <a:t> Neka je X slučajna promenljiva koja se odnosi na broj vozila koje poseduje slučajno izabrana porodica. </a:t>
            </a:r>
            <a:r>
              <a:rPr lang="en-US" sz="3200" dirty="0" err="1" smtClean="0">
                <a:latin typeface="+mn-lt"/>
              </a:rPr>
              <a:t>Podaci</a:t>
            </a:r>
            <a:r>
              <a:rPr lang="en-US" sz="3200" dirty="0" smtClean="0">
                <a:latin typeface="+mn-lt"/>
              </a:rPr>
              <a:t> </a:t>
            </a:r>
            <a:r>
              <a:rPr lang="en-US" sz="3200" dirty="0" err="1" smtClean="0">
                <a:latin typeface="+mn-lt"/>
              </a:rPr>
              <a:t>su</a:t>
            </a:r>
            <a:r>
              <a:rPr lang="en-US" sz="3200" dirty="0" smtClean="0">
                <a:latin typeface="+mn-lt"/>
              </a:rPr>
              <a:t> </a:t>
            </a:r>
            <a:r>
              <a:rPr lang="en-US" sz="3200" dirty="0" err="1" smtClean="0">
                <a:latin typeface="+mn-lt"/>
              </a:rPr>
              <a:t>dati</a:t>
            </a:r>
            <a:r>
              <a:rPr lang="en-US" sz="3200" dirty="0" smtClean="0">
                <a:latin typeface="+mn-lt"/>
              </a:rPr>
              <a:t> u </a:t>
            </a:r>
            <a:r>
              <a:rPr lang="en-US" sz="3200" dirty="0" err="1" smtClean="0">
                <a:latin typeface="+mn-lt"/>
              </a:rPr>
              <a:t>tabeli</a:t>
            </a:r>
            <a:r>
              <a:rPr lang="en-US" sz="3200" dirty="0" smtClean="0">
                <a:latin typeface="+mn-lt"/>
              </a:rPr>
              <a:t>:</a:t>
            </a:r>
          </a:p>
          <a:p>
            <a:endParaRPr lang="en-US" dirty="0"/>
          </a:p>
        </p:txBody>
      </p:sp>
      <p:graphicFrame>
        <p:nvGraphicFramePr>
          <p:cNvPr id="4" name="Content Placeholder 3"/>
          <p:cNvGraphicFramePr>
            <a:graphicFrameLocks noGrp="1"/>
          </p:cNvGraphicFramePr>
          <p:nvPr>
            <p:ph sz="quarter" idx="4294967295"/>
          </p:nvPr>
        </p:nvGraphicFramePr>
        <p:xfrm>
          <a:off x="1134533" y="2793999"/>
          <a:ext cx="5926667" cy="2506131"/>
        </p:xfrm>
        <a:graphic>
          <a:graphicData uri="http://schemas.openxmlformats.org/drawingml/2006/table">
            <a:tbl>
              <a:tblPr/>
              <a:tblGrid>
                <a:gridCol w="3229012"/>
                <a:gridCol w="2697655"/>
              </a:tblGrid>
              <a:tr h="626535">
                <a:tc>
                  <a:txBody>
                    <a:bodyPr/>
                    <a:lstStyle/>
                    <a:p>
                      <a:pPr marL="0" marR="0">
                        <a:lnSpc>
                          <a:spcPct val="115000"/>
                        </a:lnSpc>
                        <a:spcBef>
                          <a:spcPts val="0"/>
                        </a:spcBef>
                        <a:spcAft>
                          <a:spcPts val="0"/>
                        </a:spcAft>
                      </a:pPr>
                      <a:r>
                        <a:rPr lang="en-US" sz="1800" b="1" dirty="0" err="1">
                          <a:solidFill>
                            <a:srgbClr val="000000"/>
                          </a:solidFill>
                          <a:latin typeface="Calibri"/>
                          <a:ea typeface="Times New Roman"/>
                          <a:cs typeface="Times New Roman"/>
                        </a:rPr>
                        <a:t>Broj</a:t>
                      </a:r>
                      <a:r>
                        <a:rPr lang="en-US" sz="1800" b="1" dirty="0">
                          <a:solidFill>
                            <a:srgbClr val="000000"/>
                          </a:solidFill>
                          <a:latin typeface="Calibri"/>
                          <a:ea typeface="Times New Roman"/>
                          <a:cs typeface="Times New Roman"/>
                        </a:rPr>
                        <a:t> </a:t>
                      </a:r>
                      <a:r>
                        <a:rPr lang="en-US" sz="1800" b="1" dirty="0" err="1">
                          <a:solidFill>
                            <a:srgbClr val="000000"/>
                          </a:solidFill>
                          <a:latin typeface="Calibri"/>
                          <a:ea typeface="Times New Roman"/>
                          <a:cs typeface="Times New Roman"/>
                        </a:rPr>
                        <a:t>vozila</a:t>
                      </a:r>
                      <a:endParaRPr lang="en-US" sz="1800" b="1" dirty="0">
                        <a:latin typeface="Calibri"/>
                        <a:ea typeface="Times New Roman"/>
                        <a:cs typeface="Times New Roman"/>
                      </a:endParaRPr>
                    </a:p>
                  </a:txBody>
                  <a:tcPr marL="225319" marR="22531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b="1" dirty="0" err="1">
                          <a:solidFill>
                            <a:srgbClr val="000000"/>
                          </a:solidFill>
                          <a:latin typeface="Calibri"/>
                          <a:ea typeface="Times New Roman"/>
                          <a:cs typeface="Times New Roman"/>
                        </a:rPr>
                        <a:t>Frekvencija</a:t>
                      </a:r>
                      <a:endParaRPr lang="en-US" sz="1800" b="1" dirty="0">
                        <a:latin typeface="Calibri"/>
                        <a:ea typeface="Times New Roman"/>
                        <a:cs typeface="Times New Roman"/>
                      </a:endParaRPr>
                    </a:p>
                  </a:txBody>
                  <a:tcPr marL="225319" marR="22531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3266">
                <a:tc>
                  <a:txBody>
                    <a:bodyPr/>
                    <a:lstStyle/>
                    <a:p>
                      <a:pPr marL="0" marR="0" algn="r">
                        <a:lnSpc>
                          <a:spcPct val="115000"/>
                        </a:lnSpc>
                        <a:spcBef>
                          <a:spcPts val="0"/>
                        </a:spcBef>
                        <a:spcAft>
                          <a:spcPts val="0"/>
                        </a:spcAft>
                      </a:pPr>
                      <a:r>
                        <a:rPr lang="en-US" sz="1400" b="1" dirty="0">
                          <a:solidFill>
                            <a:srgbClr val="000000"/>
                          </a:solidFill>
                          <a:latin typeface="Calibri"/>
                          <a:ea typeface="Times New Roman"/>
                          <a:cs typeface="Times New Roman"/>
                        </a:rPr>
                        <a:t>0</a:t>
                      </a:r>
                      <a:endParaRPr lang="en-US" sz="1400" b="1" dirty="0">
                        <a:latin typeface="Calibri"/>
                        <a:ea typeface="Times New Roman"/>
                        <a:cs typeface="Times New Roman"/>
                      </a:endParaRPr>
                    </a:p>
                  </a:txBody>
                  <a:tcPr marL="225319" marR="22531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a:solidFill>
                            <a:srgbClr val="000000"/>
                          </a:solidFill>
                          <a:latin typeface="Calibri"/>
                          <a:ea typeface="Times New Roman"/>
                          <a:cs typeface="Times New Roman"/>
                        </a:rPr>
                        <a:t>190</a:t>
                      </a:r>
                      <a:endParaRPr lang="en-US" sz="1400" b="1">
                        <a:latin typeface="Calibri"/>
                        <a:ea typeface="Times New Roman"/>
                        <a:cs typeface="Times New Roman"/>
                      </a:endParaRPr>
                    </a:p>
                  </a:txBody>
                  <a:tcPr marL="225319" marR="22531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3266">
                <a:tc>
                  <a:txBody>
                    <a:bodyPr/>
                    <a:lstStyle/>
                    <a:p>
                      <a:pPr marL="0" marR="0" algn="r">
                        <a:lnSpc>
                          <a:spcPct val="115000"/>
                        </a:lnSpc>
                        <a:spcBef>
                          <a:spcPts val="0"/>
                        </a:spcBef>
                        <a:spcAft>
                          <a:spcPts val="0"/>
                        </a:spcAft>
                      </a:pPr>
                      <a:r>
                        <a:rPr lang="en-US" sz="1400" b="1" dirty="0">
                          <a:solidFill>
                            <a:srgbClr val="000000"/>
                          </a:solidFill>
                          <a:latin typeface="Calibri"/>
                          <a:ea typeface="Times New Roman"/>
                          <a:cs typeface="Times New Roman"/>
                        </a:rPr>
                        <a:t>1</a:t>
                      </a:r>
                      <a:endParaRPr lang="en-US" sz="1400" b="1" dirty="0">
                        <a:latin typeface="Calibri"/>
                        <a:ea typeface="Times New Roman"/>
                        <a:cs typeface="Times New Roman"/>
                      </a:endParaRPr>
                    </a:p>
                  </a:txBody>
                  <a:tcPr marL="225319" marR="22531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dirty="0">
                          <a:solidFill>
                            <a:srgbClr val="000000"/>
                          </a:solidFill>
                          <a:latin typeface="Calibri"/>
                          <a:ea typeface="Times New Roman"/>
                          <a:cs typeface="Times New Roman"/>
                        </a:rPr>
                        <a:t>650</a:t>
                      </a:r>
                      <a:endParaRPr lang="en-US" sz="1400" b="1" dirty="0">
                        <a:latin typeface="Calibri"/>
                        <a:ea typeface="Times New Roman"/>
                        <a:cs typeface="Times New Roman"/>
                      </a:endParaRPr>
                    </a:p>
                  </a:txBody>
                  <a:tcPr marL="225319" marR="22531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3266">
                <a:tc>
                  <a:txBody>
                    <a:bodyPr/>
                    <a:lstStyle/>
                    <a:p>
                      <a:pPr marL="0" marR="0" algn="r">
                        <a:lnSpc>
                          <a:spcPct val="115000"/>
                        </a:lnSpc>
                        <a:spcBef>
                          <a:spcPts val="0"/>
                        </a:spcBef>
                        <a:spcAft>
                          <a:spcPts val="0"/>
                        </a:spcAft>
                      </a:pPr>
                      <a:r>
                        <a:rPr lang="en-US" sz="1400" b="1" dirty="0">
                          <a:solidFill>
                            <a:srgbClr val="000000"/>
                          </a:solidFill>
                          <a:latin typeface="Calibri"/>
                          <a:ea typeface="Times New Roman"/>
                          <a:cs typeface="Times New Roman"/>
                        </a:rPr>
                        <a:t>2</a:t>
                      </a:r>
                      <a:endParaRPr lang="en-US" sz="1400" b="1" dirty="0">
                        <a:latin typeface="Calibri"/>
                        <a:ea typeface="Times New Roman"/>
                        <a:cs typeface="Times New Roman"/>
                      </a:endParaRPr>
                    </a:p>
                  </a:txBody>
                  <a:tcPr marL="225319" marR="22531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dirty="0">
                          <a:solidFill>
                            <a:srgbClr val="000000"/>
                          </a:solidFill>
                          <a:latin typeface="Calibri"/>
                          <a:ea typeface="Times New Roman"/>
                          <a:cs typeface="Times New Roman"/>
                        </a:rPr>
                        <a:t>850</a:t>
                      </a:r>
                      <a:endParaRPr lang="en-US" sz="1400" b="1" dirty="0">
                        <a:latin typeface="Calibri"/>
                        <a:ea typeface="Times New Roman"/>
                        <a:cs typeface="Times New Roman"/>
                      </a:endParaRPr>
                    </a:p>
                  </a:txBody>
                  <a:tcPr marL="225319" marR="22531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3266">
                <a:tc>
                  <a:txBody>
                    <a:bodyPr/>
                    <a:lstStyle/>
                    <a:p>
                      <a:pPr marL="0" marR="0" algn="r">
                        <a:lnSpc>
                          <a:spcPct val="115000"/>
                        </a:lnSpc>
                        <a:spcBef>
                          <a:spcPts val="0"/>
                        </a:spcBef>
                        <a:spcAft>
                          <a:spcPts val="0"/>
                        </a:spcAft>
                      </a:pPr>
                      <a:r>
                        <a:rPr lang="en-US" sz="1400" b="1" dirty="0">
                          <a:solidFill>
                            <a:srgbClr val="000000"/>
                          </a:solidFill>
                          <a:latin typeface="Calibri"/>
                          <a:ea typeface="Times New Roman"/>
                          <a:cs typeface="Times New Roman"/>
                        </a:rPr>
                        <a:t>3</a:t>
                      </a:r>
                      <a:endParaRPr lang="en-US" sz="1400" b="1" dirty="0">
                        <a:latin typeface="Calibri"/>
                        <a:ea typeface="Times New Roman"/>
                        <a:cs typeface="Times New Roman"/>
                      </a:endParaRPr>
                    </a:p>
                  </a:txBody>
                  <a:tcPr marL="225319" marR="22531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dirty="0">
                          <a:solidFill>
                            <a:srgbClr val="000000"/>
                          </a:solidFill>
                          <a:latin typeface="Calibri"/>
                          <a:ea typeface="Times New Roman"/>
                          <a:cs typeface="Times New Roman"/>
                        </a:rPr>
                        <a:t>260</a:t>
                      </a:r>
                      <a:endParaRPr lang="en-US" sz="1400" b="1" dirty="0">
                        <a:latin typeface="Calibri"/>
                        <a:ea typeface="Times New Roman"/>
                        <a:cs typeface="Times New Roman"/>
                      </a:endParaRPr>
                    </a:p>
                  </a:txBody>
                  <a:tcPr marL="225319" marR="22531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3266">
                <a:tc>
                  <a:txBody>
                    <a:bodyPr/>
                    <a:lstStyle/>
                    <a:p>
                      <a:pPr marL="0" marR="0" algn="r">
                        <a:lnSpc>
                          <a:spcPct val="115000"/>
                        </a:lnSpc>
                        <a:spcBef>
                          <a:spcPts val="0"/>
                        </a:spcBef>
                        <a:spcAft>
                          <a:spcPts val="0"/>
                        </a:spcAft>
                      </a:pPr>
                      <a:r>
                        <a:rPr lang="en-US" sz="1400" b="1" dirty="0">
                          <a:solidFill>
                            <a:srgbClr val="000000"/>
                          </a:solidFill>
                          <a:latin typeface="Calibri"/>
                          <a:ea typeface="Times New Roman"/>
                          <a:cs typeface="Times New Roman"/>
                        </a:rPr>
                        <a:t>4</a:t>
                      </a:r>
                      <a:endParaRPr lang="en-US" sz="1400" b="1" dirty="0">
                        <a:latin typeface="Calibri"/>
                        <a:ea typeface="Times New Roman"/>
                        <a:cs typeface="Times New Roman"/>
                      </a:endParaRPr>
                    </a:p>
                  </a:txBody>
                  <a:tcPr marL="225319" marR="22531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dirty="0">
                          <a:solidFill>
                            <a:srgbClr val="000000"/>
                          </a:solidFill>
                          <a:latin typeface="Calibri"/>
                          <a:ea typeface="Times New Roman"/>
                          <a:cs typeface="Times New Roman"/>
                        </a:rPr>
                        <a:t>50</a:t>
                      </a:r>
                      <a:endParaRPr lang="en-US" sz="1400" b="1" dirty="0">
                        <a:latin typeface="Calibri"/>
                        <a:ea typeface="Times New Roman"/>
                        <a:cs typeface="Times New Roman"/>
                      </a:endParaRPr>
                    </a:p>
                  </a:txBody>
                  <a:tcPr marL="225319" marR="22531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3266">
                <a:tc>
                  <a:txBody>
                    <a:bodyPr/>
                    <a:lstStyle/>
                    <a:p>
                      <a:pPr marL="0" marR="0">
                        <a:lnSpc>
                          <a:spcPct val="115000"/>
                        </a:lnSpc>
                        <a:spcBef>
                          <a:spcPts val="0"/>
                        </a:spcBef>
                        <a:spcAft>
                          <a:spcPts val="0"/>
                        </a:spcAft>
                      </a:pPr>
                      <a:r>
                        <a:rPr lang="en-US" sz="1400" b="1" dirty="0">
                          <a:solidFill>
                            <a:srgbClr val="000000"/>
                          </a:solidFill>
                          <a:latin typeface="Calibri"/>
                          <a:ea typeface="Times New Roman"/>
                          <a:cs typeface="Times New Roman"/>
                        </a:rPr>
                        <a:t> </a:t>
                      </a:r>
                      <a:endParaRPr lang="en-US" sz="1400" b="1" dirty="0">
                        <a:latin typeface="Calibri"/>
                        <a:ea typeface="Times New Roman"/>
                        <a:cs typeface="Times New Roman"/>
                      </a:endParaRPr>
                    </a:p>
                  </a:txBody>
                  <a:tcPr marL="225319" marR="22531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dirty="0">
                          <a:solidFill>
                            <a:srgbClr val="000000"/>
                          </a:solidFill>
                          <a:latin typeface="Calibri"/>
                          <a:ea typeface="Times New Roman"/>
                          <a:cs typeface="Times New Roman"/>
                        </a:rPr>
                        <a:t>N=2000</a:t>
                      </a:r>
                      <a:endParaRPr lang="en-US" sz="1400" b="1" dirty="0">
                        <a:latin typeface="Calibri"/>
                        <a:ea typeface="Times New Roman"/>
                        <a:cs typeface="Times New Roman"/>
                      </a:endParaRPr>
                    </a:p>
                  </a:txBody>
                  <a:tcPr marL="225319" marR="22531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40968478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381000"/>
            <a:ext cx="7467600" cy="1060622"/>
          </a:xfrm>
        </p:spPr>
        <p:txBody>
          <a:bodyPr>
            <a:normAutofit fontScale="90000"/>
          </a:bodyPr>
          <a:lstStyle/>
          <a:p>
            <a:pPr>
              <a:defRPr/>
            </a:pPr>
            <a:r>
              <a:rPr lang="sr-Latn-CS" b="1" dirty="0" smtClean="0">
                <a:solidFill>
                  <a:srgbClr val="003366"/>
                </a:solidFill>
              </a:rPr>
              <a:t/>
            </a:r>
            <a:br>
              <a:rPr lang="sr-Latn-CS" b="1" dirty="0" smtClean="0">
                <a:solidFill>
                  <a:srgbClr val="003366"/>
                </a:solidFill>
              </a:rPr>
            </a:br>
            <a:endParaRPr lang="sr-Latn-CS" dirty="0"/>
          </a:p>
        </p:txBody>
      </p:sp>
      <p:sp>
        <p:nvSpPr>
          <p:cNvPr id="27651" name="Content Placeholder 2"/>
          <p:cNvSpPr>
            <a:spLocks noGrp="1"/>
          </p:cNvSpPr>
          <p:nvPr>
            <p:ph sz="quarter" idx="1"/>
          </p:nvPr>
        </p:nvSpPr>
        <p:spPr>
          <a:xfrm>
            <a:off x="923026" y="491706"/>
            <a:ext cx="8525774" cy="5982119"/>
          </a:xfrm>
        </p:spPr>
        <p:txBody>
          <a:bodyPr/>
          <a:lstStyle/>
          <a:p>
            <a:r>
              <a:rPr lang="en-US" sz="2800" dirty="0" err="1" smtClean="0"/>
              <a:t>Raspodela</a:t>
            </a:r>
            <a:r>
              <a:rPr lang="en-US" sz="2800" dirty="0" smtClean="0"/>
              <a:t> </a:t>
            </a:r>
            <a:r>
              <a:rPr lang="en-US" sz="2800" dirty="0" err="1" smtClean="0"/>
              <a:t>verovatnoć</a:t>
            </a:r>
            <a:r>
              <a:rPr lang="x-none" sz="2800" dirty="0" smtClean="0"/>
              <a:t>e</a:t>
            </a:r>
            <a:r>
              <a:rPr lang="en-US" sz="2800" dirty="0" smtClean="0"/>
              <a:t> </a:t>
            </a:r>
            <a:r>
              <a:rPr lang="en-US" sz="2800" dirty="0" err="1" smtClean="0"/>
              <a:t>za</a:t>
            </a:r>
            <a:r>
              <a:rPr lang="en-US" sz="2800" dirty="0" smtClean="0"/>
              <a:t> </a:t>
            </a:r>
            <a:r>
              <a:rPr lang="en-US" sz="2800" dirty="0" err="1" smtClean="0"/>
              <a:t>diskretnu</a:t>
            </a:r>
            <a:r>
              <a:rPr lang="en-US" sz="2800" dirty="0" smtClean="0"/>
              <a:t> </a:t>
            </a:r>
            <a:r>
              <a:rPr lang="en-US" sz="2800" dirty="0" err="1" smtClean="0"/>
              <a:t>slučajnu</a:t>
            </a:r>
            <a:r>
              <a:rPr lang="en-US" sz="2800" dirty="0" smtClean="0"/>
              <a:t> </a:t>
            </a:r>
            <a:r>
              <a:rPr lang="en-US" sz="2800" dirty="0" err="1" smtClean="0"/>
              <a:t>promenljivu</a:t>
            </a:r>
            <a:r>
              <a:rPr lang="en-US" sz="2800" dirty="0" smtClean="0"/>
              <a:t> X </a:t>
            </a:r>
            <a:r>
              <a:rPr lang="en-US" sz="2800" dirty="0" err="1" smtClean="0"/>
              <a:t>prikazana</a:t>
            </a:r>
            <a:r>
              <a:rPr lang="en-US" sz="2800" dirty="0" smtClean="0"/>
              <a:t> je u </a:t>
            </a:r>
            <a:r>
              <a:rPr lang="en-US" sz="2800" b="1" dirty="0" err="1" smtClean="0"/>
              <a:t>tabelarnoj</a:t>
            </a:r>
            <a:r>
              <a:rPr lang="en-US" sz="2800" b="1" dirty="0" smtClean="0"/>
              <a:t> </a:t>
            </a:r>
            <a:r>
              <a:rPr lang="en-US" sz="2800" b="1" dirty="0" err="1" smtClean="0"/>
              <a:t>formi</a:t>
            </a:r>
            <a:r>
              <a:rPr lang="en-US" sz="2800" dirty="0" smtClean="0"/>
              <a:t>:</a:t>
            </a:r>
            <a:endParaRPr lang="x-none" sz="2800" dirty="0" smtClean="0"/>
          </a:p>
          <a:p>
            <a:endParaRPr lang="x-none" sz="2800" dirty="0" smtClean="0"/>
          </a:p>
          <a:p>
            <a:endParaRPr lang="x-none" sz="2800" dirty="0" smtClean="0"/>
          </a:p>
          <a:p>
            <a:endParaRPr lang="x-none" sz="2800" dirty="0" smtClean="0"/>
          </a:p>
          <a:p>
            <a:endParaRPr lang="x-none" sz="2800" dirty="0" smtClean="0"/>
          </a:p>
          <a:p>
            <a:endParaRPr lang="x-none" sz="2800" dirty="0" smtClean="0"/>
          </a:p>
          <a:p>
            <a:endParaRPr lang="en-US" sz="2800" dirty="0"/>
          </a:p>
        </p:txBody>
      </p:sp>
      <p:graphicFrame>
        <p:nvGraphicFramePr>
          <p:cNvPr id="23553" name="Object 1"/>
          <p:cNvGraphicFramePr>
            <a:graphicFrameLocks noChangeAspect="1"/>
          </p:cNvGraphicFramePr>
          <p:nvPr/>
        </p:nvGraphicFramePr>
        <p:xfrm>
          <a:off x="1406209" y="1540932"/>
          <a:ext cx="9513070" cy="4064001"/>
        </p:xfrm>
        <a:graphic>
          <a:graphicData uri="http://schemas.openxmlformats.org/presentationml/2006/ole">
            <p:oleObj spid="_x0000_s23562" name="Document" r:id="rId3" imgW="6129204" imgH="1994629" progId="Word.Document.12">
              <p:embed/>
            </p:oleObj>
          </a:graphicData>
        </a:graphic>
      </p:graphicFrame>
    </p:spTree>
    <p:extLst>
      <p:ext uri="{BB962C8B-B14F-4D97-AF65-F5344CB8AC3E}">
        <p14:creationId xmlns:p14="http://schemas.microsoft.com/office/powerpoint/2010/main" xmlns="" val="17423636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11200" y="677333"/>
            <a:ext cx="10394950" cy="4991947"/>
          </a:xfrm>
        </p:spPr>
        <p:txBody>
          <a:bodyPr/>
          <a:lstStyle/>
          <a:p>
            <a:endParaRPr lang="x-none" dirty="0" smtClean="0"/>
          </a:p>
          <a:p>
            <a:r>
              <a:rPr lang="en-US" dirty="0" err="1" smtClean="0"/>
              <a:t>Raspodela</a:t>
            </a:r>
            <a:r>
              <a:rPr lang="en-US" dirty="0" smtClean="0"/>
              <a:t> </a:t>
            </a:r>
            <a:r>
              <a:rPr lang="en-US" dirty="0" err="1" smtClean="0"/>
              <a:t>verovatnoć</a:t>
            </a:r>
            <a:r>
              <a:rPr lang="x-none" dirty="0" smtClean="0"/>
              <a:t>e</a:t>
            </a:r>
            <a:r>
              <a:rPr lang="en-US" dirty="0" smtClean="0"/>
              <a:t> </a:t>
            </a:r>
            <a:r>
              <a:rPr lang="en-US" dirty="0" err="1" smtClean="0"/>
              <a:t>prikazana</a:t>
            </a:r>
            <a:r>
              <a:rPr lang="en-US" dirty="0" smtClean="0"/>
              <a:t> u </a:t>
            </a:r>
            <a:r>
              <a:rPr lang="en-US" dirty="0" err="1" smtClean="0"/>
              <a:t>obliku</a:t>
            </a:r>
            <a:r>
              <a:rPr lang="en-US" dirty="0" smtClean="0"/>
              <a:t> </a:t>
            </a:r>
            <a:r>
              <a:rPr lang="en-US" b="1" dirty="0" err="1" smtClean="0"/>
              <a:t>štapićastog</a:t>
            </a:r>
            <a:r>
              <a:rPr lang="en-US" b="1" dirty="0" smtClean="0"/>
              <a:t> </a:t>
            </a:r>
            <a:r>
              <a:rPr lang="en-US" b="1" dirty="0" err="1" smtClean="0"/>
              <a:t>dijagrama</a:t>
            </a:r>
            <a:r>
              <a:rPr lang="en-US" dirty="0" smtClean="0"/>
              <a:t>:</a:t>
            </a:r>
          </a:p>
          <a:p>
            <a:endParaRPr lang="x-none" dirty="0"/>
          </a:p>
        </p:txBody>
      </p:sp>
      <p:graphicFrame>
        <p:nvGraphicFramePr>
          <p:cNvPr id="5" name="Chart 4"/>
          <p:cNvGraphicFramePr/>
          <p:nvPr/>
        </p:nvGraphicFramePr>
        <p:xfrm>
          <a:off x="1507065" y="2362199"/>
          <a:ext cx="5892802" cy="33104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2755374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27017" y="555625"/>
            <a:ext cx="10726783" cy="1325563"/>
          </a:xfrm>
        </p:spPr>
        <p:txBody>
          <a:bodyPr/>
          <a:lstStyle/>
          <a:p>
            <a:r>
              <a:rPr lang="en-US" sz="3600" dirty="0" smtClean="0"/>
              <a:t>RASPODELA VEROVATNOĆE NEPREKIDNE SLUČAJNE PROMENLJIVE</a:t>
            </a:r>
            <a:endParaRPr lang="en-US" sz="3600" dirty="0"/>
          </a:p>
        </p:txBody>
      </p:sp>
      <p:sp>
        <p:nvSpPr>
          <p:cNvPr id="28674" name="Content Placeholder 2"/>
          <p:cNvSpPr>
            <a:spLocks noGrp="1"/>
          </p:cNvSpPr>
          <p:nvPr>
            <p:ph type="body" sz="quarter" idx="10"/>
          </p:nvPr>
        </p:nvSpPr>
        <p:spPr>
          <a:xfrm>
            <a:off x="613955" y="1841863"/>
            <a:ext cx="10777946" cy="4235087"/>
          </a:xfrm>
        </p:spPr>
        <p:txBody>
          <a:bodyPr/>
          <a:lstStyle/>
          <a:p>
            <a:r>
              <a:rPr lang="en-US" sz="2800" dirty="0" err="1" smtClean="0">
                <a:latin typeface="+mn-lt"/>
              </a:rPr>
              <a:t>Neka</a:t>
            </a:r>
            <a:r>
              <a:rPr lang="en-US" sz="2800" dirty="0" smtClean="0">
                <a:latin typeface="+mn-lt"/>
              </a:rPr>
              <a:t> je X </a:t>
            </a:r>
            <a:r>
              <a:rPr lang="en-US" sz="2800" dirty="0" err="1" smtClean="0">
                <a:latin typeface="+mn-lt"/>
              </a:rPr>
              <a:t>neprekidna</a:t>
            </a:r>
            <a:r>
              <a:rPr lang="en-US" sz="2800" dirty="0" smtClean="0">
                <a:latin typeface="+mn-lt"/>
              </a:rPr>
              <a:t> </a:t>
            </a:r>
            <a:r>
              <a:rPr lang="en-US" sz="2800" dirty="0" err="1" smtClean="0">
                <a:latin typeface="+mn-lt"/>
              </a:rPr>
              <a:t>slučajna</a:t>
            </a:r>
            <a:r>
              <a:rPr lang="en-US" sz="2800" dirty="0" smtClean="0">
                <a:latin typeface="+mn-lt"/>
              </a:rPr>
              <a:t> </a:t>
            </a:r>
            <a:r>
              <a:rPr lang="en-US" sz="2800" dirty="0" err="1" smtClean="0">
                <a:latin typeface="+mn-lt"/>
              </a:rPr>
              <a:t>promenljiva</a:t>
            </a:r>
            <a:r>
              <a:rPr lang="en-US" sz="2800" dirty="0" smtClean="0">
                <a:latin typeface="+mn-lt"/>
              </a:rPr>
              <a:t>. </a:t>
            </a:r>
            <a:r>
              <a:rPr lang="en-US" sz="2800" dirty="0" err="1" smtClean="0">
                <a:latin typeface="+mn-lt"/>
              </a:rPr>
              <a:t>Ona</a:t>
            </a:r>
            <a:r>
              <a:rPr lang="en-US" sz="2800" dirty="0" smtClean="0">
                <a:latin typeface="+mn-lt"/>
              </a:rPr>
              <a:t> </a:t>
            </a:r>
            <a:r>
              <a:rPr lang="en-US" sz="2800" dirty="0" err="1" smtClean="0">
                <a:latin typeface="+mn-lt"/>
              </a:rPr>
              <a:t>može</a:t>
            </a:r>
            <a:r>
              <a:rPr lang="en-US" sz="2800" dirty="0" smtClean="0">
                <a:latin typeface="+mn-lt"/>
              </a:rPr>
              <a:t> </a:t>
            </a:r>
            <a:r>
              <a:rPr lang="en-US" sz="2800" dirty="0" err="1" smtClean="0">
                <a:latin typeface="+mn-lt"/>
              </a:rPr>
              <a:t>izeti</a:t>
            </a:r>
            <a:r>
              <a:rPr lang="en-US" sz="2800" dirty="0" smtClean="0">
                <a:latin typeface="+mn-lt"/>
              </a:rPr>
              <a:t> </a:t>
            </a:r>
            <a:r>
              <a:rPr lang="en-US" sz="2800" dirty="0" err="1" smtClean="0">
                <a:latin typeface="+mn-lt"/>
              </a:rPr>
              <a:t>bilo</a:t>
            </a:r>
            <a:r>
              <a:rPr lang="en-US" sz="2800" dirty="0" smtClean="0">
                <a:latin typeface="+mn-lt"/>
              </a:rPr>
              <a:t> </a:t>
            </a:r>
            <a:r>
              <a:rPr lang="en-US" sz="2800" dirty="0" err="1" smtClean="0">
                <a:latin typeface="+mn-lt"/>
              </a:rPr>
              <a:t>koju</a:t>
            </a:r>
            <a:r>
              <a:rPr lang="en-US" sz="2800" dirty="0" smtClean="0">
                <a:latin typeface="+mn-lt"/>
              </a:rPr>
              <a:t> </a:t>
            </a:r>
            <a:r>
              <a:rPr lang="en-US" sz="2800" dirty="0" err="1" smtClean="0">
                <a:latin typeface="+mn-lt"/>
              </a:rPr>
              <a:t>vrednost</a:t>
            </a:r>
            <a:r>
              <a:rPr lang="en-US" sz="2800" dirty="0" smtClean="0">
                <a:latin typeface="+mn-lt"/>
              </a:rPr>
              <a:t> </a:t>
            </a:r>
            <a:r>
              <a:rPr lang="en-US" sz="2800" dirty="0" err="1" smtClean="0">
                <a:latin typeface="+mn-lt"/>
              </a:rPr>
              <a:t>iz</a:t>
            </a:r>
            <a:r>
              <a:rPr lang="en-US" sz="2800" dirty="0" smtClean="0">
                <a:latin typeface="+mn-lt"/>
              </a:rPr>
              <a:t> </a:t>
            </a:r>
            <a:r>
              <a:rPr lang="en-US" sz="2800" dirty="0" err="1" smtClean="0">
                <a:latin typeface="+mn-lt"/>
              </a:rPr>
              <a:t>jednog</a:t>
            </a:r>
            <a:r>
              <a:rPr lang="en-US" sz="2800" dirty="0" smtClean="0">
                <a:latin typeface="+mn-lt"/>
              </a:rPr>
              <a:t> </a:t>
            </a:r>
            <a:r>
              <a:rPr lang="en-US" sz="2800" dirty="0" err="1" smtClean="0">
                <a:latin typeface="+mn-lt"/>
              </a:rPr>
              <a:t>ili</a:t>
            </a:r>
            <a:r>
              <a:rPr lang="en-US" sz="2800" dirty="0" smtClean="0">
                <a:latin typeface="+mn-lt"/>
              </a:rPr>
              <a:t> </a:t>
            </a:r>
            <a:r>
              <a:rPr lang="en-US" sz="2800" dirty="0" err="1" smtClean="0">
                <a:latin typeface="+mn-lt"/>
              </a:rPr>
              <a:t>više</a:t>
            </a:r>
            <a:r>
              <a:rPr lang="en-US" sz="2800" dirty="0" smtClean="0">
                <a:latin typeface="+mn-lt"/>
              </a:rPr>
              <a:t> inter</a:t>
            </a:r>
            <a:r>
              <a:rPr lang="x-none" sz="2800" dirty="0" smtClean="0">
                <a:latin typeface="+mn-lt"/>
              </a:rPr>
              <a:t>vala.</a:t>
            </a:r>
            <a:r>
              <a:rPr lang="en-US" sz="2800" dirty="0" err="1" smtClean="0">
                <a:latin typeface="+mn-lt"/>
              </a:rPr>
              <a:t>Cena</a:t>
            </a:r>
            <a:r>
              <a:rPr lang="en-US" sz="2800" dirty="0" smtClean="0">
                <a:latin typeface="+mn-lt"/>
              </a:rPr>
              <a:t> </a:t>
            </a:r>
            <a:r>
              <a:rPr lang="en-US" sz="2800" dirty="0" err="1" smtClean="0">
                <a:latin typeface="+mn-lt"/>
              </a:rPr>
              <a:t>po</a:t>
            </a:r>
            <a:r>
              <a:rPr lang="en-US" sz="2800" dirty="0" smtClean="0">
                <a:latin typeface="+mn-lt"/>
              </a:rPr>
              <a:t> </a:t>
            </a:r>
            <a:r>
              <a:rPr lang="en-US" sz="2800" dirty="0" err="1" smtClean="0">
                <a:latin typeface="+mn-lt"/>
              </a:rPr>
              <a:t>metru</a:t>
            </a:r>
            <a:r>
              <a:rPr lang="en-US" sz="2800" dirty="0" smtClean="0">
                <a:latin typeface="+mn-lt"/>
              </a:rPr>
              <a:t> </a:t>
            </a:r>
            <a:r>
              <a:rPr lang="en-US" sz="2800" dirty="0" err="1" smtClean="0">
                <a:latin typeface="+mn-lt"/>
              </a:rPr>
              <a:t>kvadratnom</a:t>
            </a:r>
            <a:r>
              <a:rPr lang="en-US" sz="2800" dirty="0" smtClean="0">
                <a:latin typeface="+mn-lt"/>
              </a:rPr>
              <a:t> (</a:t>
            </a:r>
            <a:r>
              <a:rPr lang="en-US" sz="2800" dirty="0" err="1" smtClean="0">
                <a:latin typeface="+mn-lt"/>
              </a:rPr>
              <a:t>stana</a:t>
            </a:r>
            <a:r>
              <a:rPr lang="en-US" sz="2800" dirty="0" smtClean="0">
                <a:latin typeface="+mn-lt"/>
              </a:rPr>
              <a:t>, </a:t>
            </a:r>
            <a:r>
              <a:rPr lang="en-US" sz="2800" dirty="0" err="1" smtClean="0">
                <a:latin typeface="+mn-lt"/>
              </a:rPr>
              <a:t>kuće</a:t>
            </a:r>
            <a:r>
              <a:rPr lang="en-US" sz="2800" dirty="0" smtClean="0">
                <a:latin typeface="+mn-lt"/>
              </a:rPr>
              <a:t>) je </a:t>
            </a:r>
            <a:r>
              <a:rPr lang="en-US" sz="2800" dirty="0" err="1" smtClean="0">
                <a:latin typeface="+mn-lt"/>
              </a:rPr>
              <a:t>neprekidna</a:t>
            </a:r>
            <a:r>
              <a:rPr lang="en-US" sz="2800" dirty="0" smtClean="0">
                <a:latin typeface="+mn-lt"/>
              </a:rPr>
              <a:t> </a:t>
            </a:r>
            <a:r>
              <a:rPr lang="en-US" sz="2800" dirty="0" err="1" smtClean="0">
                <a:latin typeface="+mn-lt"/>
              </a:rPr>
              <a:t>slučajna</a:t>
            </a:r>
            <a:r>
              <a:rPr lang="en-US" sz="2800" dirty="0" smtClean="0">
                <a:latin typeface="+mn-lt"/>
              </a:rPr>
              <a:t> </a:t>
            </a:r>
            <a:r>
              <a:rPr lang="en-US" sz="2800" dirty="0" err="1" smtClean="0">
                <a:latin typeface="+mn-lt"/>
              </a:rPr>
              <a:t>promenljiva</a:t>
            </a:r>
            <a:r>
              <a:rPr lang="en-US" sz="2800" dirty="0" smtClean="0">
                <a:latin typeface="+mn-lt"/>
              </a:rPr>
              <a:t>.</a:t>
            </a:r>
          </a:p>
          <a:p>
            <a:r>
              <a:rPr lang="en-US" sz="2800" b="1" dirty="0" smtClean="0">
                <a:latin typeface="+mn-lt"/>
              </a:rPr>
              <a:t>Primer</a:t>
            </a:r>
            <a:r>
              <a:rPr lang="en-US" sz="2800" dirty="0" smtClean="0">
                <a:latin typeface="+mn-lt"/>
              </a:rPr>
              <a:t>: U </a:t>
            </a:r>
            <a:r>
              <a:rPr lang="en-US" sz="2800" dirty="0" err="1" smtClean="0">
                <a:latin typeface="+mn-lt"/>
              </a:rPr>
              <a:t>sledećoj</a:t>
            </a:r>
            <a:r>
              <a:rPr lang="en-US" sz="2800" dirty="0" smtClean="0">
                <a:latin typeface="+mn-lt"/>
              </a:rPr>
              <a:t> </a:t>
            </a:r>
            <a:r>
              <a:rPr lang="en-US" sz="2800" dirty="0" err="1" smtClean="0">
                <a:latin typeface="+mn-lt"/>
              </a:rPr>
              <a:t>tebali</a:t>
            </a:r>
            <a:r>
              <a:rPr lang="en-US" sz="2800" dirty="0" smtClean="0">
                <a:latin typeface="+mn-lt"/>
              </a:rPr>
              <a:t> date </a:t>
            </a:r>
            <a:r>
              <a:rPr lang="en-US" sz="2800" dirty="0" err="1" smtClean="0">
                <a:latin typeface="+mn-lt"/>
              </a:rPr>
              <a:t>su</a:t>
            </a:r>
            <a:r>
              <a:rPr lang="en-US" sz="2800" dirty="0" smtClean="0">
                <a:latin typeface="+mn-lt"/>
              </a:rPr>
              <a:t>, </a:t>
            </a:r>
            <a:r>
              <a:rPr lang="en-US" sz="2800" dirty="0" err="1" smtClean="0">
                <a:latin typeface="+mn-lt"/>
              </a:rPr>
              <a:t>za</a:t>
            </a:r>
            <a:r>
              <a:rPr lang="en-US" sz="2800" dirty="0" smtClean="0">
                <a:latin typeface="+mn-lt"/>
              </a:rPr>
              <a:t> </a:t>
            </a:r>
            <a:r>
              <a:rPr lang="en-US" sz="2800" dirty="0" err="1" smtClean="0">
                <a:latin typeface="+mn-lt"/>
              </a:rPr>
              <a:t>određeni</a:t>
            </a:r>
            <a:r>
              <a:rPr lang="en-US" sz="2800" dirty="0" smtClean="0">
                <a:latin typeface="+mn-lt"/>
              </a:rPr>
              <a:t> grad, </a:t>
            </a:r>
            <a:r>
              <a:rPr lang="en-US" sz="2800" b="1" dirty="0" err="1" smtClean="0">
                <a:latin typeface="+mn-lt"/>
              </a:rPr>
              <a:t>cene</a:t>
            </a:r>
            <a:r>
              <a:rPr lang="en-US" sz="2800" b="1" dirty="0" smtClean="0">
                <a:latin typeface="+mn-lt"/>
              </a:rPr>
              <a:t> </a:t>
            </a:r>
            <a:r>
              <a:rPr lang="en-US" sz="2800" b="1" dirty="0" err="1" smtClean="0">
                <a:latin typeface="+mn-lt"/>
              </a:rPr>
              <a:t>stanova</a:t>
            </a:r>
            <a:r>
              <a:rPr lang="en-US" sz="2800" b="1" dirty="0" smtClean="0">
                <a:latin typeface="+mn-lt"/>
              </a:rPr>
              <a:t> </a:t>
            </a:r>
            <a:r>
              <a:rPr lang="en-US" sz="2800" b="1" dirty="0" err="1" smtClean="0">
                <a:latin typeface="+mn-lt"/>
              </a:rPr>
              <a:t>po</a:t>
            </a:r>
            <a:r>
              <a:rPr lang="en-US" sz="2800" b="1" dirty="0" smtClean="0">
                <a:latin typeface="+mn-lt"/>
              </a:rPr>
              <a:t> </a:t>
            </a:r>
            <a:r>
              <a:rPr lang="en-US" sz="2800" b="1" dirty="0" err="1" smtClean="0">
                <a:latin typeface="+mn-lt"/>
              </a:rPr>
              <a:t>metru</a:t>
            </a:r>
            <a:r>
              <a:rPr lang="en-US" sz="2800" b="1" dirty="0" smtClean="0">
                <a:latin typeface="+mn-lt"/>
              </a:rPr>
              <a:t> </a:t>
            </a:r>
            <a:r>
              <a:rPr lang="en-US" sz="2800" b="1" dirty="0" err="1" smtClean="0">
                <a:latin typeface="+mn-lt"/>
              </a:rPr>
              <a:t>kvadratnom</a:t>
            </a:r>
            <a:r>
              <a:rPr lang="en-US" sz="2800" dirty="0" smtClean="0">
                <a:latin typeface="+mn-lt"/>
              </a:rPr>
              <a:t> </a:t>
            </a:r>
            <a:r>
              <a:rPr lang="en-US" sz="2800" dirty="0" err="1" smtClean="0">
                <a:latin typeface="+mn-lt"/>
              </a:rPr>
              <a:t>prikazane</a:t>
            </a:r>
            <a:r>
              <a:rPr lang="en-US" sz="2800" dirty="0" smtClean="0">
                <a:latin typeface="+mn-lt"/>
              </a:rPr>
              <a:t> </a:t>
            </a:r>
            <a:r>
              <a:rPr lang="en-US" sz="2800" dirty="0" err="1" smtClean="0">
                <a:latin typeface="+mn-lt"/>
              </a:rPr>
              <a:t>intervalno</a:t>
            </a:r>
            <a:r>
              <a:rPr lang="en-US" sz="2800" dirty="0" smtClean="0">
                <a:latin typeface="+mn-lt"/>
              </a:rPr>
              <a:t>) </a:t>
            </a:r>
            <a:r>
              <a:rPr lang="en-US" sz="2800" dirty="0" err="1" smtClean="0">
                <a:latin typeface="+mn-lt"/>
              </a:rPr>
              <a:t>i</a:t>
            </a:r>
            <a:r>
              <a:rPr lang="en-US" sz="2800" dirty="0" smtClean="0">
                <a:latin typeface="+mn-lt"/>
              </a:rPr>
              <a:t> </a:t>
            </a:r>
            <a:r>
              <a:rPr lang="en-US" sz="2800" dirty="0" err="1" smtClean="0">
                <a:latin typeface="+mn-lt"/>
              </a:rPr>
              <a:t>njihove</a:t>
            </a:r>
            <a:r>
              <a:rPr lang="en-US" sz="2800" dirty="0" smtClean="0">
                <a:latin typeface="+mn-lt"/>
              </a:rPr>
              <a:t> </a:t>
            </a:r>
            <a:r>
              <a:rPr lang="en-US" sz="2800" dirty="0" err="1" smtClean="0">
                <a:latin typeface="+mn-lt"/>
              </a:rPr>
              <a:t>frekvencije</a:t>
            </a:r>
            <a:r>
              <a:rPr lang="en-US" sz="2800" dirty="0" smtClean="0">
                <a:latin typeface="+mn-lt"/>
              </a:rPr>
              <a:t>:</a:t>
            </a:r>
            <a:endParaRPr lang="x-none" sz="2800" dirty="0" smtClean="0">
              <a:latin typeface="+mn-lt"/>
            </a:endParaRPr>
          </a:p>
          <a:p>
            <a:endParaRPr lang="en-US" sz="2800" dirty="0" smtClean="0">
              <a:latin typeface="+mn-lt"/>
            </a:endParaRPr>
          </a:p>
          <a:p>
            <a:endParaRPr lang="sr-Latn-CS" b="1" dirty="0" smtClean="0">
              <a:solidFill>
                <a:srgbClr val="003366"/>
              </a:solidFill>
            </a:endParaRPr>
          </a:p>
          <a:p>
            <a:endParaRPr lang="sr-Latn-CS" dirty="0" smtClean="0"/>
          </a:p>
        </p:txBody>
      </p:sp>
      <p:graphicFrame>
        <p:nvGraphicFramePr>
          <p:cNvPr id="21505" name="Object 1"/>
          <p:cNvGraphicFramePr>
            <a:graphicFrameLocks noChangeAspect="1"/>
          </p:cNvGraphicFramePr>
          <p:nvPr/>
        </p:nvGraphicFramePr>
        <p:xfrm>
          <a:off x="1933303" y="4062549"/>
          <a:ext cx="7641771" cy="2795451"/>
        </p:xfrm>
        <a:graphic>
          <a:graphicData uri="http://schemas.openxmlformats.org/presentationml/2006/ole">
            <p:oleObj spid="_x0000_s21514" name="Document" r:id="rId3" imgW="7511973" imgH="2777437" progId="Word.Document.12">
              <p:embed/>
            </p:oleObj>
          </a:graphicData>
        </a:graphic>
      </p:graphicFrame>
    </p:spTree>
    <p:extLst>
      <p:ext uri="{BB962C8B-B14F-4D97-AF65-F5344CB8AC3E}">
        <p14:creationId xmlns:p14="http://schemas.microsoft.com/office/powerpoint/2010/main" xmlns="" val="28357736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Content Placeholder 2"/>
          <p:cNvSpPr>
            <a:spLocks noGrp="1"/>
          </p:cNvSpPr>
          <p:nvPr>
            <p:ph sz="quarter" idx="1"/>
          </p:nvPr>
        </p:nvSpPr>
        <p:spPr>
          <a:xfrm>
            <a:off x="389467" y="440266"/>
            <a:ext cx="10532533" cy="6417733"/>
          </a:xfrm>
        </p:spPr>
        <p:txBody>
          <a:bodyPr/>
          <a:lstStyle/>
          <a:p>
            <a:endParaRPr lang="x-none" sz="3200" dirty="0" smtClean="0"/>
          </a:p>
          <a:p>
            <a:r>
              <a:rPr lang="en-US" sz="3200" dirty="0" err="1" smtClean="0"/>
              <a:t>Relativne</a:t>
            </a:r>
            <a:r>
              <a:rPr lang="en-US" sz="3200" dirty="0" smtClean="0"/>
              <a:t> </a:t>
            </a:r>
            <a:r>
              <a:rPr lang="en-US" sz="3200" dirty="0" err="1" smtClean="0"/>
              <a:t>frekvencije</a:t>
            </a:r>
            <a:r>
              <a:rPr lang="en-US" sz="3200" dirty="0" smtClean="0"/>
              <a:t> se </a:t>
            </a:r>
            <a:r>
              <a:rPr lang="en-US" sz="3200" dirty="0" err="1" smtClean="0"/>
              <a:t>koriste</a:t>
            </a:r>
            <a:r>
              <a:rPr lang="en-US" sz="3200" dirty="0" smtClean="0"/>
              <a:t> </a:t>
            </a:r>
            <a:r>
              <a:rPr lang="en-US" sz="3200" dirty="0" err="1" smtClean="0"/>
              <a:t>kao</a:t>
            </a:r>
            <a:r>
              <a:rPr lang="en-US" sz="3200" dirty="0" smtClean="0"/>
              <a:t> </a:t>
            </a:r>
            <a:r>
              <a:rPr lang="en-US" sz="3200" dirty="0" err="1" smtClean="0"/>
              <a:t>verovatnoće</a:t>
            </a:r>
            <a:r>
              <a:rPr lang="x-none" sz="3200" dirty="0" smtClean="0"/>
              <a:t> za </a:t>
            </a:r>
            <a:r>
              <a:rPr lang="en-US" sz="3200" dirty="0" smtClean="0"/>
              <a:t> </a:t>
            </a:r>
            <a:r>
              <a:rPr lang="en-US" sz="3200" dirty="0" err="1" smtClean="0"/>
              <a:t>odgovarajući</a:t>
            </a:r>
            <a:r>
              <a:rPr lang="en-US" sz="3200" dirty="0" smtClean="0"/>
              <a:t> interval</a:t>
            </a:r>
            <a:r>
              <a:rPr lang="x-none" sz="3200" dirty="0" smtClean="0"/>
              <a:t>.</a:t>
            </a:r>
            <a:endParaRPr lang="en-US" sz="3200" dirty="0" smtClean="0"/>
          </a:p>
          <a:p>
            <a:r>
              <a:rPr lang="de-AT" sz="3200" b="1" dirty="0" smtClean="0"/>
              <a:t>Raspo</a:t>
            </a:r>
            <a:r>
              <a:rPr lang="x-none" sz="3200" b="1" dirty="0" smtClean="0"/>
              <a:t>dela</a:t>
            </a:r>
            <a:r>
              <a:rPr lang="de-AT" sz="3200" b="1" dirty="0" smtClean="0"/>
              <a:t> verovatnoće </a:t>
            </a:r>
            <a:r>
              <a:rPr lang="de-AT" sz="3200" dirty="0" smtClean="0"/>
              <a:t>za X predstvaljen</a:t>
            </a:r>
            <a:r>
              <a:rPr lang="x-none" sz="3200" dirty="0" smtClean="0"/>
              <a:t>a</a:t>
            </a:r>
            <a:r>
              <a:rPr lang="de-AT" sz="3200" dirty="0" smtClean="0"/>
              <a:t> tabelarno:</a:t>
            </a:r>
            <a:endParaRPr lang="x-none" sz="3200" dirty="0" smtClean="0"/>
          </a:p>
          <a:p>
            <a:endParaRPr lang="en-US" sz="2800" dirty="0" smtClean="0"/>
          </a:p>
          <a:p>
            <a:endParaRPr lang="sr-Latn-CS" dirty="0" smtClean="0"/>
          </a:p>
        </p:txBody>
      </p:sp>
      <p:graphicFrame>
        <p:nvGraphicFramePr>
          <p:cNvPr id="20481" name="Object 1"/>
          <p:cNvGraphicFramePr>
            <a:graphicFrameLocks noChangeAspect="1"/>
          </p:cNvGraphicFramePr>
          <p:nvPr/>
        </p:nvGraphicFramePr>
        <p:xfrm>
          <a:off x="1300260" y="2674943"/>
          <a:ext cx="7461220" cy="3385487"/>
        </p:xfrm>
        <a:graphic>
          <a:graphicData uri="http://schemas.openxmlformats.org/presentationml/2006/ole">
            <p:oleObj spid="_x0000_s20490" name="Document" r:id="rId3" imgW="6129204" imgH="3084441" progId="Word.Document.12">
              <p:embed/>
            </p:oleObj>
          </a:graphicData>
        </a:graphic>
      </p:graphicFrame>
    </p:spTree>
    <p:extLst>
      <p:ext uri="{BB962C8B-B14F-4D97-AF65-F5344CB8AC3E}">
        <p14:creationId xmlns:p14="http://schemas.microsoft.com/office/powerpoint/2010/main" xmlns="" val="35806122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43467" y="326572"/>
            <a:ext cx="10193866" cy="5786845"/>
          </a:xfrm>
        </p:spPr>
        <p:txBody>
          <a:bodyPr/>
          <a:lstStyle/>
          <a:p>
            <a:r>
              <a:rPr lang="en-US" sz="3200" dirty="0" err="1" smtClean="0"/>
              <a:t>Raspo</a:t>
            </a:r>
            <a:r>
              <a:rPr lang="x-none" sz="3200" dirty="0" smtClean="0"/>
              <a:t>dela</a:t>
            </a:r>
            <a:r>
              <a:rPr lang="en-US" sz="3200" dirty="0" smtClean="0"/>
              <a:t> </a:t>
            </a:r>
            <a:r>
              <a:rPr lang="en-US" sz="3200" dirty="0" err="1" smtClean="0"/>
              <a:t>verovatnoć</a:t>
            </a:r>
            <a:r>
              <a:rPr lang="x-none" sz="3200" dirty="0" smtClean="0"/>
              <a:t>e</a:t>
            </a:r>
            <a:r>
              <a:rPr lang="en-US" sz="3200" dirty="0" smtClean="0"/>
              <a:t> </a:t>
            </a:r>
            <a:r>
              <a:rPr lang="en-US" sz="3200" dirty="0" err="1" smtClean="0"/>
              <a:t>predstavljen</a:t>
            </a:r>
            <a:r>
              <a:rPr lang="x-none" sz="3200" dirty="0" smtClean="0"/>
              <a:t>a</a:t>
            </a:r>
            <a:r>
              <a:rPr lang="en-US" sz="3200" dirty="0" smtClean="0"/>
              <a:t> </a:t>
            </a:r>
            <a:r>
              <a:rPr lang="en-US" sz="3200" b="1" dirty="0" err="1" smtClean="0"/>
              <a:t>histogramom</a:t>
            </a:r>
            <a:r>
              <a:rPr lang="en-US" dirty="0" smtClean="0"/>
              <a:t>:</a:t>
            </a:r>
            <a:endParaRPr lang="x-none" dirty="0" smtClean="0"/>
          </a:p>
          <a:p>
            <a:endParaRPr lang="en-US" dirty="0" smtClean="0"/>
          </a:p>
          <a:p>
            <a:pPr>
              <a:defRPr/>
            </a:pPr>
            <a:endParaRPr lang="sr-Latn-CS" dirty="0" smtClean="0"/>
          </a:p>
          <a:p>
            <a:pPr>
              <a:defRPr/>
            </a:pPr>
            <a:endParaRPr lang="sr-Latn-CS" dirty="0" smtClean="0"/>
          </a:p>
          <a:p>
            <a:pPr>
              <a:defRPr/>
            </a:pPr>
            <a:endParaRPr lang="sr-Latn-CS" dirty="0" smtClean="0"/>
          </a:p>
          <a:p>
            <a:pPr>
              <a:defRPr/>
            </a:pPr>
            <a:endParaRPr lang="sr-Latn-CS" dirty="0" smtClean="0"/>
          </a:p>
          <a:p>
            <a:pPr>
              <a:defRPr/>
            </a:pPr>
            <a:endParaRPr lang="sr-Latn-CS" dirty="0" smtClean="0"/>
          </a:p>
          <a:p>
            <a:pPr>
              <a:defRPr/>
            </a:pPr>
            <a:endParaRPr lang="sr-Latn-CS" dirty="0" smtClean="0"/>
          </a:p>
          <a:p>
            <a:pPr>
              <a:defRPr/>
            </a:pPr>
            <a:r>
              <a:rPr lang="en-US" sz="2000" dirty="0" err="1" smtClean="0"/>
              <a:t>Površine</a:t>
            </a:r>
            <a:r>
              <a:rPr lang="en-US" sz="2000" dirty="0" smtClean="0"/>
              <a:t> </a:t>
            </a:r>
            <a:r>
              <a:rPr lang="en-US" sz="2000" dirty="0" err="1" smtClean="0"/>
              <a:t>pravougaonika</a:t>
            </a:r>
            <a:r>
              <a:rPr lang="en-US" sz="2000" dirty="0" smtClean="0"/>
              <a:t> </a:t>
            </a:r>
            <a:r>
              <a:rPr lang="en-US" sz="2000" dirty="0" err="1" smtClean="0"/>
              <a:t>predstavljaju</a:t>
            </a:r>
            <a:r>
              <a:rPr lang="en-US" sz="2000" dirty="0" smtClean="0"/>
              <a:t> </a:t>
            </a:r>
            <a:r>
              <a:rPr lang="en-US" sz="2000" dirty="0" err="1" smtClean="0"/>
              <a:t>verovatnoće</a:t>
            </a:r>
            <a:r>
              <a:rPr lang="en-US" sz="2000" dirty="0" smtClean="0"/>
              <a:t> </a:t>
            </a:r>
            <a:r>
              <a:rPr lang="en-US" sz="2000" dirty="0" err="1" smtClean="0"/>
              <a:t>odgovarajućih</a:t>
            </a:r>
            <a:r>
              <a:rPr lang="en-US" sz="2000" dirty="0" smtClean="0"/>
              <a:t> interval</a:t>
            </a:r>
            <a:r>
              <a:rPr lang="x-none" sz="2000" dirty="0" smtClean="0"/>
              <a:t>a</a:t>
            </a:r>
            <a:r>
              <a:rPr lang="en-US" sz="2000" dirty="0" smtClean="0"/>
              <a:t>. </a:t>
            </a:r>
            <a:r>
              <a:rPr lang="en-US" sz="2000" dirty="0" err="1" smtClean="0"/>
              <a:t>Stoga</a:t>
            </a:r>
            <a:r>
              <a:rPr lang="en-US" sz="2000" dirty="0" smtClean="0"/>
              <a:t>, </a:t>
            </a:r>
            <a:r>
              <a:rPr lang="en-US" sz="2000" dirty="0" err="1" smtClean="0"/>
              <a:t>ako</a:t>
            </a:r>
            <a:r>
              <a:rPr lang="en-US" sz="2000" dirty="0" smtClean="0"/>
              <a:t> </a:t>
            </a:r>
            <a:r>
              <a:rPr lang="en-US" sz="2000" dirty="0" err="1" smtClean="0"/>
              <a:t>saberemo</a:t>
            </a:r>
            <a:r>
              <a:rPr lang="en-US" sz="2000" dirty="0" smtClean="0"/>
              <a:t> </a:t>
            </a:r>
            <a:r>
              <a:rPr lang="en-US" sz="2000" dirty="0" err="1" smtClean="0"/>
              <a:t>površine</a:t>
            </a:r>
            <a:r>
              <a:rPr lang="en-US" sz="2000" dirty="0" smtClean="0"/>
              <a:t> </a:t>
            </a:r>
            <a:r>
              <a:rPr lang="en-US" sz="2000" dirty="0" err="1" smtClean="0"/>
              <a:t>svih</a:t>
            </a:r>
            <a:r>
              <a:rPr lang="en-US" sz="2000" dirty="0" smtClean="0"/>
              <a:t> </a:t>
            </a:r>
            <a:r>
              <a:rPr lang="en-US" sz="2000" dirty="0" err="1" smtClean="0"/>
              <a:t>pravouganika</a:t>
            </a:r>
            <a:r>
              <a:rPr lang="en-US" sz="2000" dirty="0" smtClean="0"/>
              <a:t> </a:t>
            </a:r>
            <a:r>
              <a:rPr lang="en-US" sz="2000" dirty="0" err="1" smtClean="0"/>
              <a:t>dobijamo</a:t>
            </a:r>
            <a:r>
              <a:rPr lang="en-US" sz="2000" dirty="0" smtClean="0"/>
              <a:t> </a:t>
            </a:r>
            <a:r>
              <a:rPr lang="en-US" sz="2000" dirty="0" err="1" smtClean="0"/>
              <a:t>zbir</a:t>
            </a:r>
            <a:r>
              <a:rPr lang="en-US" sz="2000" dirty="0" smtClean="0"/>
              <a:t> </a:t>
            </a:r>
            <a:r>
              <a:rPr lang="en-US" sz="2000" dirty="0" err="1" smtClean="0"/>
              <a:t>verovatnoća</a:t>
            </a:r>
            <a:r>
              <a:rPr lang="en-US" sz="2000" dirty="0" smtClean="0"/>
              <a:t> </a:t>
            </a:r>
            <a:r>
              <a:rPr lang="en-US" sz="2000" dirty="0" err="1" smtClean="0"/>
              <a:t>koji</a:t>
            </a:r>
            <a:r>
              <a:rPr lang="en-US" sz="2000" dirty="0" smtClean="0"/>
              <a:t> je </a:t>
            </a:r>
            <a:r>
              <a:rPr lang="en-US" sz="2000" dirty="0" err="1" smtClean="0"/>
              <a:t>jednak</a:t>
            </a:r>
            <a:r>
              <a:rPr lang="en-US" sz="2000" dirty="0" smtClean="0"/>
              <a:t> 1.</a:t>
            </a:r>
          </a:p>
          <a:p>
            <a:pPr>
              <a:defRPr/>
            </a:pPr>
            <a:endParaRPr lang="sr-Latn-CS" dirty="0"/>
          </a:p>
        </p:txBody>
      </p:sp>
      <p:graphicFrame>
        <p:nvGraphicFramePr>
          <p:cNvPr id="5" name="Chart 4"/>
          <p:cNvGraphicFramePr/>
          <p:nvPr/>
        </p:nvGraphicFramePr>
        <p:xfrm>
          <a:off x="1151465" y="1303866"/>
          <a:ext cx="9110135" cy="518160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4658548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0950" y="731838"/>
            <a:ext cx="9956800" cy="1143000"/>
          </a:xfrm>
        </p:spPr>
        <p:txBody>
          <a:bodyPr/>
          <a:lstStyle/>
          <a:p>
            <a:pPr>
              <a:defRPr/>
            </a:pPr>
            <a:r>
              <a:rPr lang="sr-Latn-CS" sz="3200" b="1" dirty="0">
                <a:solidFill>
                  <a:srgbClr val="003366"/>
                </a:solidFill>
                <a:cs typeface="Arial" charset="0"/>
              </a:rPr>
              <a:t/>
            </a:r>
            <a:br>
              <a:rPr lang="sr-Latn-CS" sz="3200" b="1" dirty="0">
                <a:solidFill>
                  <a:srgbClr val="003366"/>
                </a:solidFill>
                <a:cs typeface="Arial" charset="0"/>
              </a:rPr>
            </a:br>
            <a:endParaRPr lang="sr-Latn-CS" dirty="0"/>
          </a:p>
        </p:txBody>
      </p:sp>
      <p:sp>
        <p:nvSpPr>
          <p:cNvPr id="38915" name="Content Placeholder 2"/>
          <p:cNvSpPr>
            <a:spLocks noGrp="1"/>
          </p:cNvSpPr>
          <p:nvPr>
            <p:ph sz="quarter" idx="1"/>
          </p:nvPr>
        </p:nvSpPr>
        <p:spPr>
          <a:xfrm>
            <a:off x="953589" y="587829"/>
            <a:ext cx="9065622" cy="5885997"/>
          </a:xfrm>
        </p:spPr>
        <p:txBody>
          <a:bodyPr/>
          <a:lstStyle/>
          <a:p>
            <a:pPr marL="609600" indent="-609600"/>
            <a:r>
              <a:rPr lang="en-US" sz="2800" dirty="0" err="1" smtClean="0"/>
              <a:t>Raspo</a:t>
            </a:r>
            <a:r>
              <a:rPr lang="x-none" sz="2800" dirty="0" smtClean="0"/>
              <a:t>dela</a:t>
            </a:r>
            <a:r>
              <a:rPr lang="en-US" sz="2800" dirty="0" smtClean="0"/>
              <a:t> </a:t>
            </a:r>
            <a:r>
              <a:rPr lang="en-US" sz="2800" dirty="0" err="1" smtClean="0"/>
              <a:t>verovatnoće</a:t>
            </a:r>
            <a:r>
              <a:rPr lang="en-US" sz="2800" dirty="0" smtClean="0"/>
              <a:t> </a:t>
            </a:r>
            <a:r>
              <a:rPr lang="en-US" sz="2800" dirty="0" err="1" smtClean="0"/>
              <a:t>predstavljen</a:t>
            </a:r>
            <a:r>
              <a:rPr lang="x-none" sz="2800" dirty="0" smtClean="0"/>
              <a:t>a </a:t>
            </a:r>
            <a:r>
              <a:rPr lang="en-US" sz="2800" b="1" dirty="0" err="1" smtClean="0"/>
              <a:t>glatkim</a:t>
            </a:r>
            <a:r>
              <a:rPr lang="en-US" sz="2800" b="1" dirty="0" smtClean="0"/>
              <a:t> </a:t>
            </a:r>
            <a:r>
              <a:rPr lang="en-US" sz="2800" b="1" dirty="0" err="1" smtClean="0"/>
              <a:t>poligonom</a:t>
            </a:r>
            <a:r>
              <a:rPr lang="en-US" sz="2800" dirty="0" smtClean="0"/>
              <a:t>:</a:t>
            </a:r>
            <a:endParaRPr lang="x-none" sz="2800" dirty="0" smtClean="0"/>
          </a:p>
          <a:p>
            <a:pPr marL="609600" indent="-609600"/>
            <a:endParaRPr lang="x-none" sz="2400" dirty="0" smtClean="0"/>
          </a:p>
          <a:p>
            <a:pPr marL="609600" indent="-609600"/>
            <a:endParaRPr lang="x-none" sz="2400" dirty="0" smtClean="0"/>
          </a:p>
          <a:p>
            <a:pPr marL="609600" indent="-609600"/>
            <a:endParaRPr lang="x-none" sz="2400" dirty="0" smtClean="0"/>
          </a:p>
          <a:p>
            <a:pPr marL="609600" indent="-609600"/>
            <a:endParaRPr lang="x-none" sz="2400" dirty="0" smtClean="0"/>
          </a:p>
          <a:p>
            <a:pPr marL="609600" indent="-609600"/>
            <a:endParaRPr lang="x-none" sz="2400" dirty="0" smtClean="0"/>
          </a:p>
          <a:p>
            <a:pPr marL="609600" indent="-609600"/>
            <a:endParaRPr lang="x-none" sz="2400" dirty="0" smtClean="0"/>
          </a:p>
          <a:p>
            <a:pPr marL="609600" indent="-609600"/>
            <a:endParaRPr lang="x-none" sz="2400" dirty="0" smtClean="0"/>
          </a:p>
          <a:p>
            <a:pPr indent="-609600" algn="just"/>
            <a:endParaRPr lang="x-none" sz="2400" dirty="0" smtClean="0"/>
          </a:p>
          <a:p>
            <a:pPr indent="-609600" algn="just"/>
            <a:r>
              <a:rPr lang="en-US" sz="2400" dirty="0" err="1" smtClean="0"/>
              <a:t>Glatki</a:t>
            </a:r>
            <a:r>
              <a:rPr lang="en-US" sz="2400" dirty="0" smtClean="0"/>
              <a:t> </a:t>
            </a:r>
            <a:r>
              <a:rPr lang="en-US" sz="2400" dirty="0" err="1" smtClean="0"/>
              <a:t>poligon</a:t>
            </a:r>
            <a:r>
              <a:rPr lang="en-US" sz="2400" dirty="0" smtClean="0"/>
              <a:t> je </a:t>
            </a:r>
            <a:r>
              <a:rPr lang="en-US" sz="2400" dirty="0" err="1" smtClean="0"/>
              <a:t>aproksimacija</a:t>
            </a:r>
            <a:r>
              <a:rPr lang="en-US" sz="2400" dirty="0" smtClean="0"/>
              <a:t> </a:t>
            </a:r>
            <a:r>
              <a:rPr lang="en-US" sz="2400" dirty="0" err="1" smtClean="0"/>
              <a:t>krive</a:t>
            </a:r>
            <a:r>
              <a:rPr lang="en-US" sz="2400" dirty="0" smtClean="0"/>
              <a:t> </a:t>
            </a:r>
            <a:r>
              <a:rPr lang="en-US" sz="2400" dirty="0" err="1" smtClean="0"/>
              <a:t>raspodele</a:t>
            </a:r>
            <a:r>
              <a:rPr lang="x-none" sz="2400" dirty="0" smtClean="0"/>
              <a:t> </a:t>
            </a:r>
            <a:r>
              <a:rPr lang="en-US" sz="2400" dirty="0" err="1" smtClean="0"/>
              <a:t>verovatnoć</a:t>
            </a:r>
            <a:r>
              <a:rPr lang="x-none" sz="2400" dirty="0" smtClean="0"/>
              <a:t>e</a:t>
            </a:r>
            <a:r>
              <a:rPr lang="en-US" sz="2400" dirty="0" smtClean="0"/>
              <a:t> </a:t>
            </a:r>
            <a:r>
              <a:rPr lang="en-US" sz="2400" dirty="0" err="1" smtClean="0"/>
              <a:t>za</a:t>
            </a:r>
            <a:r>
              <a:rPr lang="en-US" sz="2400" dirty="0" smtClean="0"/>
              <a:t> </a:t>
            </a:r>
            <a:r>
              <a:rPr lang="en-US" sz="2400" dirty="0" err="1" smtClean="0"/>
              <a:t>neprekidne</a:t>
            </a:r>
            <a:r>
              <a:rPr lang="en-US" sz="2400" dirty="0" smtClean="0"/>
              <a:t> </a:t>
            </a:r>
            <a:r>
              <a:rPr lang="en-US" sz="2400" dirty="0" err="1" smtClean="0"/>
              <a:t>slučajne</a:t>
            </a:r>
            <a:r>
              <a:rPr lang="en-US" sz="2400" dirty="0" smtClean="0"/>
              <a:t> </a:t>
            </a:r>
            <a:r>
              <a:rPr lang="en-US" sz="2400" dirty="0" err="1" smtClean="0"/>
              <a:t>promenljive</a:t>
            </a:r>
            <a:r>
              <a:rPr lang="en-US" sz="2400" dirty="0" smtClean="0"/>
              <a:t>. </a:t>
            </a:r>
            <a:r>
              <a:rPr lang="en-US" sz="2400" dirty="0" err="1" smtClean="0"/>
              <a:t>Kriva</a:t>
            </a:r>
            <a:r>
              <a:rPr lang="en-US" sz="2400" dirty="0" smtClean="0"/>
              <a:t> </a:t>
            </a:r>
            <a:r>
              <a:rPr lang="en-US" sz="2400" dirty="0" err="1" smtClean="0"/>
              <a:t>raspodele</a:t>
            </a:r>
            <a:r>
              <a:rPr lang="en-US" sz="2400" dirty="0" smtClean="0"/>
              <a:t> </a:t>
            </a:r>
            <a:r>
              <a:rPr lang="en-US" sz="2400" dirty="0" err="1" smtClean="0"/>
              <a:t>verovatnoć</a:t>
            </a:r>
            <a:r>
              <a:rPr lang="x-none" sz="2400" dirty="0" smtClean="0"/>
              <a:t>e</a:t>
            </a:r>
            <a:r>
              <a:rPr lang="en-US" sz="2400" dirty="0" smtClean="0"/>
              <a:t> </a:t>
            </a:r>
            <a:r>
              <a:rPr lang="en-US" sz="2400" dirty="0" err="1" smtClean="0"/>
              <a:t>neprekidne</a:t>
            </a:r>
            <a:r>
              <a:rPr lang="en-US" sz="2400" dirty="0" smtClean="0"/>
              <a:t> </a:t>
            </a:r>
            <a:r>
              <a:rPr lang="en-US" sz="2400" dirty="0" err="1" smtClean="0"/>
              <a:t>slučajne</a:t>
            </a:r>
            <a:r>
              <a:rPr lang="en-US" sz="2400" dirty="0" smtClean="0"/>
              <a:t> </a:t>
            </a:r>
            <a:r>
              <a:rPr lang="en-US" sz="2400" dirty="0" err="1" smtClean="0"/>
              <a:t>promenljive</a:t>
            </a:r>
            <a:r>
              <a:rPr lang="en-US" sz="2400" dirty="0" smtClean="0"/>
              <a:t> se </a:t>
            </a:r>
            <a:r>
              <a:rPr lang="en-US" sz="2400" dirty="0" err="1" smtClean="0"/>
              <a:t>takođe</a:t>
            </a:r>
            <a:r>
              <a:rPr lang="en-US" sz="2400" dirty="0" smtClean="0"/>
              <a:t> </a:t>
            </a:r>
            <a:r>
              <a:rPr lang="en-US" sz="2400" dirty="0" err="1" smtClean="0"/>
              <a:t>naziva</a:t>
            </a:r>
            <a:r>
              <a:rPr lang="en-US" sz="2400" dirty="0" smtClean="0"/>
              <a:t> </a:t>
            </a:r>
            <a:r>
              <a:rPr lang="en-US" sz="2400" dirty="0" err="1" smtClean="0"/>
              <a:t>funkcija</a:t>
            </a:r>
            <a:r>
              <a:rPr lang="en-US" sz="2400" dirty="0" smtClean="0"/>
              <a:t> </a:t>
            </a:r>
            <a:r>
              <a:rPr lang="en-US" sz="2400" dirty="0" err="1" smtClean="0"/>
              <a:t>gustine</a:t>
            </a:r>
            <a:r>
              <a:rPr lang="en-US" sz="2400" dirty="0" smtClean="0"/>
              <a:t> </a:t>
            </a:r>
            <a:r>
              <a:rPr lang="en-US" sz="2400" dirty="0" err="1" smtClean="0"/>
              <a:t>verovatnoć</a:t>
            </a:r>
            <a:r>
              <a:rPr lang="x-none" sz="2400" dirty="0" smtClean="0"/>
              <a:t>e</a:t>
            </a:r>
            <a:r>
              <a:rPr lang="en-US" sz="2400" dirty="0" smtClean="0"/>
              <a:t>.</a:t>
            </a:r>
          </a:p>
          <a:p>
            <a:pPr marL="609600" indent="-609600"/>
            <a:endParaRPr lang="x-none" sz="2400" dirty="0" smtClean="0"/>
          </a:p>
          <a:p>
            <a:pPr marL="609600" indent="-609600"/>
            <a:endParaRPr lang="en-US" sz="2400" dirty="0" smtClean="0"/>
          </a:p>
        </p:txBody>
      </p:sp>
      <p:graphicFrame>
        <p:nvGraphicFramePr>
          <p:cNvPr id="6" name="Chart 5"/>
          <p:cNvGraphicFramePr/>
          <p:nvPr/>
        </p:nvGraphicFramePr>
        <p:xfrm>
          <a:off x="2096219" y="1711234"/>
          <a:ext cx="6028878" cy="31281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4986396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199" y="423334"/>
            <a:ext cx="10532533" cy="6434666"/>
          </a:xfrm>
        </p:spPr>
        <p:txBody>
          <a:bodyPr/>
          <a:lstStyle/>
          <a:p>
            <a:r>
              <a:rPr lang="en-US" dirty="0" err="1" smtClean="0"/>
              <a:t>Raspodela</a:t>
            </a:r>
            <a:r>
              <a:rPr lang="en-US" dirty="0" smtClean="0"/>
              <a:t> </a:t>
            </a:r>
            <a:r>
              <a:rPr lang="en-US" dirty="0" err="1" smtClean="0"/>
              <a:t>verovatnoć</a:t>
            </a:r>
            <a:r>
              <a:rPr lang="x-none" dirty="0" smtClean="0"/>
              <a:t>e</a:t>
            </a:r>
            <a:r>
              <a:rPr lang="en-US" dirty="0" smtClean="0"/>
              <a:t> </a:t>
            </a:r>
            <a:r>
              <a:rPr lang="en-US" dirty="0" err="1" smtClean="0"/>
              <a:t>neprekidne</a:t>
            </a:r>
            <a:r>
              <a:rPr lang="en-US" dirty="0" smtClean="0"/>
              <a:t> </a:t>
            </a:r>
            <a:r>
              <a:rPr lang="en-US" dirty="0" err="1" smtClean="0"/>
              <a:t>slučajne</a:t>
            </a:r>
            <a:r>
              <a:rPr lang="en-US" dirty="0" smtClean="0"/>
              <a:t> </a:t>
            </a:r>
            <a:r>
              <a:rPr lang="en-US" dirty="0" err="1" smtClean="0"/>
              <a:t>promenljive</a:t>
            </a:r>
            <a:r>
              <a:rPr lang="en-US" dirty="0" smtClean="0"/>
              <a:t> </a:t>
            </a:r>
            <a:r>
              <a:rPr lang="en-US" dirty="0" err="1" smtClean="0"/>
              <a:t>ima</a:t>
            </a:r>
            <a:r>
              <a:rPr lang="en-US" dirty="0" smtClean="0"/>
              <a:t> </a:t>
            </a:r>
            <a:r>
              <a:rPr lang="en-US" dirty="0" err="1" smtClean="0"/>
              <a:t>sledeće</a:t>
            </a:r>
            <a:r>
              <a:rPr lang="en-US" dirty="0" smtClean="0"/>
              <a:t> </a:t>
            </a:r>
            <a:r>
              <a:rPr lang="en-US" b="1" dirty="0" err="1" smtClean="0"/>
              <a:t>dve</a:t>
            </a:r>
            <a:r>
              <a:rPr lang="en-US" b="1" dirty="0" smtClean="0"/>
              <a:t> </a:t>
            </a:r>
            <a:r>
              <a:rPr lang="en-US" b="1" dirty="0" err="1" smtClean="0"/>
              <a:t>osobine</a:t>
            </a:r>
            <a:r>
              <a:rPr lang="en-US" dirty="0" smtClean="0"/>
              <a:t>:</a:t>
            </a:r>
          </a:p>
          <a:p>
            <a:endParaRPr lang="x-none" dirty="0" smtClean="0"/>
          </a:p>
          <a:p>
            <a:r>
              <a:rPr lang="en-US" dirty="0" smtClean="0"/>
              <a:t>1. </a:t>
            </a:r>
            <a:r>
              <a:rPr lang="en-US" dirty="0" err="1" smtClean="0"/>
              <a:t>Površina</a:t>
            </a:r>
            <a:r>
              <a:rPr lang="en-US" dirty="0" smtClean="0"/>
              <a:t> </a:t>
            </a:r>
            <a:r>
              <a:rPr lang="en-US" dirty="0" err="1" smtClean="0"/>
              <a:t>ispod</a:t>
            </a:r>
            <a:r>
              <a:rPr lang="en-US" dirty="0" smtClean="0"/>
              <a:t> </a:t>
            </a:r>
            <a:r>
              <a:rPr lang="en-US" dirty="0" err="1" smtClean="0"/>
              <a:t>krive</a:t>
            </a:r>
            <a:r>
              <a:rPr lang="en-US" dirty="0" smtClean="0"/>
              <a:t> </a:t>
            </a:r>
            <a:r>
              <a:rPr lang="en-US" dirty="0" err="1" smtClean="0"/>
              <a:t>raspodele</a:t>
            </a:r>
            <a:r>
              <a:rPr lang="en-US" dirty="0" smtClean="0"/>
              <a:t> </a:t>
            </a:r>
            <a:r>
              <a:rPr lang="en-US" dirty="0" err="1" smtClean="0"/>
              <a:t>verovatnoće</a:t>
            </a:r>
            <a:r>
              <a:rPr lang="en-US" dirty="0" smtClean="0"/>
              <a:t> </a:t>
            </a:r>
            <a:r>
              <a:rPr lang="en-US" dirty="0" err="1" smtClean="0"/>
              <a:t>između</a:t>
            </a:r>
            <a:r>
              <a:rPr lang="en-US" dirty="0" smtClean="0"/>
              <a:t> </a:t>
            </a:r>
            <a:r>
              <a:rPr lang="en-US" dirty="0" err="1" smtClean="0"/>
              <a:t>dve</a:t>
            </a:r>
            <a:r>
              <a:rPr lang="en-US" dirty="0" smtClean="0"/>
              <a:t> </a:t>
            </a:r>
            <a:r>
              <a:rPr lang="en-US" dirty="0" err="1" smtClean="0"/>
              <a:t>tačke</a:t>
            </a:r>
            <a:r>
              <a:rPr lang="en-US" dirty="0" smtClean="0"/>
              <a:t> </a:t>
            </a:r>
            <a:r>
              <a:rPr lang="en-US" dirty="0" err="1" smtClean="0"/>
              <a:t>nalazi</a:t>
            </a:r>
            <a:r>
              <a:rPr lang="en-US" dirty="0" smtClean="0"/>
              <a:t> se u </a:t>
            </a:r>
            <a:r>
              <a:rPr lang="en-US" dirty="0" err="1" smtClean="0"/>
              <a:t>intervalu</a:t>
            </a:r>
            <a:r>
              <a:rPr lang="en-US" dirty="0" smtClean="0"/>
              <a:t> </a:t>
            </a:r>
            <a:r>
              <a:rPr lang="en-US" dirty="0" err="1" smtClean="0"/>
              <a:t>od</a:t>
            </a:r>
            <a:r>
              <a:rPr lang="en-US" dirty="0" smtClean="0"/>
              <a:t> 0 do 1. To </a:t>
            </a:r>
            <a:r>
              <a:rPr lang="en-US" dirty="0" err="1" smtClean="0"/>
              <a:t>znači</a:t>
            </a:r>
            <a:r>
              <a:rPr lang="en-US" dirty="0" smtClean="0"/>
              <a:t> </a:t>
            </a:r>
            <a:r>
              <a:rPr lang="en-US" dirty="0" err="1" smtClean="0"/>
              <a:t>da</a:t>
            </a:r>
            <a:r>
              <a:rPr lang="en-US" dirty="0" smtClean="0"/>
              <a:t> se </a:t>
            </a:r>
            <a:r>
              <a:rPr lang="en-US" dirty="0" err="1" smtClean="0"/>
              <a:t>verovatnoća</a:t>
            </a:r>
            <a:r>
              <a:rPr lang="en-US" dirty="0" smtClean="0"/>
              <a:t> </a:t>
            </a:r>
            <a:r>
              <a:rPr lang="en-US" dirty="0" err="1" smtClean="0"/>
              <a:t>da</a:t>
            </a:r>
            <a:r>
              <a:rPr lang="en-US" dirty="0" smtClean="0"/>
              <a:t> X </a:t>
            </a:r>
            <a:r>
              <a:rPr lang="en-US" dirty="0" err="1" smtClean="0"/>
              <a:t>uzme</a:t>
            </a:r>
            <a:r>
              <a:rPr lang="en-US" dirty="0" smtClean="0"/>
              <a:t> </a:t>
            </a:r>
            <a:r>
              <a:rPr lang="en-US" dirty="0" err="1" smtClean="0"/>
              <a:t>vrednost</a:t>
            </a:r>
            <a:r>
              <a:rPr lang="en-US" dirty="0" smtClean="0"/>
              <a:t> </a:t>
            </a:r>
            <a:r>
              <a:rPr lang="en-US" dirty="0" err="1" smtClean="0"/>
              <a:t>između</a:t>
            </a:r>
            <a:r>
              <a:rPr lang="en-US" dirty="0" smtClean="0"/>
              <a:t> </a:t>
            </a:r>
            <a:r>
              <a:rPr lang="en-US" dirty="0" err="1" smtClean="0"/>
              <a:t>dve</a:t>
            </a:r>
            <a:r>
              <a:rPr lang="en-US" dirty="0" smtClean="0"/>
              <a:t> </a:t>
            </a:r>
            <a:r>
              <a:rPr lang="en-US" dirty="0" err="1" smtClean="0"/>
              <a:t>tačke</a:t>
            </a:r>
            <a:r>
              <a:rPr lang="en-US" dirty="0" smtClean="0"/>
              <a:t> </a:t>
            </a:r>
            <a:r>
              <a:rPr lang="en-US" dirty="0" err="1" smtClean="0"/>
              <a:t>nalazi</a:t>
            </a:r>
            <a:r>
              <a:rPr lang="en-US" dirty="0" smtClean="0"/>
              <a:t> u in</a:t>
            </a:r>
            <a:r>
              <a:rPr lang="x-none" dirty="0" smtClean="0"/>
              <a:t>t</a:t>
            </a:r>
            <a:r>
              <a:rPr lang="en-US" dirty="0" err="1" smtClean="0"/>
              <a:t>ervalu</a:t>
            </a:r>
            <a:r>
              <a:rPr lang="en-US" dirty="0" smtClean="0"/>
              <a:t> </a:t>
            </a:r>
            <a:r>
              <a:rPr lang="en-US" dirty="0" err="1" smtClean="0"/>
              <a:t>između</a:t>
            </a:r>
            <a:r>
              <a:rPr lang="en-US" dirty="0" smtClean="0"/>
              <a:t> 0 </a:t>
            </a:r>
            <a:r>
              <a:rPr lang="en-US" dirty="0" err="1" smtClean="0"/>
              <a:t>i</a:t>
            </a:r>
            <a:r>
              <a:rPr lang="en-US" dirty="0" smtClean="0"/>
              <a:t> 1.</a:t>
            </a:r>
          </a:p>
          <a:p>
            <a:r>
              <a:rPr lang="en-US" dirty="0" smtClean="0"/>
              <a:t>2. </a:t>
            </a:r>
            <a:r>
              <a:rPr lang="en-US" dirty="0" err="1" smtClean="0"/>
              <a:t>Ukupna</a:t>
            </a:r>
            <a:r>
              <a:rPr lang="en-US" dirty="0" smtClean="0"/>
              <a:t> </a:t>
            </a:r>
            <a:r>
              <a:rPr lang="en-US" dirty="0" err="1" smtClean="0"/>
              <a:t>površina</a:t>
            </a:r>
            <a:r>
              <a:rPr lang="en-US" dirty="0" smtClean="0"/>
              <a:t> </a:t>
            </a:r>
            <a:r>
              <a:rPr lang="en-US" dirty="0" err="1" smtClean="0"/>
              <a:t>ispod</a:t>
            </a:r>
            <a:r>
              <a:rPr lang="en-US" dirty="0" smtClean="0"/>
              <a:t> </a:t>
            </a:r>
            <a:r>
              <a:rPr lang="en-US" dirty="0" err="1" smtClean="0"/>
              <a:t>krive</a:t>
            </a:r>
            <a:r>
              <a:rPr lang="en-US" dirty="0" smtClean="0"/>
              <a:t> </a:t>
            </a:r>
            <a:r>
              <a:rPr lang="en-US" dirty="0" err="1" smtClean="0"/>
              <a:t>raspodele</a:t>
            </a:r>
            <a:r>
              <a:rPr lang="en-US" dirty="0" smtClean="0"/>
              <a:t> </a:t>
            </a:r>
            <a:r>
              <a:rPr lang="en-US" dirty="0" err="1" smtClean="0"/>
              <a:t>verovatnoć</a:t>
            </a:r>
            <a:r>
              <a:rPr lang="x-none" dirty="0" smtClean="0"/>
              <a:t>e</a:t>
            </a:r>
            <a:r>
              <a:rPr lang="en-US" dirty="0" smtClean="0"/>
              <a:t> </a:t>
            </a:r>
            <a:r>
              <a:rPr lang="en-US" dirty="0" err="1" smtClean="0"/>
              <a:t>neprekidne</a:t>
            </a:r>
            <a:r>
              <a:rPr lang="en-US" dirty="0" smtClean="0"/>
              <a:t> </a:t>
            </a:r>
            <a:r>
              <a:rPr lang="en-US" dirty="0" err="1" smtClean="0"/>
              <a:t>slučajne</a:t>
            </a:r>
            <a:r>
              <a:rPr lang="en-US" dirty="0" smtClean="0"/>
              <a:t> </a:t>
            </a:r>
            <a:r>
              <a:rPr lang="en-US" dirty="0" err="1" smtClean="0"/>
              <a:t>promenljive</a:t>
            </a:r>
            <a:r>
              <a:rPr lang="en-US" dirty="0" smtClean="0"/>
              <a:t> je </a:t>
            </a:r>
            <a:r>
              <a:rPr lang="en-US" dirty="0" err="1" smtClean="0"/>
              <a:t>uvek</a:t>
            </a:r>
            <a:r>
              <a:rPr lang="en-US" dirty="0" smtClean="0"/>
              <a:t> 1 (</a:t>
            </a:r>
            <a:r>
              <a:rPr lang="en-US" dirty="0" err="1" smtClean="0"/>
              <a:t>ili</a:t>
            </a:r>
            <a:r>
              <a:rPr lang="en-US" dirty="0" smtClean="0"/>
              <a:t> 100%).</a:t>
            </a:r>
            <a:endParaRPr lang="sr-Latn-CS" b="1" dirty="0"/>
          </a:p>
          <a:p>
            <a:pPr marL="609600" indent="-609600"/>
            <a:endParaRPr lang="sr-Latn-CS" b="1" dirty="0">
              <a:solidFill>
                <a:srgbClr val="003366"/>
              </a:solidFill>
              <a:cs typeface="Arial" panose="020B0604020202020204" pitchFamily="34" charset="0"/>
            </a:endParaRPr>
          </a:p>
          <a:p>
            <a:endParaRPr lang="x-none" dirty="0"/>
          </a:p>
        </p:txBody>
      </p:sp>
    </p:spTree>
    <p:extLst>
      <p:ext uri="{BB962C8B-B14F-4D97-AF65-F5344CB8AC3E}">
        <p14:creationId xmlns:p14="http://schemas.microsoft.com/office/powerpoint/2010/main" xmlns="" val="2087180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638"/>
            <a:ext cx="7985760" cy="639762"/>
          </a:xfrm>
        </p:spPr>
        <p:txBody>
          <a:bodyPr/>
          <a:lstStyle/>
          <a:p>
            <a:pPr>
              <a:defRPr/>
            </a:pPr>
            <a:r>
              <a:rPr lang="x-none" sz="4000" b="1" dirty="0" smtClean="0"/>
              <a:t>1. </a:t>
            </a:r>
            <a:r>
              <a:rPr lang="de-AT" sz="4000" b="1" dirty="0" smtClean="0"/>
              <a:t>ELEMENTI TEORIJE ANALIZE STATISTIČKIH SKUPOVA PODATAKA</a:t>
            </a:r>
            <a:r>
              <a:rPr lang="en-US" b="1" dirty="0" smtClean="0"/>
              <a:t/>
            </a:r>
            <a:br>
              <a:rPr lang="en-US" b="1" dirty="0" smtClean="0"/>
            </a:br>
            <a:endParaRPr lang="sr-Latn-CS" b="1" dirty="0"/>
          </a:p>
        </p:txBody>
      </p:sp>
      <p:sp>
        <p:nvSpPr>
          <p:cNvPr id="5" name="Content Placeholder 4"/>
          <p:cNvSpPr>
            <a:spLocks noGrp="1"/>
          </p:cNvSpPr>
          <p:nvPr>
            <p:ph sz="quarter" idx="1"/>
          </p:nvPr>
        </p:nvSpPr>
        <p:spPr/>
        <p:txBody>
          <a:bodyPr/>
          <a:lstStyle/>
          <a:p>
            <a:r>
              <a:rPr lang="de-AT" b="1" dirty="0" smtClean="0"/>
              <a:t>STATISTIKA – DEFINICIJA I NJENE OBLASTI</a:t>
            </a:r>
            <a:endParaRPr lang="en-US" b="1" dirty="0" smtClean="0"/>
          </a:p>
          <a:p>
            <a:r>
              <a:rPr lang="de-AT" sz="3200" b="1" dirty="0" smtClean="0"/>
              <a:t>Statistika</a:t>
            </a:r>
            <a:r>
              <a:rPr lang="de-AT" sz="3200" dirty="0" smtClean="0"/>
              <a:t> je naučni metod koji se koristi za prikupljanje, prikazivanje, analizu i interpretaciju podataka i donošenje statističkih zaključaka.</a:t>
            </a:r>
            <a:endParaRPr lang="en-US" sz="3200" dirty="0" smtClean="0"/>
          </a:p>
          <a:p>
            <a:endParaRPr lang="x-none" sz="2800" dirty="0" smtClean="0"/>
          </a:p>
          <a:p>
            <a:r>
              <a:rPr lang="de-AT" sz="2800" dirty="0" smtClean="0"/>
              <a:t>Odluke koje donosimo svakodnevno donose se u uslovima neizvesnosti. Uz pomoć statističkih metoda donosimo stručne i ispravne odluke. Odluke koje se koriste bez korišćenja statističkih i drugih naučnih metoda nisu pouzdane i predstavljaju nagađanje.</a:t>
            </a:r>
            <a:endParaRPr lang="en-US" sz="2800" dirty="0" smtClean="0"/>
          </a:p>
          <a:p>
            <a:endParaRPr lang="en-US" dirty="0"/>
          </a:p>
        </p:txBody>
      </p:sp>
    </p:spTree>
    <p:extLst>
      <p:ext uri="{BB962C8B-B14F-4D97-AF65-F5344CB8AC3E}">
        <p14:creationId xmlns:p14="http://schemas.microsoft.com/office/powerpoint/2010/main" xmlns="" val="8390630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457200" y="491068"/>
            <a:ext cx="10109200" cy="5831356"/>
          </a:xfrm>
        </p:spPr>
        <p:txBody>
          <a:bodyPr/>
          <a:lstStyle/>
          <a:p>
            <a:r>
              <a:rPr lang="x-none" b="1" dirty="0" smtClean="0"/>
              <a:t>NORMALNA RASPODELA</a:t>
            </a:r>
          </a:p>
          <a:p>
            <a:endParaRPr lang="x-none" dirty="0" smtClean="0"/>
          </a:p>
          <a:p>
            <a:r>
              <a:rPr lang="en-US" dirty="0" err="1" smtClean="0"/>
              <a:t>Neprekidna</a:t>
            </a:r>
            <a:r>
              <a:rPr lang="en-US" dirty="0" smtClean="0"/>
              <a:t> </a:t>
            </a:r>
            <a:r>
              <a:rPr lang="en-US" dirty="0" err="1" smtClean="0"/>
              <a:t>slučajna</a:t>
            </a:r>
            <a:r>
              <a:rPr lang="en-US" dirty="0" smtClean="0"/>
              <a:t> </a:t>
            </a:r>
            <a:r>
              <a:rPr lang="en-US" dirty="0" err="1" smtClean="0"/>
              <a:t>promenljiva</a:t>
            </a:r>
            <a:r>
              <a:rPr lang="en-US" dirty="0" smtClean="0"/>
              <a:t> </a:t>
            </a:r>
            <a:r>
              <a:rPr lang="en-US" dirty="0" err="1" smtClean="0"/>
              <a:t>ima</a:t>
            </a:r>
            <a:r>
              <a:rPr lang="en-US" dirty="0" smtClean="0"/>
              <a:t> </a:t>
            </a:r>
            <a:r>
              <a:rPr lang="en-US" dirty="0" err="1" smtClean="0"/>
              <a:t>normalnu</a:t>
            </a:r>
            <a:r>
              <a:rPr lang="en-US" dirty="0" smtClean="0"/>
              <a:t> </a:t>
            </a:r>
            <a:r>
              <a:rPr lang="en-US" dirty="0" err="1" smtClean="0"/>
              <a:t>raspodelu</a:t>
            </a:r>
            <a:r>
              <a:rPr lang="en-US" dirty="0" smtClean="0"/>
              <a:t>. </a:t>
            </a:r>
            <a:endParaRPr lang="x-none" dirty="0" smtClean="0"/>
          </a:p>
          <a:p>
            <a:endParaRPr lang="x-none" dirty="0" smtClean="0"/>
          </a:p>
          <a:p>
            <a:r>
              <a:rPr lang="en-US" dirty="0" err="1" smtClean="0"/>
              <a:t>Dakle</a:t>
            </a:r>
            <a:r>
              <a:rPr lang="en-US" dirty="0" smtClean="0"/>
              <a:t>, </a:t>
            </a:r>
            <a:r>
              <a:rPr lang="en-US" dirty="0" err="1" smtClean="0"/>
              <a:t>cena</a:t>
            </a:r>
            <a:r>
              <a:rPr lang="en-US" dirty="0" smtClean="0"/>
              <a:t> </a:t>
            </a:r>
            <a:r>
              <a:rPr lang="en-US" dirty="0" err="1" smtClean="0"/>
              <a:t>kao</a:t>
            </a:r>
            <a:r>
              <a:rPr lang="en-US" dirty="0" smtClean="0"/>
              <a:t> </a:t>
            </a:r>
            <a:r>
              <a:rPr lang="en-US" dirty="0" err="1" smtClean="0"/>
              <a:t>neprekidna</a:t>
            </a:r>
            <a:r>
              <a:rPr lang="en-US" dirty="0" smtClean="0"/>
              <a:t> </a:t>
            </a:r>
            <a:r>
              <a:rPr lang="en-US" dirty="0" err="1" smtClean="0"/>
              <a:t>slučajna</a:t>
            </a:r>
            <a:r>
              <a:rPr lang="en-US" dirty="0" smtClean="0"/>
              <a:t> </a:t>
            </a:r>
            <a:r>
              <a:rPr lang="en-US" dirty="0" err="1" smtClean="0"/>
              <a:t>promenljiva</a:t>
            </a:r>
            <a:r>
              <a:rPr lang="en-US" dirty="0" smtClean="0"/>
              <a:t> </a:t>
            </a:r>
            <a:r>
              <a:rPr lang="en-US" dirty="0" err="1" smtClean="0"/>
              <a:t>ima</a:t>
            </a:r>
            <a:r>
              <a:rPr lang="en-US" dirty="0" smtClean="0"/>
              <a:t> </a:t>
            </a:r>
            <a:r>
              <a:rPr lang="en-US" dirty="0" err="1" smtClean="0"/>
              <a:t>normalnu</a:t>
            </a:r>
            <a:r>
              <a:rPr lang="en-US" dirty="0" smtClean="0"/>
              <a:t> </a:t>
            </a:r>
            <a:r>
              <a:rPr lang="en-US" dirty="0" err="1" smtClean="0"/>
              <a:t>raspodelu</a:t>
            </a:r>
            <a:r>
              <a:rPr lang="en-US" dirty="0" smtClean="0"/>
              <a:t> </a:t>
            </a:r>
            <a:r>
              <a:rPr lang="en-US" dirty="0" err="1" smtClean="0"/>
              <a:t>sa</a:t>
            </a:r>
            <a:r>
              <a:rPr lang="en-US" dirty="0" smtClean="0"/>
              <a:t> </a:t>
            </a:r>
            <a:r>
              <a:rPr lang="en-US" dirty="0" err="1" smtClean="0"/>
              <a:t>aritmetičkom</a:t>
            </a:r>
            <a:r>
              <a:rPr lang="en-US" dirty="0" smtClean="0"/>
              <a:t> </a:t>
            </a:r>
            <a:r>
              <a:rPr lang="en-US" dirty="0" err="1" smtClean="0"/>
              <a:t>sredinom</a:t>
            </a:r>
            <a:r>
              <a:rPr lang="en-US" dirty="0" smtClean="0"/>
              <a:t> μ </a:t>
            </a:r>
            <a:r>
              <a:rPr lang="en-US" dirty="0" err="1" smtClean="0"/>
              <a:t>i</a:t>
            </a:r>
            <a:r>
              <a:rPr lang="en-US" dirty="0" smtClean="0"/>
              <a:t> </a:t>
            </a:r>
            <a:r>
              <a:rPr lang="en-US" dirty="0" err="1" smtClean="0"/>
              <a:t>standardnom</a:t>
            </a:r>
            <a:r>
              <a:rPr lang="en-US" dirty="0" smtClean="0"/>
              <a:t> </a:t>
            </a:r>
            <a:r>
              <a:rPr lang="en-US" dirty="0" err="1" smtClean="0"/>
              <a:t>devijacijom</a:t>
            </a:r>
            <a:r>
              <a:rPr lang="en-US" dirty="0" smtClean="0"/>
              <a:t> σ.</a:t>
            </a:r>
          </a:p>
          <a:p>
            <a:r>
              <a:rPr lang="en-US" dirty="0" smtClean="0"/>
              <a:t> </a:t>
            </a:r>
          </a:p>
          <a:p>
            <a:r>
              <a:rPr lang="en-US" dirty="0" smtClean="0"/>
              <a:t> </a:t>
            </a:r>
          </a:p>
          <a:p>
            <a:endParaRPr lang="en-US" dirty="0"/>
          </a:p>
        </p:txBody>
      </p:sp>
    </p:spTree>
    <p:extLst>
      <p:ext uri="{BB962C8B-B14F-4D97-AF65-F5344CB8AC3E}">
        <p14:creationId xmlns:p14="http://schemas.microsoft.com/office/powerpoint/2010/main" xmlns="" val="2762704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702" y="326571"/>
            <a:ext cx="9699897" cy="875212"/>
          </a:xfrm>
        </p:spPr>
        <p:txBody>
          <a:bodyPr/>
          <a:lstStyle/>
          <a:p>
            <a:r>
              <a:rPr lang="x-none" b="1" dirty="0" smtClean="0"/>
              <a:t>3</a:t>
            </a:r>
            <a:r>
              <a:rPr lang="en-US" b="1" dirty="0" smtClean="0"/>
              <a:t>. DESKRIPTIVNA STATISTIKA</a:t>
            </a:r>
            <a:endParaRPr lang="en-US" b="1" dirty="0"/>
          </a:p>
        </p:txBody>
      </p:sp>
      <p:sp>
        <p:nvSpPr>
          <p:cNvPr id="43011" name="Content Placeholder 2"/>
          <p:cNvSpPr>
            <a:spLocks noGrp="1"/>
          </p:cNvSpPr>
          <p:nvPr>
            <p:ph sz="quarter" idx="1"/>
          </p:nvPr>
        </p:nvSpPr>
        <p:spPr>
          <a:xfrm>
            <a:off x="524933" y="1136469"/>
            <a:ext cx="10781241" cy="5337357"/>
          </a:xfrm>
        </p:spPr>
        <p:txBody>
          <a:bodyPr/>
          <a:lstStyle/>
          <a:p>
            <a:r>
              <a:rPr lang="en-US" sz="3200" dirty="0" err="1" smtClean="0"/>
              <a:t>Seriju</a:t>
            </a:r>
            <a:r>
              <a:rPr lang="en-US" sz="3200" dirty="0" smtClean="0"/>
              <a:t> </a:t>
            </a:r>
            <a:r>
              <a:rPr lang="en-US" sz="3200" dirty="0" err="1" smtClean="0"/>
              <a:t>podataka</a:t>
            </a:r>
            <a:r>
              <a:rPr lang="en-US" sz="3200" dirty="0" smtClean="0"/>
              <a:t> </a:t>
            </a:r>
            <a:r>
              <a:rPr lang="en-US" sz="3200" dirty="0" err="1" smtClean="0"/>
              <a:t>nejčešće</a:t>
            </a:r>
            <a:r>
              <a:rPr lang="en-US" sz="3200" dirty="0" smtClean="0"/>
              <a:t> </a:t>
            </a:r>
            <a:r>
              <a:rPr lang="en-US" sz="3200" dirty="0" err="1" smtClean="0"/>
              <a:t>opisujemo</a:t>
            </a:r>
            <a:r>
              <a:rPr lang="en-US" sz="3200" dirty="0" smtClean="0"/>
              <a:t> </a:t>
            </a:r>
            <a:r>
              <a:rPr lang="en-US" sz="3200" dirty="0" err="1" smtClean="0"/>
              <a:t>pomoću</a:t>
            </a:r>
            <a:r>
              <a:rPr lang="en-US" sz="3200" dirty="0" smtClean="0"/>
              <a:t> </a:t>
            </a:r>
            <a:r>
              <a:rPr lang="en-US" sz="3200" dirty="0" err="1" smtClean="0"/>
              <a:t>numeričkih</a:t>
            </a:r>
            <a:r>
              <a:rPr lang="en-US" sz="3200" dirty="0" smtClean="0"/>
              <a:t> </a:t>
            </a:r>
            <a:r>
              <a:rPr lang="en-US" sz="3200" dirty="0" err="1" smtClean="0"/>
              <a:t>deksriptivnih</a:t>
            </a:r>
            <a:r>
              <a:rPr lang="en-US" sz="3200" dirty="0" smtClean="0"/>
              <a:t> </a:t>
            </a:r>
            <a:r>
              <a:rPr lang="en-US" sz="3200" dirty="0" err="1" smtClean="0"/>
              <a:t>mera</a:t>
            </a:r>
            <a:r>
              <a:rPr lang="en-US" sz="3200" dirty="0" smtClean="0"/>
              <a:t>.</a:t>
            </a:r>
          </a:p>
          <a:p>
            <a:r>
              <a:rPr lang="en-US" sz="3200" b="1" dirty="0" err="1" smtClean="0"/>
              <a:t>Predmet</a:t>
            </a:r>
            <a:r>
              <a:rPr lang="en-US" sz="3200" b="1" dirty="0" smtClean="0"/>
              <a:t> </a:t>
            </a:r>
            <a:r>
              <a:rPr lang="en-US" sz="3200" b="1" dirty="0" err="1" smtClean="0"/>
              <a:t>naše</a:t>
            </a:r>
            <a:r>
              <a:rPr lang="en-US" sz="3200" b="1" dirty="0" smtClean="0"/>
              <a:t> </a:t>
            </a:r>
            <a:r>
              <a:rPr lang="en-US" sz="3200" b="1" dirty="0" err="1" smtClean="0"/>
              <a:t>analize</a:t>
            </a:r>
            <a:r>
              <a:rPr lang="en-US" sz="3200" b="1" dirty="0" smtClean="0"/>
              <a:t> </a:t>
            </a:r>
            <a:r>
              <a:rPr lang="en-US" sz="3200" dirty="0" err="1" smtClean="0"/>
              <a:t>biće</a:t>
            </a:r>
            <a:r>
              <a:rPr lang="en-US" sz="3200" dirty="0" smtClean="0"/>
              <a:t> sled</a:t>
            </a:r>
            <a:r>
              <a:rPr lang="x-none" sz="3200" dirty="0" smtClean="0"/>
              <a:t>e</a:t>
            </a:r>
            <a:r>
              <a:rPr lang="en-US" sz="3200" dirty="0" err="1" smtClean="0"/>
              <a:t>će</a:t>
            </a:r>
            <a:r>
              <a:rPr lang="en-US" sz="3200" dirty="0" smtClean="0"/>
              <a:t> </a:t>
            </a:r>
            <a:r>
              <a:rPr lang="en-US" sz="3200" dirty="0" err="1" smtClean="0"/>
              <a:t>deskriptivne</a:t>
            </a:r>
            <a:r>
              <a:rPr lang="en-US" sz="3200" dirty="0" smtClean="0"/>
              <a:t> mere:</a:t>
            </a:r>
          </a:p>
          <a:p>
            <a:r>
              <a:rPr lang="en-US" sz="3200" dirty="0" smtClean="0"/>
              <a:t>1) Mere </a:t>
            </a:r>
            <a:r>
              <a:rPr lang="en-US" sz="3200" dirty="0" err="1" smtClean="0"/>
              <a:t>centralne</a:t>
            </a:r>
            <a:r>
              <a:rPr lang="en-US" sz="3200" dirty="0" smtClean="0"/>
              <a:t> </a:t>
            </a:r>
            <a:r>
              <a:rPr lang="en-US" sz="3200" dirty="0" err="1" smtClean="0"/>
              <a:t>tendencije</a:t>
            </a:r>
            <a:r>
              <a:rPr lang="en-US" sz="3200" dirty="0" smtClean="0"/>
              <a:t> </a:t>
            </a:r>
            <a:r>
              <a:rPr lang="en-US" sz="3200" dirty="0" err="1" smtClean="0"/>
              <a:t>i</a:t>
            </a:r>
            <a:endParaRPr lang="en-US" sz="3200" dirty="0" smtClean="0"/>
          </a:p>
          <a:p>
            <a:r>
              <a:rPr lang="en-US" sz="3200" dirty="0" smtClean="0"/>
              <a:t>2) Mere </a:t>
            </a:r>
            <a:r>
              <a:rPr lang="en-US" sz="3200" dirty="0" err="1" smtClean="0"/>
              <a:t>disperzije</a:t>
            </a:r>
            <a:endParaRPr lang="en-US" sz="3200" dirty="0" smtClean="0"/>
          </a:p>
          <a:p>
            <a:r>
              <a:rPr lang="en-US" sz="3200" b="1" dirty="0" smtClean="0"/>
              <a:t>MERE CENTRALNE TENDENCIJE</a:t>
            </a:r>
          </a:p>
          <a:p>
            <a:r>
              <a:rPr lang="en-US" sz="3200" dirty="0" smtClean="0"/>
              <a:t>Mere </a:t>
            </a:r>
            <a:r>
              <a:rPr lang="en-US" sz="3200" dirty="0" err="1" smtClean="0"/>
              <a:t>centralne</a:t>
            </a:r>
            <a:r>
              <a:rPr lang="en-US" sz="3200" dirty="0" smtClean="0"/>
              <a:t> </a:t>
            </a:r>
            <a:r>
              <a:rPr lang="en-US" sz="3200" dirty="0" err="1" smtClean="0"/>
              <a:t>tendencije</a:t>
            </a:r>
            <a:r>
              <a:rPr lang="en-US" sz="3200" dirty="0" smtClean="0"/>
              <a:t> </a:t>
            </a:r>
            <a:r>
              <a:rPr lang="en-US" sz="3200" dirty="0" err="1" smtClean="0"/>
              <a:t>su</a:t>
            </a:r>
            <a:r>
              <a:rPr lang="en-US" sz="3200" dirty="0" smtClean="0"/>
              <a:t> mere </a:t>
            </a:r>
            <a:r>
              <a:rPr lang="en-US" sz="3200" dirty="0" err="1" smtClean="0"/>
              <a:t>koje</a:t>
            </a:r>
            <a:r>
              <a:rPr lang="en-US" sz="3200" dirty="0" smtClean="0"/>
              <a:t> </a:t>
            </a:r>
            <a:r>
              <a:rPr lang="en-US" sz="3200" dirty="0" err="1" smtClean="0"/>
              <a:t>opisuju</a:t>
            </a:r>
            <a:r>
              <a:rPr lang="en-US" sz="3200" dirty="0" smtClean="0"/>
              <a:t> </a:t>
            </a:r>
            <a:r>
              <a:rPr lang="en-US" sz="3200" dirty="0" err="1" smtClean="0"/>
              <a:t>centar</a:t>
            </a:r>
            <a:r>
              <a:rPr lang="en-US" sz="3200" dirty="0" smtClean="0"/>
              <a:t> </a:t>
            </a:r>
            <a:r>
              <a:rPr lang="en-US" sz="3200" dirty="0" err="1" smtClean="0"/>
              <a:t>histograma</a:t>
            </a:r>
            <a:r>
              <a:rPr lang="en-US" sz="3200" dirty="0" smtClean="0"/>
              <a:t> </a:t>
            </a:r>
            <a:r>
              <a:rPr lang="en-US" sz="3200" dirty="0" err="1" smtClean="0"/>
              <a:t>ili</a:t>
            </a:r>
            <a:r>
              <a:rPr lang="en-US" sz="3200" dirty="0" smtClean="0"/>
              <a:t> </a:t>
            </a:r>
            <a:r>
              <a:rPr lang="en-US" sz="3200" dirty="0" err="1" smtClean="0"/>
              <a:t>krive</a:t>
            </a:r>
            <a:r>
              <a:rPr lang="en-US" sz="3200" dirty="0" smtClean="0"/>
              <a:t> </a:t>
            </a:r>
            <a:r>
              <a:rPr lang="en-US" sz="3200" dirty="0" err="1" smtClean="0"/>
              <a:t>raspodele</a:t>
            </a:r>
            <a:r>
              <a:rPr lang="en-US" sz="3200" dirty="0" smtClean="0"/>
              <a:t> </a:t>
            </a:r>
            <a:r>
              <a:rPr lang="en-US" sz="3200" dirty="0" err="1" smtClean="0"/>
              <a:t>frekvencija</a:t>
            </a:r>
            <a:r>
              <a:rPr lang="en-US" sz="3200" dirty="0" smtClean="0"/>
              <a:t>.</a:t>
            </a:r>
          </a:p>
          <a:p>
            <a:r>
              <a:rPr lang="en-US" sz="3200" dirty="0" err="1" smtClean="0"/>
              <a:t>Najčešće</a:t>
            </a:r>
            <a:r>
              <a:rPr lang="en-US" sz="3200" dirty="0" smtClean="0"/>
              <a:t> </a:t>
            </a:r>
            <a:r>
              <a:rPr lang="en-US" sz="3200" dirty="0" err="1" smtClean="0"/>
              <a:t>korišćene</a:t>
            </a:r>
            <a:r>
              <a:rPr lang="en-US" sz="3200" dirty="0" smtClean="0"/>
              <a:t> mere </a:t>
            </a:r>
            <a:r>
              <a:rPr lang="en-US" sz="3200" dirty="0" err="1" smtClean="0"/>
              <a:t>centralne</a:t>
            </a:r>
            <a:r>
              <a:rPr lang="en-US" sz="3200" dirty="0" smtClean="0"/>
              <a:t> </a:t>
            </a:r>
            <a:r>
              <a:rPr lang="en-US" sz="3200" dirty="0" err="1" smtClean="0"/>
              <a:t>tendencije</a:t>
            </a:r>
            <a:r>
              <a:rPr lang="en-US" sz="3200" dirty="0" smtClean="0"/>
              <a:t> </a:t>
            </a:r>
            <a:r>
              <a:rPr lang="en-US" sz="3200" dirty="0" err="1" smtClean="0"/>
              <a:t>su</a:t>
            </a:r>
            <a:r>
              <a:rPr lang="en-US" sz="3200" dirty="0" smtClean="0"/>
              <a:t> </a:t>
            </a:r>
            <a:r>
              <a:rPr lang="en-US" sz="3200" b="1" dirty="0" err="1" smtClean="0"/>
              <a:t>aritmetička</a:t>
            </a:r>
            <a:r>
              <a:rPr lang="en-US" sz="3200" b="1" dirty="0" smtClean="0"/>
              <a:t> </a:t>
            </a:r>
            <a:r>
              <a:rPr lang="en-US" sz="3200" b="1" dirty="0" err="1" smtClean="0"/>
              <a:t>sredina</a:t>
            </a:r>
            <a:r>
              <a:rPr lang="en-US" sz="3200" b="1" dirty="0" smtClean="0"/>
              <a:t>, </a:t>
            </a:r>
            <a:r>
              <a:rPr lang="en-US" sz="3200" b="1" dirty="0" err="1" smtClean="0"/>
              <a:t>medijana</a:t>
            </a:r>
            <a:r>
              <a:rPr lang="en-US" sz="3200" b="1" dirty="0" smtClean="0"/>
              <a:t> </a:t>
            </a:r>
            <a:r>
              <a:rPr lang="en-US" sz="3200" b="1" dirty="0" err="1" smtClean="0"/>
              <a:t>i</a:t>
            </a:r>
            <a:r>
              <a:rPr lang="en-US" sz="3200" b="1" dirty="0" smtClean="0"/>
              <a:t> modus.</a:t>
            </a:r>
            <a:endParaRPr lang="en-US" sz="3200" b="1" dirty="0"/>
          </a:p>
        </p:txBody>
      </p:sp>
    </p:spTree>
    <p:extLst>
      <p:ext uri="{BB962C8B-B14F-4D97-AF65-F5344CB8AC3E}">
        <p14:creationId xmlns:p14="http://schemas.microsoft.com/office/powerpoint/2010/main" xmlns="" val="9166643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Content Placeholder 2"/>
          <p:cNvSpPr>
            <a:spLocks noGrp="1"/>
          </p:cNvSpPr>
          <p:nvPr>
            <p:ph sz="quarter" idx="1"/>
          </p:nvPr>
        </p:nvSpPr>
        <p:spPr>
          <a:xfrm>
            <a:off x="491067" y="440267"/>
            <a:ext cx="11006666" cy="6417733"/>
          </a:xfrm>
        </p:spPr>
        <p:txBody>
          <a:bodyPr/>
          <a:lstStyle/>
          <a:p>
            <a:r>
              <a:rPr lang="en-US" sz="3200" b="1" dirty="0" err="1" smtClean="0"/>
              <a:t>Aritmetička</a:t>
            </a:r>
            <a:r>
              <a:rPr lang="en-US" sz="3200" b="1" dirty="0" smtClean="0"/>
              <a:t> </a:t>
            </a:r>
            <a:r>
              <a:rPr lang="en-US" sz="3200" b="1" dirty="0" err="1" smtClean="0"/>
              <a:t>sredina</a:t>
            </a:r>
            <a:r>
              <a:rPr lang="en-US" sz="3200" dirty="0" smtClean="0"/>
              <a:t> se </a:t>
            </a:r>
            <a:r>
              <a:rPr lang="en-US" sz="3200" dirty="0" err="1" smtClean="0"/>
              <a:t>dobija</a:t>
            </a:r>
            <a:r>
              <a:rPr lang="en-US" sz="3200" dirty="0" smtClean="0"/>
              <a:t> </a:t>
            </a:r>
            <a:r>
              <a:rPr lang="en-US" sz="3200" dirty="0" err="1" smtClean="0"/>
              <a:t>deljenjem</a:t>
            </a:r>
            <a:r>
              <a:rPr lang="en-US" sz="3200" dirty="0" smtClean="0"/>
              <a:t> </a:t>
            </a:r>
            <a:r>
              <a:rPr lang="en-US" sz="3200" dirty="0" err="1" smtClean="0"/>
              <a:t>sume</a:t>
            </a:r>
            <a:r>
              <a:rPr lang="en-US" sz="3200" dirty="0" smtClean="0"/>
              <a:t> </a:t>
            </a:r>
            <a:endParaRPr lang="x-none" sz="3200" dirty="0" smtClean="0"/>
          </a:p>
          <a:p>
            <a:r>
              <a:rPr lang="en-US" sz="3200" dirty="0" err="1" smtClean="0"/>
              <a:t>vrednosti</a:t>
            </a:r>
            <a:r>
              <a:rPr lang="en-US" sz="3200" dirty="0" smtClean="0"/>
              <a:t> </a:t>
            </a:r>
            <a:r>
              <a:rPr lang="en-US" sz="3200" dirty="0" err="1" smtClean="0"/>
              <a:t>obeležja</a:t>
            </a:r>
            <a:r>
              <a:rPr lang="en-US" sz="3200" dirty="0" smtClean="0"/>
              <a:t> </a:t>
            </a:r>
            <a:r>
              <a:rPr lang="en-US" sz="3200" dirty="0" err="1" smtClean="0"/>
              <a:t>sa</a:t>
            </a:r>
            <a:r>
              <a:rPr lang="en-US" sz="3200" dirty="0" smtClean="0"/>
              <a:t> </a:t>
            </a:r>
            <a:r>
              <a:rPr lang="en-US" sz="3200" dirty="0" err="1" smtClean="0"/>
              <a:t>brojem</a:t>
            </a:r>
            <a:r>
              <a:rPr lang="en-US" sz="3200" dirty="0" smtClean="0"/>
              <a:t> </a:t>
            </a:r>
            <a:r>
              <a:rPr lang="x-none" sz="3200" dirty="0" smtClean="0"/>
              <a:t>elemenata u skupu ili uzorku</a:t>
            </a:r>
            <a:r>
              <a:rPr lang="en-US" sz="3200" dirty="0" smtClean="0"/>
              <a:t>.</a:t>
            </a:r>
          </a:p>
          <a:p>
            <a:endParaRPr lang="x-none" dirty="0" smtClean="0"/>
          </a:p>
          <a:p>
            <a:r>
              <a:rPr lang="en-US" dirty="0" err="1" smtClean="0"/>
              <a:t>Aritmetička</a:t>
            </a:r>
            <a:r>
              <a:rPr lang="en-US" dirty="0" smtClean="0"/>
              <a:t> </a:t>
            </a:r>
            <a:r>
              <a:rPr lang="en-US" dirty="0" err="1" smtClean="0"/>
              <a:t>sredina</a:t>
            </a:r>
            <a:r>
              <a:rPr lang="en-US" dirty="0" smtClean="0"/>
              <a:t> </a:t>
            </a:r>
            <a:r>
              <a:rPr lang="en-US" b="1" dirty="0" err="1" smtClean="0"/>
              <a:t>skupa</a:t>
            </a:r>
            <a:r>
              <a:rPr lang="en-US" dirty="0" smtClean="0"/>
              <a:t> </a:t>
            </a:r>
            <a:r>
              <a:rPr lang="en-US" dirty="0" err="1" smtClean="0"/>
              <a:t>dobija</a:t>
            </a:r>
            <a:r>
              <a:rPr lang="en-US" dirty="0" smtClean="0"/>
              <a:t> se </a:t>
            </a:r>
            <a:r>
              <a:rPr lang="en-US" dirty="0" err="1" smtClean="0"/>
              <a:t>po</a:t>
            </a:r>
            <a:r>
              <a:rPr lang="en-US" dirty="0" smtClean="0"/>
              <a:t> </a:t>
            </a:r>
            <a:r>
              <a:rPr lang="en-US" dirty="0" err="1" smtClean="0"/>
              <a:t>formuli</a:t>
            </a:r>
            <a:r>
              <a:rPr lang="en-US" dirty="0" smtClean="0"/>
              <a:t>: </a:t>
            </a:r>
            <a:endParaRPr lang="x-none" dirty="0" smtClean="0"/>
          </a:p>
          <a:p>
            <a:endParaRPr lang="en-US" dirty="0" smtClean="0"/>
          </a:p>
          <a:p>
            <a:r>
              <a:rPr lang="en-US" dirty="0" err="1" smtClean="0"/>
              <a:t>Aritmetička</a:t>
            </a:r>
            <a:r>
              <a:rPr lang="en-US" dirty="0" smtClean="0"/>
              <a:t> </a:t>
            </a:r>
            <a:r>
              <a:rPr lang="en-US" dirty="0" err="1" smtClean="0"/>
              <a:t>sredina</a:t>
            </a:r>
            <a:r>
              <a:rPr lang="en-US" dirty="0" smtClean="0"/>
              <a:t> </a:t>
            </a:r>
            <a:r>
              <a:rPr lang="en-US" b="1" dirty="0" err="1" smtClean="0"/>
              <a:t>uzorka</a:t>
            </a:r>
            <a:r>
              <a:rPr lang="en-US" dirty="0" smtClean="0"/>
              <a:t> </a:t>
            </a:r>
            <a:r>
              <a:rPr lang="en-US" dirty="0" err="1" smtClean="0"/>
              <a:t>dobija</a:t>
            </a:r>
            <a:r>
              <a:rPr lang="en-US" dirty="0" smtClean="0"/>
              <a:t> se </a:t>
            </a:r>
            <a:r>
              <a:rPr lang="en-US" dirty="0" err="1" smtClean="0"/>
              <a:t>formuli</a:t>
            </a:r>
            <a:r>
              <a:rPr lang="en-US" dirty="0" smtClean="0"/>
              <a:t>:   </a:t>
            </a:r>
            <a:endParaRPr lang="x-none" dirty="0" smtClean="0"/>
          </a:p>
          <a:p>
            <a:r>
              <a:rPr lang="en-US" dirty="0" smtClean="0"/>
              <a:t> </a:t>
            </a:r>
            <a:endParaRPr lang="x-none" dirty="0" smtClean="0"/>
          </a:p>
          <a:p>
            <a:r>
              <a:rPr lang="en-US" sz="2400" dirty="0" err="1" smtClean="0"/>
              <a:t>Σx</a:t>
            </a:r>
            <a:r>
              <a:rPr lang="en-US" sz="2400" dirty="0" smtClean="0"/>
              <a:t> je </a:t>
            </a:r>
            <a:r>
              <a:rPr lang="en-US" sz="2400" dirty="0" err="1" smtClean="0"/>
              <a:t>suma</a:t>
            </a:r>
            <a:r>
              <a:rPr lang="en-US" sz="2400" dirty="0" smtClean="0"/>
              <a:t> </a:t>
            </a:r>
            <a:r>
              <a:rPr lang="en-US" sz="2400" dirty="0" err="1" smtClean="0"/>
              <a:t>svih</a:t>
            </a:r>
            <a:r>
              <a:rPr lang="en-US" sz="2400" dirty="0" smtClean="0"/>
              <a:t> </a:t>
            </a:r>
            <a:r>
              <a:rPr lang="en-US" sz="2400" dirty="0" err="1" smtClean="0"/>
              <a:t>vrednosti</a:t>
            </a:r>
            <a:r>
              <a:rPr lang="en-US" sz="2400" dirty="0" smtClean="0"/>
              <a:t> </a:t>
            </a:r>
            <a:r>
              <a:rPr lang="en-US" sz="2400" dirty="0" err="1" smtClean="0"/>
              <a:t>obeležja</a:t>
            </a:r>
            <a:r>
              <a:rPr lang="en-US" sz="2400" dirty="0" smtClean="0"/>
              <a:t>, N je </a:t>
            </a:r>
            <a:r>
              <a:rPr lang="en-US" sz="2400" dirty="0" err="1" smtClean="0"/>
              <a:t>veličina</a:t>
            </a:r>
            <a:r>
              <a:rPr lang="en-US" sz="2400" dirty="0" smtClean="0"/>
              <a:t> </a:t>
            </a:r>
            <a:r>
              <a:rPr lang="en-US" sz="2400" dirty="0" err="1" smtClean="0"/>
              <a:t>skupa</a:t>
            </a:r>
            <a:r>
              <a:rPr lang="en-US" sz="2400" dirty="0" smtClean="0"/>
              <a:t>, n je </a:t>
            </a:r>
            <a:r>
              <a:rPr lang="en-US" sz="2400" dirty="0" err="1" smtClean="0"/>
              <a:t>veličina</a:t>
            </a:r>
            <a:r>
              <a:rPr lang="en-US" sz="2400" dirty="0" smtClean="0"/>
              <a:t> </a:t>
            </a:r>
            <a:r>
              <a:rPr lang="en-US" sz="2400" dirty="0" err="1" smtClean="0"/>
              <a:t>uzorka</a:t>
            </a:r>
            <a:r>
              <a:rPr lang="en-US" sz="2400" dirty="0" smtClean="0"/>
              <a:t>, μ je </a:t>
            </a:r>
            <a:r>
              <a:rPr lang="en-US" sz="2400" dirty="0" err="1" smtClean="0"/>
              <a:t>aritmetička</a:t>
            </a:r>
            <a:r>
              <a:rPr lang="en-US" sz="2400" dirty="0" smtClean="0"/>
              <a:t> </a:t>
            </a:r>
            <a:r>
              <a:rPr lang="en-US" sz="2400" dirty="0" err="1" smtClean="0"/>
              <a:t>sredina</a:t>
            </a:r>
            <a:r>
              <a:rPr lang="en-US" sz="2400" dirty="0" smtClean="0"/>
              <a:t> </a:t>
            </a:r>
            <a:r>
              <a:rPr lang="en-US" sz="2400" dirty="0" err="1" smtClean="0"/>
              <a:t>skupa</a:t>
            </a:r>
            <a:r>
              <a:rPr lang="en-US" sz="2400" dirty="0" smtClean="0"/>
              <a:t>,  je </a:t>
            </a:r>
            <a:r>
              <a:rPr lang="en-US" sz="2400" dirty="0" err="1" smtClean="0"/>
              <a:t>aritmetička</a:t>
            </a:r>
            <a:r>
              <a:rPr lang="en-US" sz="2400" dirty="0" smtClean="0"/>
              <a:t> </a:t>
            </a:r>
            <a:r>
              <a:rPr lang="en-US" sz="2400" dirty="0" err="1" smtClean="0"/>
              <a:t>sredina</a:t>
            </a:r>
            <a:r>
              <a:rPr lang="en-US" sz="2400" dirty="0" smtClean="0"/>
              <a:t> </a:t>
            </a:r>
            <a:r>
              <a:rPr lang="en-US" sz="2400" dirty="0" err="1" smtClean="0"/>
              <a:t>uzorka</a:t>
            </a:r>
            <a:r>
              <a:rPr lang="en-US" sz="2400" dirty="0" smtClean="0"/>
              <a:t>. </a:t>
            </a:r>
          </a:p>
          <a:p>
            <a:pPr marL="457200" indent="-457200"/>
            <a:endParaRPr lang="sr-Latn-CS" dirty="0"/>
          </a:p>
        </p:txBody>
      </p:sp>
      <p:sp>
        <p:nvSpPr>
          <p:cNvPr id="14338"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4340" name="Rectangle 4"/>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4342" name="Rectangle 6"/>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4343" name="Object 7"/>
          <p:cNvGraphicFramePr>
            <a:graphicFrameLocks noChangeAspect="1"/>
          </p:cNvGraphicFramePr>
          <p:nvPr/>
        </p:nvGraphicFramePr>
        <p:xfrm>
          <a:off x="914355" y="2834595"/>
          <a:ext cx="5961062" cy="746125"/>
        </p:xfrm>
        <a:graphic>
          <a:graphicData uri="http://schemas.openxmlformats.org/presentationml/2006/ole">
            <p:oleObj spid="_x0000_s14361" name="Document" r:id="rId3" imgW="5985263" imgH="758693" progId="Word.Document.12">
              <p:embed/>
            </p:oleObj>
          </a:graphicData>
        </a:graphic>
      </p:graphicFrame>
      <p:graphicFrame>
        <p:nvGraphicFramePr>
          <p:cNvPr id="14344" name="Object 8"/>
          <p:cNvGraphicFramePr>
            <a:graphicFrameLocks noChangeAspect="1"/>
          </p:cNvGraphicFramePr>
          <p:nvPr/>
        </p:nvGraphicFramePr>
        <p:xfrm>
          <a:off x="566104" y="4013199"/>
          <a:ext cx="6502400" cy="1270000"/>
        </p:xfrm>
        <a:graphic>
          <a:graphicData uri="http://schemas.openxmlformats.org/presentationml/2006/ole">
            <p:oleObj spid="_x0000_s14362" name="Document" r:id="rId4" imgW="5957834" imgH="1172283" progId="Word.Document.12">
              <p:embed/>
            </p:oleObj>
          </a:graphicData>
        </a:graphic>
      </p:graphicFrame>
    </p:spTree>
    <p:extLst>
      <p:ext uri="{BB962C8B-B14F-4D97-AF65-F5344CB8AC3E}">
        <p14:creationId xmlns:p14="http://schemas.microsoft.com/office/powerpoint/2010/main" xmlns="" val="35048882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sz="quarter" idx="1"/>
          </p:nvPr>
        </p:nvSpPr>
        <p:spPr>
          <a:xfrm>
            <a:off x="321734" y="287868"/>
            <a:ext cx="10989734" cy="6414560"/>
          </a:xfrm>
        </p:spPr>
        <p:txBody>
          <a:bodyPr/>
          <a:lstStyle/>
          <a:p>
            <a:r>
              <a:rPr lang="en-US" sz="3200" b="1" dirty="0" err="1" smtClean="0"/>
              <a:t>Medijana</a:t>
            </a:r>
            <a:r>
              <a:rPr lang="en-US" sz="3200" b="1" dirty="0" smtClean="0"/>
              <a:t> </a:t>
            </a:r>
            <a:r>
              <a:rPr lang="en-US" sz="3200" dirty="0" smtClean="0"/>
              <a:t>je </a:t>
            </a:r>
            <a:r>
              <a:rPr lang="en-US" sz="3200" dirty="0" err="1" smtClean="0"/>
              <a:t>vrednost</a:t>
            </a:r>
            <a:r>
              <a:rPr lang="en-US" sz="3200" dirty="0" smtClean="0"/>
              <a:t> </a:t>
            </a:r>
            <a:r>
              <a:rPr lang="en-US" sz="3200" dirty="0" err="1" smtClean="0"/>
              <a:t>obeležja</a:t>
            </a:r>
            <a:r>
              <a:rPr lang="en-US" sz="3200" dirty="0" smtClean="0"/>
              <a:t> </a:t>
            </a:r>
            <a:r>
              <a:rPr lang="en-US" sz="3200" dirty="0" err="1" smtClean="0"/>
              <a:t>koja</a:t>
            </a:r>
            <a:r>
              <a:rPr lang="en-US" sz="3200" dirty="0" smtClean="0"/>
              <a:t> deli </a:t>
            </a:r>
            <a:r>
              <a:rPr lang="en-US" sz="3200" dirty="0" err="1" smtClean="0"/>
              <a:t>seriju</a:t>
            </a:r>
            <a:r>
              <a:rPr lang="en-US" sz="3200" dirty="0" smtClean="0"/>
              <a:t> </a:t>
            </a:r>
            <a:r>
              <a:rPr lang="en-US" sz="3200" dirty="0" err="1" smtClean="0"/>
              <a:t>rangiranih</a:t>
            </a:r>
            <a:r>
              <a:rPr lang="en-US" sz="3200" dirty="0" smtClean="0"/>
              <a:t> </a:t>
            </a:r>
            <a:r>
              <a:rPr lang="en-US" sz="3200" dirty="0" err="1" smtClean="0"/>
              <a:t>podataka</a:t>
            </a:r>
            <a:r>
              <a:rPr lang="en-US" sz="3200" dirty="0" smtClean="0"/>
              <a:t> </a:t>
            </a:r>
            <a:r>
              <a:rPr lang="en-US" sz="3200" dirty="0" err="1" smtClean="0"/>
              <a:t>na</a:t>
            </a:r>
            <a:r>
              <a:rPr lang="en-US" sz="3200" dirty="0" smtClean="0"/>
              <a:t> </a:t>
            </a:r>
            <a:r>
              <a:rPr lang="en-US" sz="3200" dirty="0" err="1" smtClean="0"/>
              <a:t>dva</a:t>
            </a:r>
            <a:r>
              <a:rPr lang="en-US" sz="3200" dirty="0" smtClean="0"/>
              <a:t> </a:t>
            </a:r>
            <a:r>
              <a:rPr lang="en-US" sz="3200" dirty="0" err="1" smtClean="0"/>
              <a:t>jednaka</a:t>
            </a:r>
            <a:r>
              <a:rPr lang="en-US" sz="3200" dirty="0" smtClean="0"/>
              <a:t> </a:t>
            </a:r>
            <a:r>
              <a:rPr lang="en-US" sz="3200" dirty="0" err="1" smtClean="0"/>
              <a:t>dela</a:t>
            </a:r>
            <a:r>
              <a:rPr lang="en-US" sz="3200" dirty="0" smtClean="0"/>
              <a:t>.</a:t>
            </a:r>
          </a:p>
          <a:p>
            <a:r>
              <a:rPr lang="en-US" sz="3200" dirty="0" err="1" smtClean="0"/>
              <a:t>Izračunavanje</a:t>
            </a:r>
            <a:r>
              <a:rPr lang="en-US" sz="3200" dirty="0" smtClean="0"/>
              <a:t> </a:t>
            </a:r>
            <a:r>
              <a:rPr lang="en-US" sz="3200" dirty="0" err="1" smtClean="0"/>
              <a:t>medijane</a:t>
            </a:r>
            <a:r>
              <a:rPr lang="en-US" sz="3200" dirty="0" smtClean="0"/>
              <a:t> </a:t>
            </a:r>
            <a:r>
              <a:rPr lang="en-US" sz="3200" dirty="0" err="1" smtClean="0"/>
              <a:t>podrazumeva</a:t>
            </a:r>
            <a:r>
              <a:rPr lang="en-US" sz="3200" dirty="0" smtClean="0"/>
              <a:t> </a:t>
            </a:r>
            <a:r>
              <a:rPr lang="en-US" sz="3200" b="1" dirty="0" err="1" smtClean="0"/>
              <a:t>dva</a:t>
            </a:r>
            <a:r>
              <a:rPr lang="en-US" sz="3200" b="1" dirty="0" smtClean="0"/>
              <a:t> </a:t>
            </a:r>
            <a:r>
              <a:rPr lang="en-US" sz="3200" b="1" dirty="0" err="1" smtClean="0"/>
              <a:t>koraka</a:t>
            </a:r>
            <a:r>
              <a:rPr lang="en-US" sz="3200" b="1" dirty="0" smtClean="0"/>
              <a:t>:</a:t>
            </a:r>
          </a:p>
          <a:p>
            <a:r>
              <a:rPr lang="x-none" sz="2400" dirty="0" smtClean="0"/>
              <a:t>1.</a:t>
            </a:r>
            <a:r>
              <a:rPr lang="en-US" sz="2400" dirty="0" err="1" smtClean="0"/>
              <a:t>Rangiranje</a:t>
            </a:r>
            <a:r>
              <a:rPr lang="en-US" sz="2400" dirty="0" smtClean="0"/>
              <a:t> </a:t>
            </a:r>
            <a:r>
              <a:rPr lang="en-US" sz="2400" dirty="0" err="1" smtClean="0"/>
              <a:t>podataka</a:t>
            </a:r>
            <a:r>
              <a:rPr lang="en-US" sz="2400" dirty="0" smtClean="0"/>
              <a:t> </a:t>
            </a:r>
            <a:r>
              <a:rPr lang="en-US" sz="2400" dirty="0" err="1" smtClean="0"/>
              <a:t>od</a:t>
            </a:r>
            <a:r>
              <a:rPr lang="en-US" sz="2400" dirty="0" smtClean="0"/>
              <a:t> </a:t>
            </a:r>
            <a:r>
              <a:rPr lang="en-US" sz="2400" dirty="0" err="1" smtClean="0"/>
              <a:t>najnižeg</a:t>
            </a:r>
            <a:r>
              <a:rPr lang="en-US" sz="2400" dirty="0" smtClean="0"/>
              <a:t> ka </a:t>
            </a:r>
            <a:r>
              <a:rPr lang="en-US" sz="2400" dirty="0" err="1" smtClean="0"/>
              <a:t>najvišem</a:t>
            </a:r>
            <a:r>
              <a:rPr lang="en-US" sz="2400" dirty="0" smtClean="0"/>
              <a:t> (</a:t>
            </a:r>
            <a:r>
              <a:rPr lang="en-US" sz="2400" dirty="0" err="1" smtClean="0"/>
              <a:t>medijana</a:t>
            </a:r>
            <a:r>
              <a:rPr lang="en-US" sz="2400" dirty="0" smtClean="0"/>
              <a:t> </a:t>
            </a:r>
            <a:r>
              <a:rPr lang="en-US" sz="2400" dirty="0" err="1" smtClean="0"/>
              <a:t>će</a:t>
            </a:r>
            <a:r>
              <a:rPr lang="en-US" sz="2400" dirty="0" smtClean="0"/>
              <a:t> </a:t>
            </a:r>
            <a:r>
              <a:rPr lang="en-US" sz="2400" dirty="0" err="1" smtClean="0"/>
              <a:t>biti</a:t>
            </a:r>
            <a:r>
              <a:rPr lang="en-US" sz="2400" dirty="0" smtClean="0"/>
              <a:t> </a:t>
            </a:r>
            <a:r>
              <a:rPr lang="en-US" sz="2400" dirty="0" err="1" smtClean="0"/>
              <a:t>ista</a:t>
            </a:r>
            <a:r>
              <a:rPr lang="en-US" sz="2400" dirty="0" smtClean="0"/>
              <a:t> </a:t>
            </a:r>
            <a:r>
              <a:rPr lang="en-US" sz="2400" dirty="0" err="1" smtClean="0"/>
              <a:t>ako</a:t>
            </a:r>
            <a:r>
              <a:rPr lang="en-US" sz="2400" dirty="0" smtClean="0"/>
              <a:t> se </a:t>
            </a:r>
            <a:r>
              <a:rPr lang="en-US" sz="2400" dirty="0" err="1" smtClean="0"/>
              <a:t>podaci</a:t>
            </a:r>
            <a:r>
              <a:rPr lang="en-US" sz="2400" dirty="0" smtClean="0"/>
              <a:t> </a:t>
            </a:r>
            <a:r>
              <a:rPr lang="en-US" sz="2400" dirty="0" err="1" smtClean="0"/>
              <a:t>rangiraju</a:t>
            </a:r>
            <a:r>
              <a:rPr lang="en-US" sz="2400" dirty="0" smtClean="0"/>
              <a:t> </a:t>
            </a:r>
            <a:r>
              <a:rPr lang="en-US" sz="2400" dirty="0" err="1" smtClean="0"/>
              <a:t>od</a:t>
            </a:r>
            <a:r>
              <a:rPr lang="en-US" sz="2400" dirty="0" smtClean="0"/>
              <a:t> </a:t>
            </a:r>
            <a:r>
              <a:rPr lang="en-US" sz="2400" dirty="0" err="1" smtClean="0"/>
              <a:t>najvišeg</a:t>
            </a:r>
            <a:r>
              <a:rPr lang="en-US" sz="2400" dirty="0" smtClean="0"/>
              <a:t> ka </a:t>
            </a:r>
            <a:r>
              <a:rPr lang="en-US" sz="2400" dirty="0" err="1" smtClean="0"/>
              <a:t>najnižem</a:t>
            </a:r>
            <a:r>
              <a:rPr lang="en-US" sz="2400" dirty="0" smtClean="0"/>
              <a:t>)</a:t>
            </a:r>
          </a:p>
          <a:p>
            <a:r>
              <a:rPr lang="x-none" sz="2400" dirty="0" smtClean="0"/>
              <a:t>2.</a:t>
            </a:r>
            <a:r>
              <a:rPr lang="en-US" sz="2400" dirty="0" err="1" smtClean="0"/>
              <a:t>Pronalaženje</a:t>
            </a:r>
            <a:r>
              <a:rPr lang="en-US" sz="2400" dirty="0" smtClean="0"/>
              <a:t> </a:t>
            </a:r>
            <a:r>
              <a:rPr lang="en-US" sz="2400" dirty="0" err="1" smtClean="0"/>
              <a:t>središnjeg</a:t>
            </a:r>
            <a:r>
              <a:rPr lang="en-US" sz="2400" dirty="0" smtClean="0"/>
              <a:t> </a:t>
            </a:r>
            <a:r>
              <a:rPr lang="en-US" sz="2400" dirty="0" err="1" smtClean="0"/>
              <a:t>člana</a:t>
            </a:r>
            <a:r>
              <a:rPr lang="en-US" sz="2400" dirty="0" smtClean="0"/>
              <a:t>. </a:t>
            </a:r>
            <a:r>
              <a:rPr lang="en-US" sz="2400" dirty="0" err="1" smtClean="0"/>
              <a:t>Vrednost</a:t>
            </a:r>
            <a:r>
              <a:rPr lang="en-US" sz="2400" dirty="0" smtClean="0"/>
              <a:t> </a:t>
            </a:r>
            <a:r>
              <a:rPr lang="en-US" sz="2400" dirty="0" err="1" smtClean="0"/>
              <a:t>ovog</a:t>
            </a:r>
            <a:r>
              <a:rPr lang="en-US" sz="2400" dirty="0" smtClean="0"/>
              <a:t> </a:t>
            </a:r>
            <a:r>
              <a:rPr lang="en-US" sz="2400" dirty="0" err="1" smtClean="0"/>
              <a:t>člana</a:t>
            </a:r>
            <a:r>
              <a:rPr lang="en-US" sz="2400" dirty="0" smtClean="0"/>
              <a:t> </a:t>
            </a:r>
            <a:r>
              <a:rPr lang="en-US" sz="2400" dirty="0" err="1" smtClean="0"/>
              <a:t>jednaka</a:t>
            </a:r>
            <a:r>
              <a:rPr lang="en-US" sz="2400" dirty="0" smtClean="0"/>
              <a:t> je </a:t>
            </a:r>
            <a:r>
              <a:rPr lang="en-US" sz="2400" dirty="0" err="1" smtClean="0"/>
              <a:t>medijani</a:t>
            </a:r>
            <a:endParaRPr lang="en-US" sz="2400" dirty="0" smtClean="0"/>
          </a:p>
          <a:p>
            <a:r>
              <a:rPr lang="x-none" sz="2400" dirty="0" smtClean="0"/>
              <a:t>-</a:t>
            </a:r>
            <a:r>
              <a:rPr lang="en-US" sz="2400" dirty="0" err="1" smtClean="0"/>
              <a:t>Ako</a:t>
            </a:r>
            <a:r>
              <a:rPr lang="en-US" sz="2400" dirty="0" smtClean="0"/>
              <a:t> je </a:t>
            </a:r>
            <a:r>
              <a:rPr lang="en-US" sz="2400" dirty="0" err="1" smtClean="0"/>
              <a:t>broj</a:t>
            </a:r>
            <a:r>
              <a:rPr lang="en-US" sz="2400" dirty="0" smtClean="0"/>
              <a:t> </a:t>
            </a:r>
            <a:r>
              <a:rPr lang="en-US" sz="2400" dirty="0" err="1" smtClean="0"/>
              <a:t>podataka</a:t>
            </a:r>
            <a:r>
              <a:rPr lang="en-US" sz="2400" dirty="0" smtClean="0"/>
              <a:t> u </a:t>
            </a:r>
            <a:r>
              <a:rPr lang="en-US" sz="2400" dirty="0" err="1" smtClean="0"/>
              <a:t>seriji</a:t>
            </a:r>
            <a:r>
              <a:rPr lang="en-US" sz="2400" dirty="0" smtClean="0"/>
              <a:t> </a:t>
            </a:r>
            <a:r>
              <a:rPr lang="en-US" sz="2400" dirty="0" err="1" smtClean="0"/>
              <a:t>neparan</a:t>
            </a:r>
            <a:r>
              <a:rPr lang="en-US" sz="2400" dirty="0" smtClean="0"/>
              <a:t>, </a:t>
            </a:r>
            <a:r>
              <a:rPr lang="en-US" sz="2400" dirty="0" err="1" smtClean="0"/>
              <a:t>medijana</a:t>
            </a:r>
            <a:r>
              <a:rPr lang="en-US" sz="2400" dirty="0" smtClean="0"/>
              <a:t> je </a:t>
            </a:r>
            <a:r>
              <a:rPr lang="en-US" sz="2400" dirty="0" err="1" smtClean="0"/>
              <a:t>vrednost</a:t>
            </a:r>
            <a:r>
              <a:rPr lang="en-US" sz="2400" dirty="0" smtClean="0"/>
              <a:t> </a:t>
            </a:r>
            <a:r>
              <a:rPr lang="en-US" sz="2400" dirty="0" err="1" smtClean="0"/>
              <a:t>obeležja</a:t>
            </a:r>
            <a:r>
              <a:rPr lang="en-US" sz="2400" dirty="0" smtClean="0"/>
              <a:t> </a:t>
            </a:r>
            <a:r>
              <a:rPr lang="en-US" sz="2400" dirty="0" err="1" smtClean="0"/>
              <a:t>središnjeg</a:t>
            </a:r>
            <a:r>
              <a:rPr lang="en-US" sz="2400" dirty="0" smtClean="0"/>
              <a:t> </a:t>
            </a:r>
            <a:r>
              <a:rPr lang="en-US" sz="2400" dirty="0" err="1" smtClean="0"/>
              <a:t>člana</a:t>
            </a:r>
            <a:r>
              <a:rPr lang="en-US" sz="2400" dirty="0" smtClean="0"/>
              <a:t> </a:t>
            </a:r>
            <a:r>
              <a:rPr lang="en-US" sz="2400" dirty="0" err="1" smtClean="0"/>
              <a:t>rangiranih</a:t>
            </a:r>
            <a:r>
              <a:rPr lang="en-US" sz="2400" dirty="0" smtClean="0"/>
              <a:t> </a:t>
            </a:r>
            <a:r>
              <a:rPr lang="en-US" sz="2400" dirty="0" err="1" smtClean="0"/>
              <a:t>podataka</a:t>
            </a:r>
            <a:r>
              <a:rPr lang="en-US" sz="2400" dirty="0" smtClean="0"/>
              <a:t>.</a:t>
            </a:r>
          </a:p>
          <a:p>
            <a:r>
              <a:rPr lang="x-none" sz="2400" dirty="0" smtClean="0"/>
              <a:t>-</a:t>
            </a:r>
            <a:r>
              <a:rPr lang="en-US" sz="2400" dirty="0" err="1" smtClean="0"/>
              <a:t>Ako</a:t>
            </a:r>
            <a:r>
              <a:rPr lang="en-US" sz="2400" dirty="0" smtClean="0"/>
              <a:t> je </a:t>
            </a:r>
            <a:r>
              <a:rPr lang="en-US" sz="2400" dirty="0" err="1" smtClean="0"/>
              <a:t>broj</a:t>
            </a:r>
            <a:r>
              <a:rPr lang="en-US" sz="2400" dirty="0" smtClean="0"/>
              <a:t> </a:t>
            </a:r>
            <a:r>
              <a:rPr lang="en-US" sz="2400" dirty="0" err="1" smtClean="0"/>
              <a:t>podataka</a:t>
            </a:r>
            <a:r>
              <a:rPr lang="en-US" sz="2400" dirty="0" smtClean="0"/>
              <a:t> </a:t>
            </a:r>
            <a:r>
              <a:rPr lang="en-US" sz="2400" dirty="0" err="1" smtClean="0"/>
              <a:t>paran</a:t>
            </a:r>
            <a:r>
              <a:rPr lang="en-US" sz="2400" dirty="0" smtClean="0"/>
              <a:t>, </a:t>
            </a:r>
            <a:r>
              <a:rPr lang="en-US" sz="2400" dirty="0" err="1" smtClean="0"/>
              <a:t>medijana</a:t>
            </a:r>
            <a:r>
              <a:rPr lang="en-US" sz="2400" dirty="0" smtClean="0"/>
              <a:t> se </a:t>
            </a:r>
            <a:r>
              <a:rPr lang="en-US" sz="2400" dirty="0" err="1" smtClean="0"/>
              <a:t>izračunava</a:t>
            </a:r>
            <a:r>
              <a:rPr lang="en-US" sz="2400" dirty="0" smtClean="0"/>
              <a:t> </a:t>
            </a:r>
            <a:r>
              <a:rPr lang="en-US" sz="2400" dirty="0" err="1" smtClean="0"/>
              <a:t>kao</a:t>
            </a:r>
            <a:r>
              <a:rPr lang="en-US" sz="2400" dirty="0" smtClean="0"/>
              <a:t> </a:t>
            </a:r>
            <a:r>
              <a:rPr lang="en-US" sz="2400" dirty="0" err="1" smtClean="0"/>
              <a:t>aritmetička</a:t>
            </a:r>
            <a:r>
              <a:rPr lang="en-US" sz="2400" dirty="0" smtClean="0"/>
              <a:t> </a:t>
            </a:r>
            <a:r>
              <a:rPr lang="x-none" sz="2400" dirty="0" smtClean="0"/>
              <a:t>sredina </a:t>
            </a:r>
            <a:r>
              <a:rPr lang="en-US" sz="2400" dirty="0" err="1" smtClean="0"/>
              <a:t>dva</a:t>
            </a:r>
            <a:r>
              <a:rPr lang="en-US" sz="2400" dirty="0" smtClean="0"/>
              <a:t> </a:t>
            </a:r>
            <a:r>
              <a:rPr lang="en-US" sz="2400" dirty="0" err="1" smtClean="0"/>
              <a:t>središnja</a:t>
            </a:r>
            <a:r>
              <a:rPr lang="en-US" sz="2400" dirty="0" smtClean="0"/>
              <a:t> </a:t>
            </a:r>
            <a:r>
              <a:rPr lang="en-US" sz="2400" dirty="0" err="1" smtClean="0"/>
              <a:t>podatka</a:t>
            </a:r>
            <a:r>
              <a:rPr lang="en-US" sz="2400" dirty="0" smtClean="0"/>
              <a:t> u </a:t>
            </a:r>
            <a:r>
              <a:rPr lang="en-US" sz="2400" dirty="0" err="1" smtClean="0"/>
              <a:t>seriji</a:t>
            </a:r>
            <a:r>
              <a:rPr lang="en-US" sz="2400" dirty="0" smtClean="0"/>
              <a:t>.</a:t>
            </a:r>
            <a:endParaRPr lang="x-none" sz="2400" dirty="0" smtClean="0"/>
          </a:p>
          <a:p>
            <a:r>
              <a:rPr lang="en-US" sz="3200" b="1" dirty="0" smtClean="0"/>
              <a:t>Modus </a:t>
            </a:r>
            <a:r>
              <a:rPr lang="x-none" sz="3200" dirty="0" smtClean="0"/>
              <a:t>je </a:t>
            </a:r>
            <a:r>
              <a:rPr lang="en-US" sz="3200" dirty="0" err="1" smtClean="0"/>
              <a:t>vrednost</a:t>
            </a:r>
            <a:r>
              <a:rPr lang="en-US" sz="3200" dirty="0" smtClean="0"/>
              <a:t> </a:t>
            </a:r>
            <a:r>
              <a:rPr lang="en-US" sz="3200" dirty="0" err="1" smtClean="0"/>
              <a:t>obeležja</a:t>
            </a:r>
            <a:r>
              <a:rPr lang="en-US" sz="3200" dirty="0" smtClean="0"/>
              <a:t> u </a:t>
            </a:r>
            <a:r>
              <a:rPr lang="en-US" sz="3200" dirty="0" err="1" smtClean="0"/>
              <a:t>seriji</a:t>
            </a:r>
            <a:r>
              <a:rPr lang="en-US" sz="3200" dirty="0" smtClean="0"/>
              <a:t> </a:t>
            </a:r>
            <a:r>
              <a:rPr lang="en-US" sz="3200" dirty="0" err="1" smtClean="0"/>
              <a:t>podataka</a:t>
            </a:r>
            <a:r>
              <a:rPr lang="en-US" sz="3200" dirty="0" smtClean="0"/>
              <a:t> </a:t>
            </a:r>
            <a:r>
              <a:rPr lang="en-US" sz="3200" dirty="0" err="1" smtClean="0"/>
              <a:t>koja</a:t>
            </a:r>
            <a:r>
              <a:rPr lang="en-US" sz="3200" dirty="0" smtClean="0"/>
              <a:t> </a:t>
            </a:r>
            <a:r>
              <a:rPr lang="en-US" sz="3200" dirty="0" err="1" smtClean="0"/>
              <a:t>ima</a:t>
            </a:r>
            <a:r>
              <a:rPr lang="en-US" sz="3200" dirty="0" smtClean="0"/>
              <a:t> </a:t>
            </a:r>
            <a:r>
              <a:rPr lang="en-US" sz="3200" dirty="0" err="1" smtClean="0"/>
              <a:t>najveću</a:t>
            </a:r>
            <a:r>
              <a:rPr lang="en-US" sz="3200" dirty="0" smtClean="0"/>
              <a:t> </a:t>
            </a:r>
            <a:r>
              <a:rPr lang="en-US" sz="3200" dirty="0" err="1" smtClean="0"/>
              <a:t>frekvenciju</a:t>
            </a:r>
            <a:r>
              <a:rPr lang="en-US" sz="3200" dirty="0" smtClean="0"/>
              <a:t>.</a:t>
            </a:r>
          </a:p>
          <a:p>
            <a:endParaRPr lang="en-US" sz="3200" dirty="0" smtClean="0"/>
          </a:p>
          <a:p>
            <a:endParaRPr lang="x-none" sz="2800" dirty="0"/>
          </a:p>
        </p:txBody>
      </p:sp>
    </p:spTree>
    <p:extLst>
      <p:ext uri="{BB962C8B-B14F-4D97-AF65-F5344CB8AC3E}">
        <p14:creationId xmlns:p14="http://schemas.microsoft.com/office/powerpoint/2010/main" xmlns="" val="41394937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Content Placeholder 2"/>
          <p:cNvSpPr>
            <a:spLocks noGrp="1"/>
          </p:cNvSpPr>
          <p:nvPr>
            <p:ph type="body" sz="quarter" idx="10"/>
          </p:nvPr>
        </p:nvSpPr>
        <p:spPr>
          <a:xfrm>
            <a:off x="728133" y="778933"/>
            <a:ext cx="10663767" cy="5298017"/>
          </a:xfrm>
        </p:spPr>
        <p:txBody>
          <a:bodyPr/>
          <a:lstStyle/>
          <a:p>
            <a:r>
              <a:rPr lang="x-none" sz="3200" b="1" dirty="0" smtClean="0">
                <a:latin typeface="+mn-lt"/>
              </a:rPr>
              <a:t>MERE DISPERZIJE</a:t>
            </a:r>
          </a:p>
          <a:p>
            <a:endParaRPr lang="x-none" sz="3200" dirty="0" smtClean="0">
              <a:latin typeface="+mn-lt"/>
            </a:endParaRPr>
          </a:p>
          <a:p>
            <a:r>
              <a:rPr lang="en-US" sz="3200" dirty="0" smtClean="0">
                <a:latin typeface="+mn-lt"/>
              </a:rPr>
              <a:t>Mere </a:t>
            </a:r>
            <a:r>
              <a:rPr lang="en-US" sz="3200" dirty="0" err="1" smtClean="0">
                <a:latin typeface="+mn-lt"/>
              </a:rPr>
              <a:t>disperzije</a:t>
            </a:r>
            <a:r>
              <a:rPr lang="en-US" sz="3200" dirty="0" smtClean="0">
                <a:latin typeface="+mn-lt"/>
              </a:rPr>
              <a:t> </a:t>
            </a:r>
            <a:r>
              <a:rPr lang="en-US" sz="3200" dirty="0" err="1" smtClean="0">
                <a:latin typeface="+mn-lt"/>
              </a:rPr>
              <a:t>nam</a:t>
            </a:r>
            <a:r>
              <a:rPr lang="en-US" sz="3200" dirty="0" smtClean="0">
                <a:latin typeface="+mn-lt"/>
              </a:rPr>
              <a:t> </a:t>
            </a:r>
            <a:r>
              <a:rPr lang="en-US" sz="3200" dirty="0" err="1" smtClean="0">
                <a:latin typeface="+mn-lt"/>
              </a:rPr>
              <a:t>omogućavaju</a:t>
            </a:r>
            <a:r>
              <a:rPr lang="en-US" sz="3200" dirty="0" smtClean="0">
                <a:latin typeface="+mn-lt"/>
              </a:rPr>
              <a:t> </a:t>
            </a:r>
            <a:r>
              <a:rPr lang="en-US" sz="3200" dirty="0" err="1" smtClean="0">
                <a:latin typeface="+mn-lt"/>
              </a:rPr>
              <a:t>da</a:t>
            </a:r>
            <a:r>
              <a:rPr lang="en-US" sz="3200" dirty="0" smtClean="0">
                <a:latin typeface="+mn-lt"/>
              </a:rPr>
              <a:t> </a:t>
            </a:r>
            <a:r>
              <a:rPr lang="en-US" sz="3200" dirty="0" err="1" smtClean="0">
                <a:latin typeface="+mn-lt"/>
              </a:rPr>
              <a:t>sagledamo</a:t>
            </a:r>
            <a:r>
              <a:rPr lang="en-US" sz="3200" dirty="0" smtClean="0">
                <a:latin typeface="+mn-lt"/>
              </a:rPr>
              <a:t> </a:t>
            </a:r>
            <a:r>
              <a:rPr lang="en-US" sz="3200" dirty="0" err="1" smtClean="0">
                <a:latin typeface="+mn-lt"/>
              </a:rPr>
              <a:t>rapršenost</a:t>
            </a:r>
            <a:r>
              <a:rPr lang="en-US" sz="3200" dirty="0" smtClean="0">
                <a:latin typeface="+mn-lt"/>
              </a:rPr>
              <a:t> </a:t>
            </a:r>
            <a:r>
              <a:rPr lang="en-US" sz="3200" dirty="0" err="1" smtClean="0">
                <a:latin typeface="+mn-lt"/>
              </a:rPr>
              <a:t>serije</a:t>
            </a:r>
            <a:r>
              <a:rPr lang="en-US" sz="3200" dirty="0" smtClean="0">
                <a:latin typeface="+mn-lt"/>
              </a:rPr>
              <a:t> </a:t>
            </a:r>
            <a:r>
              <a:rPr lang="en-US" sz="3200" dirty="0" err="1" smtClean="0">
                <a:latin typeface="+mn-lt"/>
              </a:rPr>
              <a:t>podataka</a:t>
            </a:r>
            <a:r>
              <a:rPr lang="en-US" sz="3200" dirty="0" smtClean="0">
                <a:latin typeface="+mn-lt"/>
              </a:rPr>
              <a:t>, </a:t>
            </a:r>
            <a:r>
              <a:rPr lang="en-US" sz="3200" dirty="0" err="1" smtClean="0">
                <a:latin typeface="+mn-lt"/>
              </a:rPr>
              <a:t>odnosno</a:t>
            </a:r>
            <a:r>
              <a:rPr lang="en-US" sz="3200" dirty="0" smtClean="0">
                <a:latin typeface="+mn-lt"/>
              </a:rPr>
              <a:t> </a:t>
            </a:r>
            <a:r>
              <a:rPr lang="en-US" sz="3200" dirty="0" err="1" smtClean="0">
                <a:latin typeface="+mn-lt"/>
              </a:rPr>
              <a:t>reprezentativnost</a:t>
            </a:r>
            <a:r>
              <a:rPr lang="en-US" sz="3200" dirty="0" smtClean="0">
                <a:latin typeface="+mn-lt"/>
              </a:rPr>
              <a:t> </a:t>
            </a:r>
            <a:r>
              <a:rPr lang="en-US" sz="3200" dirty="0" err="1" smtClean="0">
                <a:latin typeface="+mn-lt"/>
              </a:rPr>
              <a:t>srednjih</a:t>
            </a:r>
            <a:r>
              <a:rPr lang="en-US" sz="3200" dirty="0" smtClean="0">
                <a:latin typeface="+mn-lt"/>
              </a:rPr>
              <a:t> </a:t>
            </a:r>
            <a:r>
              <a:rPr lang="en-US" sz="3200" dirty="0" err="1" smtClean="0">
                <a:latin typeface="+mn-lt"/>
              </a:rPr>
              <a:t>vrednosti</a:t>
            </a:r>
            <a:r>
              <a:rPr lang="en-US" sz="3200" dirty="0" smtClean="0">
                <a:latin typeface="+mn-lt"/>
              </a:rPr>
              <a:t>.</a:t>
            </a:r>
          </a:p>
          <a:p>
            <a:r>
              <a:rPr lang="en-US" sz="3200" dirty="0" err="1" smtClean="0">
                <a:latin typeface="+mn-lt"/>
              </a:rPr>
              <a:t>Devijacija</a:t>
            </a:r>
            <a:r>
              <a:rPr lang="en-US" sz="3200" dirty="0" smtClean="0">
                <a:latin typeface="+mn-lt"/>
              </a:rPr>
              <a:t> je </a:t>
            </a:r>
            <a:r>
              <a:rPr lang="en-US" sz="3200" dirty="0" err="1" smtClean="0">
                <a:latin typeface="+mn-lt"/>
              </a:rPr>
              <a:t>svako</a:t>
            </a:r>
            <a:r>
              <a:rPr lang="en-US" sz="3200" dirty="0" smtClean="0">
                <a:latin typeface="+mn-lt"/>
              </a:rPr>
              <a:t> </a:t>
            </a:r>
            <a:r>
              <a:rPr lang="en-US" sz="3200" dirty="0" err="1" smtClean="0">
                <a:latin typeface="+mn-lt"/>
              </a:rPr>
              <a:t>pojedinačno</a:t>
            </a:r>
            <a:r>
              <a:rPr lang="en-US" sz="3200" dirty="0" smtClean="0">
                <a:latin typeface="+mn-lt"/>
              </a:rPr>
              <a:t> </a:t>
            </a:r>
            <a:r>
              <a:rPr lang="en-US" sz="3200" dirty="0" err="1" smtClean="0">
                <a:latin typeface="+mn-lt"/>
              </a:rPr>
              <a:t>odstupanje</a:t>
            </a:r>
            <a:r>
              <a:rPr lang="en-US" sz="3200" dirty="0" smtClean="0">
                <a:latin typeface="+mn-lt"/>
              </a:rPr>
              <a:t> </a:t>
            </a:r>
            <a:r>
              <a:rPr lang="en-US" sz="3200" dirty="0" err="1" smtClean="0">
                <a:latin typeface="+mn-lt"/>
              </a:rPr>
              <a:t>vrednosti</a:t>
            </a:r>
            <a:r>
              <a:rPr lang="en-US" sz="3200" dirty="0" smtClean="0">
                <a:latin typeface="+mn-lt"/>
              </a:rPr>
              <a:t> </a:t>
            </a:r>
            <a:r>
              <a:rPr lang="en-US" sz="3200" dirty="0" err="1" smtClean="0">
                <a:latin typeface="+mn-lt"/>
              </a:rPr>
              <a:t>obeležja</a:t>
            </a:r>
            <a:r>
              <a:rPr lang="en-US" sz="3200" dirty="0" smtClean="0">
                <a:latin typeface="+mn-lt"/>
              </a:rPr>
              <a:t> </a:t>
            </a:r>
            <a:r>
              <a:rPr lang="en-US" sz="3200" dirty="0" err="1" smtClean="0">
                <a:latin typeface="+mn-lt"/>
              </a:rPr>
              <a:t>od</a:t>
            </a:r>
            <a:r>
              <a:rPr lang="en-US" sz="3200" dirty="0" smtClean="0">
                <a:latin typeface="+mn-lt"/>
              </a:rPr>
              <a:t> </a:t>
            </a:r>
            <a:r>
              <a:rPr lang="en-US" sz="3200" dirty="0" err="1" smtClean="0">
                <a:latin typeface="+mn-lt"/>
              </a:rPr>
              <a:t>aritmetičke</a:t>
            </a:r>
            <a:r>
              <a:rPr lang="en-US" sz="3200" dirty="0" smtClean="0">
                <a:latin typeface="+mn-lt"/>
              </a:rPr>
              <a:t> </a:t>
            </a:r>
            <a:r>
              <a:rPr lang="en-US" sz="3200" dirty="0" err="1" smtClean="0">
                <a:latin typeface="+mn-lt"/>
              </a:rPr>
              <a:t>sredine</a:t>
            </a:r>
            <a:r>
              <a:rPr lang="en-US" sz="3200" dirty="0" smtClean="0">
                <a:latin typeface="+mn-lt"/>
              </a:rPr>
              <a:t>. </a:t>
            </a:r>
            <a:r>
              <a:rPr lang="en-US" sz="3200" dirty="0" err="1" smtClean="0">
                <a:latin typeface="+mn-lt"/>
              </a:rPr>
              <a:t>Zbir</a:t>
            </a:r>
            <a:r>
              <a:rPr lang="en-US" sz="3200" dirty="0" smtClean="0">
                <a:latin typeface="+mn-lt"/>
              </a:rPr>
              <a:t> </a:t>
            </a:r>
            <a:r>
              <a:rPr lang="en-US" sz="3200" dirty="0" err="1" smtClean="0">
                <a:latin typeface="+mn-lt"/>
              </a:rPr>
              <a:t>svih</a:t>
            </a:r>
            <a:r>
              <a:rPr lang="en-US" sz="3200" dirty="0" smtClean="0">
                <a:latin typeface="+mn-lt"/>
              </a:rPr>
              <a:t> </a:t>
            </a:r>
            <a:r>
              <a:rPr lang="en-US" sz="3200" dirty="0" err="1" smtClean="0">
                <a:latin typeface="+mn-lt"/>
              </a:rPr>
              <a:t>pojedinačnih</a:t>
            </a:r>
            <a:r>
              <a:rPr lang="en-US" sz="3200" dirty="0" smtClean="0">
                <a:latin typeface="+mn-lt"/>
              </a:rPr>
              <a:t>  </a:t>
            </a:r>
            <a:r>
              <a:rPr lang="en-US" sz="3200" dirty="0" err="1" smtClean="0">
                <a:latin typeface="+mn-lt"/>
              </a:rPr>
              <a:t>odstupanja</a:t>
            </a:r>
            <a:r>
              <a:rPr lang="en-US" sz="3200" dirty="0" smtClean="0">
                <a:latin typeface="+mn-lt"/>
              </a:rPr>
              <a:t> </a:t>
            </a:r>
            <a:r>
              <a:rPr lang="en-US" sz="3200" dirty="0" err="1" smtClean="0">
                <a:latin typeface="+mn-lt"/>
              </a:rPr>
              <a:t>čini</a:t>
            </a:r>
            <a:r>
              <a:rPr lang="en-US" sz="3200" dirty="0" smtClean="0">
                <a:latin typeface="+mn-lt"/>
              </a:rPr>
              <a:t> </a:t>
            </a:r>
            <a:r>
              <a:rPr lang="en-US" sz="3200" dirty="0" err="1" smtClean="0">
                <a:latin typeface="+mn-lt"/>
              </a:rPr>
              <a:t>disperziju</a:t>
            </a:r>
            <a:r>
              <a:rPr lang="en-US" sz="3200" dirty="0" smtClean="0">
                <a:latin typeface="+mn-lt"/>
              </a:rPr>
              <a:t>.</a:t>
            </a:r>
          </a:p>
          <a:p>
            <a:r>
              <a:rPr lang="en-US" sz="3200" b="1" dirty="0" err="1" smtClean="0">
                <a:latin typeface="+mn-lt"/>
              </a:rPr>
              <a:t>Predmet</a:t>
            </a:r>
            <a:r>
              <a:rPr lang="en-US" sz="3200" b="1" dirty="0" smtClean="0">
                <a:latin typeface="+mn-lt"/>
              </a:rPr>
              <a:t> </a:t>
            </a:r>
            <a:r>
              <a:rPr lang="en-US" sz="3200" b="1" dirty="0" err="1" smtClean="0">
                <a:latin typeface="+mn-lt"/>
              </a:rPr>
              <a:t>našeg</a:t>
            </a:r>
            <a:r>
              <a:rPr lang="en-US" sz="3200" b="1" dirty="0" smtClean="0">
                <a:latin typeface="+mn-lt"/>
              </a:rPr>
              <a:t> </a:t>
            </a:r>
            <a:r>
              <a:rPr lang="en-US" sz="3200" b="1" dirty="0" err="1" smtClean="0">
                <a:latin typeface="+mn-lt"/>
              </a:rPr>
              <a:t>razmatranja</a:t>
            </a:r>
            <a:r>
              <a:rPr lang="en-US" sz="3200" b="1" dirty="0" smtClean="0">
                <a:latin typeface="+mn-lt"/>
              </a:rPr>
              <a:t> </a:t>
            </a:r>
            <a:r>
              <a:rPr lang="en-US" sz="3200" dirty="0" err="1" smtClean="0">
                <a:latin typeface="+mn-lt"/>
              </a:rPr>
              <a:t>biće</a:t>
            </a:r>
            <a:r>
              <a:rPr lang="en-US" sz="3200" dirty="0" smtClean="0">
                <a:latin typeface="+mn-lt"/>
              </a:rPr>
              <a:t> </a:t>
            </a:r>
            <a:r>
              <a:rPr lang="en-US" sz="3200" dirty="0" err="1" smtClean="0">
                <a:latin typeface="+mn-lt"/>
              </a:rPr>
              <a:t>sledeće</a:t>
            </a:r>
            <a:r>
              <a:rPr lang="en-US" sz="3200" dirty="0" smtClean="0">
                <a:latin typeface="+mn-lt"/>
              </a:rPr>
              <a:t> mere </a:t>
            </a:r>
            <a:r>
              <a:rPr lang="en-US" sz="3200" dirty="0" err="1" smtClean="0">
                <a:latin typeface="+mn-lt"/>
              </a:rPr>
              <a:t>disperzije</a:t>
            </a:r>
            <a:r>
              <a:rPr lang="en-US" sz="3200" dirty="0" smtClean="0">
                <a:latin typeface="+mn-lt"/>
              </a:rPr>
              <a:t>: interval </a:t>
            </a:r>
            <a:r>
              <a:rPr lang="en-US" sz="3200" dirty="0" err="1" smtClean="0">
                <a:latin typeface="+mn-lt"/>
              </a:rPr>
              <a:t>varijacije</a:t>
            </a:r>
            <a:r>
              <a:rPr lang="en-US" sz="3200" dirty="0" smtClean="0">
                <a:latin typeface="+mn-lt"/>
              </a:rPr>
              <a:t>, </a:t>
            </a:r>
            <a:r>
              <a:rPr lang="en-US" sz="3200" dirty="0" err="1" smtClean="0">
                <a:latin typeface="+mn-lt"/>
              </a:rPr>
              <a:t>varijansa</a:t>
            </a:r>
            <a:r>
              <a:rPr lang="en-US" sz="3200" dirty="0" smtClean="0">
                <a:latin typeface="+mn-lt"/>
              </a:rPr>
              <a:t>, </a:t>
            </a:r>
            <a:r>
              <a:rPr lang="en-US" sz="3200" dirty="0" err="1" smtClean="0">
                <a:latin typeface="+mn-lt"/>
              </a:rPr>
              <a:t>standardna</a:t>
            </a:r>
            <a:r>
              <a:rPr lang="en-US" sz="3200" dirty="0" smtClean="0">
                <a:latin typeface="+mn-lt"/>
              </a:rPr>
              <a:t> </a:t>
            </a:r>
            <a:r>
              <a:rPr lang="en-US" sz="3200" dirty="0" err="1" smtClean="0">
                <a:latin typeface="+mn-lt"/>
              </a:rPr>
              <a:t>devijacija</a:t>
            </a:r>
            <a:r>
              <a:rPr lang="en-US" sz="3200" dirty="0" smtClean="0">
                <a:latin typeface="+mn-lt"/>
              </a:rPr>
              <a:t> </a:t>
            </a:r>
            <a:r>
              <a:rPr lang="en-US" sz="3200" dirty="0" err="1" smtClean="0">
                <a:latin typeface="+mn-lt"/>
              </a:rPr>
              <a:t>i</a:t>
            </a:r>
            <a:r>
              <a:rPr lang="en-US" sz="3200" dirty="0" smtClean="0">
                <a:latin typeface="+mn-lt"/>
              </a:rPr>
              <a:t> </a:t>
            </a:r>
            <a:r>
              <a:rPr lang="en-US" sz="3200" dirty="0" err="1" smtClean="0">
                <a:latin typeface="+mn-lt"/>
              </a:rPr>
              <a:t>koeficijent</a:t>
            </a:r>
            <a:r>
              <a:rPr lang="en-US" sz="3200" dirty="0" smtClean="0">
                <a:latin typeface="+mn-lt"/>
              </a:rPr>
              <a:t> </a:t>
            </a:r>
            <a:r>
              <a:rPr lang="en-US" sz="3200" dirty="0" err="1" smtClean="0">
                <a:latin typeface="+mn-lt"/>
              </a:rPr>
              <a:t>varijacije</a:t>
            </a:r>
            <a:r>
              <a:rPr lang="en-US" sz="3200" dirty="0" smtClean="0">
                <a:latin typeface="+mn-lt"/>
              </a:rPr>
              <a:t>.</a:t>
            </a:r>
          </a:p>
          <a:p>
            <a:endParaRPr lang="sr-Latn-CS" dirty="0" smtClean="0"/>
          </a:p>
          <a:p>
            <a:endParaRPr lang="sr-Latn-CS" b="1" dirty="0" smtClean="0"/>
          </a:p>
          <a:p>
            <a:endParaRPr lang="sr-Latn-CS" dirty="0" smtClean="0"/>
          </a:p>
          <a:p>
            <a:endParaRPr lang="sr-Latn-CS" dirty="0" smtClean="0"/>
          </a:p>
        </p:txBody>
      </p:sp>
    </p:spTree>
    <p:extLst>
      <p:ext uri="{BB962C8B-B14F-4D97-AF65-F5344CB8AC3E}">
        <p14:creationId xmlns:p14="http://schemas.microsoft.com/office/powerpoint/2010/main" xmlns="" val="11593754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Content Placeholder 2"/>
          <p:cNvSpPr>
            <a:spLocks noGrp="1"/>
          </p:cNvSpPr>
          <p:nvPr>
            <p:ph sz="quarter" idx="1"/>
          </p:nvPr>
        </p:nvSpPr>
        <p:spPr>
          <a:xfrm>
            <a:off x="1323975" y="809625"/>
            <a:ext cx="10182225" cy="5664201"/>
          </a:xfrm>
        </p:spPr>
        <p:txBody>
          <a:bodyPr/>
          <a:lstStyle/>
          <a:p>
            <a:r>
              <a:rPr lang="en-US" sz="3200" b="1" dirty="0" smtClean="0"/>
              <a:t>Interval </a:t>
            </a:r>
            <a:r>
              <a:rPr lang="en-US" sz="3200" b="1" dirty="0" err="1" smtClean="0"/>
              <a:t>varijacije</a:t>
            </a:r>
            <a:r>
              <a:rPr lang="en-US" sz="3200" dirty="0" smtClean="0"/>
              <a:t> je </a:t>
            </a:r>
            <a:r>
              <a:rPr lang="en-US" sz="3200" dirty="0" err="1" smtClean="0"/>
              <a:t>razlika</a:t>
            </a:r>
            <a:r>
              <a:rPr lang="en-US" sz="3200" dirty="0" smtClean="0"/>
              <a:t> </a:t>
            </a:r>
            <a:r>
              <a:rPr lang="en-US" sz="3200" dirty="0" err="1" smtClean="0"/>
              <a:t>između</a:t>
            </a:r>
            <a:r>
              <a:rPr lang="en-US" sz="3200" dirty="0" smtClean="0"/>
              <a:t> </a:t>
            </a:r>
            <a:r>
              <a:rPr lang="en-US" sz="3200" dirty="0" err="1" smtClean="0"/>
              <a:t>najveće</a:t>
            </a:r>
            <a:r>
              <a:rPr lang="en-US" sz="3200" dirty="0" smtClean="0"/>
              <a:t> </a:t>
            </a:r>
            <a:r>
              <a:rPr lang="en-US" sz="3200" dirty="0" err="1" smtClean="0"/>
              <a:t>i</a:t>
            </a:r>
            <a:r>
              <a:rPr lang="en-US" sz="3200" dirty="0" smtClean="0"/>
              <a:t> </a:t>
            </a:r>
            <a:r>
              <a:rPr lang="en-US" sz="3200" dirty="0" err="1" smtClean="0"/>
              <a:t>najmanje</a:t>
            </a:r>
            <a:r>
              <a:rPr lang="en-US" sz="3200" dirty="0" smtClean="0"/>
              <a:t> </a:t>
            </a:r>
            <a:r>
              <a:rPr lang="en-US" sz="3200" dirty="0" err="1" smtClean="0"/>
              <a:t>vrednosti</a:t>
            </a:r>
            <a:r>
              <a:rPr lang="en-US" sz="3200" dirty="0" smtClean="0"/>
              <a:t> </a:t>
            </a:r>
            <a:r>
              <a:rPr lang="en-US" sz="3200" dirty="0" err="1" smtClean="0"/>
              <a:t>obeležja</a:t>
            </a:r>
            <a:r>
              <a:rPr lang="en-US" sz="3200" dirty="0" smtClean="0"/>
              <a:t> u </a:t>
            </a:r>
            <a:r>
              <a:rPr lang="en-US" sz="3200" dirty="0" err="1" smtClean="0"/>
              <a:t>seriji</a:t>
            </a:r>
            <a:r>
              <a:rPr lang="en-US" sz="3200" dirty="0" smtClean="0"/>
              <a:t> </a:t>
            </a:r>
            <a:r>
              <a:rPr lang="en-US" sz="3200" dirty="0" err="1" smtClean="0"/>
              <a:t>podataka</a:t>
            </a:r>
            <a:r>
              <a:rPr lang="en-US" sz="3200" dirty="0" smtClean="0"/>
              <a:t>:</a:t>
            </a:r>
          </a:p>
          <a:p>
            <a:r>
              <a:rPr lang="x-none" sz="3200" i="1" dirty="0" smtClean="0"/>
              <a:t>                          </a:t>
            </a:r>
            <a:r>
              <a:rPr lang="en-US" sz="3200" i="1" dirty="0" smtClean="0"/>
              <a:t>R =  </a:t>
            </a:r>
            <a:r>
              <a:rPr lang="en-US" sz="3200" i="1" dirty="0" err="1" smtClean="0"/>
              <a:t>x</a:t>
            </a:r>
            <a:r>
              <a:rPr lang="en-US" sz="3200" i="1" baseline="-25000" dirty="0" err="1" smtClean="0"/>
              <a:t>max</a:t>
            </a:r>
            <a:r>
              <a:rPr lang="en-US" sz="3200" i="1" dirty="0" smtClean="0"/>
              <a:t> -  </a:t>
            </a:r>
            <a:r>
              <a:rPr lang="en-US" sz="3200" i="1" dirty="0" err="1" smtClean="0"/>
              <a:t>x</a:t>
            </a:r>
            <a:r>
              <a:rPr lang="en-US" sz="3200" i="1" baseline="-25000" dirty="0" err="1" smtClean="0"/>
              <a:t>min</a:t>
            </a:r>
            <a:r>
              <a:rPr lang="en-US" sz="3200" i="1" dirty="0" smtClean="0"/>
              <a:t>  </a:t>
            </a:r>
            <a:endParaRPr lang="en-US" sz="3200" dirty="0" smtClean="0"/>
          </a:p>
          <a:p>
            <a:endParaRPr lang="en-US" sz="3200" dirty="0" smtClean="0"/>
          </a:p>
          <a:p>
            <a:r>
              <a:rPr lang="en-US" sz="3200" b="1" dirty="0" err="1" smtClean="0"/>
              <a:t>Varijansa</a:t>
            </a:r>
            <a:r>
              <a:rPr lang="en-US" sz="3200" b="1" dirty="0" smtClean="0"/>
              <a:t> </a:t>
            </a:r>
            <a:r>
              <a:rPr lang="en-US" sz="3200" b="1" dirty="0" err="1" smtClean="0"/>
              <a:t>skupa</a:t>
            </a:r>
            <a:r>
              <a:rPr lang="en-US" sz="3200" b="1" dirty="0" smtClean="0"/>
              <a:t> </a:t>
            </a:r>
            <a:r>
              <a:rPr lang="en-US" sz="3200" dirty="0" smtClean="0"/>
              <a:t>se </a:t>
            </a:r>
            <a:r>
              <a:rPr lang="en-US" sz="3200" dirty="0" err="1" smtClean="0"/>
              <a:t>dobija</a:t>
            </a:r>
            <a:r>
              <a:rPr lang="en-US" sz="3200" dirty="0" smtClean="0"/>
              <a:t> </a:t>
            </a:r>
            <a:r>
              <a:rPr lang="en-US" sz="3200" dirty="0" err="1" smtClean="0"/>
              <a:t>uz</a:t>
            </a:r>
            <a:r>
              <a:rPr lang="en-US" sz="3200" dirty="0" smtClean="0"/>
              <a:t> </a:t>
            </a:r>
            <a:r>
              <a:rPr lang="en-US" sz="3200" dirty="0" err="1" smtClean="0"/>
              <a:t>pomoć</a:t>
            </a:r>
            <a:r>
              <a:rPr lang="en-US" sz="3200" dirty="0" smtClean="0"/>
              <a:t> </a:t>
            </a:r>
            <a:r>
              <a:rPr lang="en-US" sz="3200" dirty="0" err="1" smtClean="0"/>
              <a:t>sledeće</a:t>
            </a:r>
            <a:r>
              <a:rPr lang="en-US" sz="3200" dirty="0" smtClean="0"/>
              <a:t> </a:t>
            </a:r>
            <a:r>
              <a:rPr lang="en-US" sz="3200" dirty="0" err="1" smtClean="0"/>
              <a:t>formule</a:t>
            </a:r>
            <a:r>
              <a:rPr lang="en-US" sz="3200" dirty="0" smtClean="0"/>
              <a:t>:</a:t>
            </a:r>
            <a:endParaRPr lang="x-none" sz="3200" dirty="0" smtClean="0"/>
          </a:p>
          <a:p>
            <a:endParaRPr lang="en-US" sz="3200" dirty="0" smtClean="0"/>
          </a:p>
          <a:p>
            <a:r>
              <a:rPr lang="en-US" sz="3200" b="1" dirty="0" err="1" smtClean="0"/>
              <a:t>Varijansa</a:t>
            </a:r>
            <a:r>
              <a:rPr lang="en-US" sz="3200" b="1" dirty="0" smtClean="0"/>
              <a:t> </a:t>
            </a:r>
            <a:r>
              <a:rPr lang="en-US" sz="3200" b="1" dirty="0" err="1" smtClean="0"/>
              <a:t>uzorka</a:t>
            </a:r>
            <a:r>
              <a:rPr lang="en-US" sz="3200" b="1" dirty="0" smtClean="0"/>
              <a:t> </a:t>
            </a:r>
            <a:r>
              <a:rPr lang="en-US" sz="3200" dirty="0" err="1" smtClean="0"/>
              <a:t>dobija</a:t>
            </a:r>
            <a:r>
              <a:rPr lang="en-US" sz="3200" dirty="0" smtClean="0"/>
              <a:t> se </a:t>
            </a:r>
            <a:r>
              <a:rPr lang="en-US" sz="3200" dirty="0" err="1" smtClean="0"/>
              <a:t>uz</a:t>
            </a:r>
            <a:r>
              <a:rPr lang="en-US" sz="3200" dirty="0" smtClean="0"/>
              <a:t> </a:t>
            </a:r>
            <a:r>
              <a:rPr lang="en-US" sz="3200" dirty="0" err="1" smtClean="0"/>
              <a:t>pomoć</a:t>
            </a:r>
            <a:r>
              <a:rPr lang="en-US" sz="3200" dirty="0" smtClean="0"/>
              <a:t> </a:t>
            </a:r>
            <a:r>
              <a:rPr lang="en-US" sz="3200" dirty="0" err="1" smtClean="0"/>
              <a:t>sledeće</a:t>
            </a:r>
            <a:r>
              <a:rPr lang="en-US" sz="3200" dirty="0" smtClean="0"/>
              <a:t> </a:t>
            </a:r>
            <a:r>
              <a:rPr lang="en-US" sz="3200" dirty="0" err="1" smtClean="0"/>
              <a:t>formule</a:t>
            </a:r>
            <a:r>
              <a:rPr lang="en-US" sz="3200" dirty="0" smtClean="0"/>
              <a:t>:</a:t>
            </a:r>
            <a:endParaRPr lang="x-none" sz="3200" dirty="0" smtClean="0"/>
          </a:p>
          <a:p>
            <a:endParaRPr lang="en-US" sz="3200" dirty="0" smtClean="0"/>
          </a:p>
          <a:p>
            <a:endParaRPr lang="sr-Latn-CS" dirty="0" smtClean="0"/>
          </a:p>
        </p:txBody>
      </p:sp>
      <p:sp>
        <p:nvSpPr>
          <p:cNvPr id="11266"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267" name="Rectangle 3"/>
          <p:cNvSpPr>
            <a:spLocks noChangeArrowheads="1"/>
          </p:cNvSpPr>
          <p:nvPr/>
        </p:nvSpPr>
        <p:spPr bwMode="auto">
          <a:xfrm>
            <a:off x="0" y="846138"/>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1268" name="Object 4"/>
          <p:cNvGraphicFramePr>
            <a:graphicFrameLocks noChangeAspect="1"/>
          </p:cNvGraphicFramePr>
          <p:nvPr/>
        </p:nvGraphicFramePr>
        <p:xfrm>
          <a:off x="1838960" y="3400697"/>
          <a:ext cx="5961063" cy="779463"/>
        </p:xfrm>
        <a:graphic>
          <a:graphicData uri="http://schemas.openxmlformats.org/presentationml/2006/ole">
            <p:oleObj spid="_x0000_s11286" name="Document" r:id="rId3" imgW="5985263" imgH="780288" progId="Word.Document.12">
              <p:embed/>
            </p:oleObj>
          </a:graphicData>
        </a:graphic>
      </p:graphicFrame>
      <p:graphicFrame>
        <p:nvGraphicFramePr>
          <p:cNvPr id="11269" name="Object 5"/>
          <p:cNvGraphicFramePr>
            <a:graphicFrameLocks noChangeAspect="1"/>
          </p:cNvGraphicFramePr>
          <p:nvPr/>
        </p:nvGraphicFramePr>
        <p:xfrm>
          <a:off x="0" y="4687149"/>
          <a:ext cx="10309295" cy="896936"/>
        </p:xfrm>
        <a:graphic>
          <a:graphicData uri="http://schemas.openxmlformats.org/presentationml/2006/ole">
            <p:oleObj spid="_x0000_s11287" name="Document" r:id="rId4" imgW="5985263" imgH="585936" progId="Word.Document.12">
              <p:embed/>
            </p:oleObj>
          </a:graphicData>
        </a:graphic>
      </p:graphicFrame>
    </p:spTree>
    <p:extLst>
      <p:ext uri="{BB962C8B-B14F-4D97-AF65-F5344CB8AC3E}">
        <p14:creationId xmlns:p14="http://schemas.microsoft.com/office/powerpoint/2010/main" xmlns="" val="1417847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Content Placeholder 2"/>
          <p:cNvSpPr>
            <a:spLocks noGrp="1"/>
          </p:cNvSpPr>
          <p:nvPr>
            <p:ph sz="quarter" idx="1"/>
          </p:nvPr>
        </p:nvSpPr>
        <p:spPr>
          <a:xfrm>
            <a:off x="677333" y="558799"/>
            <a:ext cx="10346267" cy="5977467"/>
          </a:xfrm>
        </p:spPr>
        <p:txBody>
          <a:bodyPr/>
          <a:lstStyle/>
          <a:p>
            <a:r>
              <a:rPr lang="en-US" sz="3200" b="1" dirty="0" err="1" smtClean="0"/>
              <a:t>Standardna</a:t>
            </a:r>
            <a:r>
              <a:rPr lang="en-US" sz="3200" b="1" dirty="0" smtClean="0"/>
              <a:t> </a:t>
            </a:r>
            <a:r>
              <a:rPr lang="en-US" sz="3200" b="1" dirty="0" err="1" smtClean="0"/>
              <a:t>devijacija</a:t>
            </a:r>
            <a:r>
              <a:rPr lang="en-US" sz="3200" b="1" dirty="0" smtClean="0"/>
              <a:t> </a:t>
            </a:r>
            <a:r>
              <a:rPr lang="en-US" sz="3200" dirty="0" smtClean="0"/>
              <a:t>se </a:t>
            </a:r>
            <a:r>
              <a:rPr lang="en-US" sz="3200" dirty="0" err="1" smtClean="0"/>
              <a:t>dobija</a:t>
            </a:r>
            <a:r>
              <a:rPr lang="en-US" sz="3200" dirty="0" smtClean="0"/>
              <a:t> </a:t>
            </a:r>
            <a:r>
              <a:rPr lang="en-US" sz="3200" dirty="0" err="1" smtClean="0"/>
              <a:t>kao</a:t>
            </a:r>
            <a:r>
              <a:rPr lang="en-US" sz="3200" dirty="0" smtClean="0"/>
              <a:t> </a:t>
            </a:r>
            <a:r>
              <a:rPr lang="en-US" sz="3200" dirty="0" err="1" smtClean="0"/>
              <a:t>kvadratni</a:t>
            </a:r>
            <a:r>
              <a:rPr lang="en-US" sz="3200" dirty="0" smtClean="0"/>
              <a:t> </a:t>
            </a:r>
            <a:r>
              <a:rPr lang="en-US" sz="3200" dirty="0" err="1" smtClean="0"/>
              <a:t>koren</a:t>
            </a:r>
            <a:r>
              <a:rPr lang="en-US" sz="3200" dirty="0" smtClean="0"/>
              <a:t> </a:t>
            </a:r>
            <a:r>
              <a:rPr lang="en-US" sz="3200" dirty="0" err="1" smtClean="0"/>
              <a:t>iz</a:t>
            </a:r>
            <a:r>
              <a:rPr lang="en-US" sz="3200" dirty="0" smtClean="0"/>
              <a:t> </a:t>
            </a:r>
            <a:r>
              <a:rPr lang="en-US" sz="3200" dirty="0" err="1" smtClean="0"/>
              <a:t>varijanse</a:t>
            </a:r>
            <a:r>
              <a:rPr lang="en-US" sz="3200" dirty="0" smtClean="0"/>
              <a:t>. </a:t>
            </a:r>
          </a:p>
          <a:p>
            <a:r>
              <a:rPr lang="de-AT" sz="3200" dirty="0" smtClean="0"/>
              <a:t>Standardna devijacija skupa je </a:t>
            </a:r>
            <a:r>
              <a:rPr lang="x-none" sz="3200" dirty="0" smtClean="0"/>
              <a:t> </a:t>
            </a:r>
            <a:endParaRPr lang="en-US" sz="3200" dirty="0" smtClean="0"/>
          </a:p>
          <a:p>
            <a:r>
              <a:rPr lang="de-AT" sz="3200" dirty="0" smtClean="0"/>
              <a:t>Standardna devijacija uzorka je </a:t>
            </a:r>
            <a:endParaRPr lang="en-US" sz="3200" dirty="0" smtClean="0"/>
          </a:p>
          <a:p>
            <a:endParaRPr lang="x-none" sz="2400" dirty="0" smtClean="0"/>
          </a:p>
          <a:p>
            <a:r>
              <a:rPr lang="de-AT" sz="2400" dirty="0" smtClean="0"/>
              <a:t>Vrednost standardne devijacije pokazuje u kojoj meri </a:t>
            </a:r>
            <a:r>
              <a:rPr lang="x-none" sz="2400" dirty="0" smtClean="0"/>
              <a:t>i </a:t>
            </a:r>
            <a:r>
              <a:rPr lang="de-AT" sz="2400" dirty="0" smtClean="0"/>
              <a:t>koliko blizu su vrednosti obeležja grupisane oko aritmetičke sredine. Manja vrednost standardne devijacije pokazuje da su vrednosti veoma malo raspršene oko aritmetičke sredine. Tada je reprezentativnost aritmetičke sredine zadovoljavajuća. Veća vrednost standardne devijacije pokazuje da reprezentativnost aritmetičke sredine nije dobra.</a:t>
            </a:r>
            <a:endParaRPr lang="en-US" sz="2400" dirty="0" smtClean="0"/>
          </a:p>
          <a:p>
            <a:endParaRPr lang="sr-Latn-CS" sz="4000" u="sng" dirty="0" smtClean="0"/>
          </a:p>
        </p:txBody>
      </p:sp>
      <p:sp>
        <p:nvSpPr>
          <p:cNvPr id="10242"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44" name="Rectangle 4"/>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245" name="Object 5"/>
          <p:cNvGraphicFramePr>
            <a:graphicFrameLocks noChangeAspect="1"/>
          </p:cNvGraphicFramePr>
          <p:nvPr/>
        </p:nvGraphicFramePr>
        <p:xfrm>
          <a:off x="3846693" y="1665985"/>
          <a:ext cx="5984875" cy="381000"/>
        </p:xfrm>
        <a:graphic>
          <a:graphicData uri="http://schemas.openxmlformats.org/presentationml/2006/ole">
            <p:oleObj spid="_x0000_s10263" name="Document" r:id="rId3" imgW="5985263" imgH="551384" progId="Word.Document.12">
              <p:embed/>
            </p:oleObj>
          </a:graphicData>
        </a:graphic>
      </p:graphicFrame>
      <p:graphicFrame>
        <p:nvGraphicFramePr>
          <p:cNvPr id="10246" name="Object 6"/>
          <p:cNvGraphicFramePr>
            <a:graphicFrameLocks noChangeAspect="1"/>
          </p:cNvGraphicFramePr>
          <p:nvPr/>
        </p:nvGraphicFramePr>
        <p:xfrm>
          <a:off x="3730096" y="2237847"/>
          <a:ext cx="5984875" cy="381000"/>
        </p:xfrm>
        <a:graphic>
          <a:graphicData uri="http://schemas.openxmlformats.org/presentationml/2006/ole">
            <p:oleObj spid="_x0000_s10264" name="Document" r:id="rId4" imgW="5985263" imgH="551024" progId="Word.Document.12">
              <p:embed/>
            </p:oleObj>
          </a:graphicData>
        </a:graphic>
      </p:graphicFrame>
    </p:spTree>
    <p:extLst>
      <p:ext uri="{BB962C8B-B14F-4D97-AF65-F5344CB8AC3E}">
        <p14:creationId xmlns:p14="http://schemas.microsoft.com/office/powerpoint/2010/main" xmlns="" val="19746191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Content Placeholder 2"/>
          <p:cNvSpPr>
            <a:spLocks noGrp="1"/>
          </p:cNvSpPr>
          <p:nvPr>
            <p:ph sz="quarter" idx="1"/>
          </p:nvPr>
        </p:nvSpPr>
        <p:spPr>
          <a:xfrm>
            <a:off x="1543050" y="1257299"/>
            <a:ext cx="10134600" cy="5216527"/>
          </a:xfrm>
        </p:spPr>
        <p:txBody>
          <a:bodyPr/>
          <a:lstStyle/>
          <a:p>
            <a:r>
              <a:rPr lang="de-AT" b="1" dirty="0" smtClean="0"/>
              <a:t>Koeficijent varijacije</a:t>
            </a:r>
            <a:r>
              <a:rPr lang="de-AT" dirty="0" smtClean="0"/>
              <a:t> je relativna mera disperzije izražena u procentima koja se izračunava po f</a:t>
            </a:r>
            <a:r>
              <a:rPr lang="x-none" smtClean="0"/>
              <a:t>o</a:t>
            </a:r>
            <a:r>
              <a:rPr lang="de-AT" smtClean="0"/>
              <a:t>rmuli</a:t>
            </a:r>
            <a:r>
              <a:rPr lang="de-AT" dirty="0" smtClean="0"/>
              <a:t>:</a:t>
            </a:r>
            <a:endParaRPr lang="en-US" dirty="0" smtClean="0"/>
          </a:p>
          <a:p>
            <a:r>
              <a:rPr lang="de-AT" i="1" dirty="0" smtClean="0">
                <a:solidFill>
                  <a:schemeClr val="tx1"/>
                </a:solidFill>
              </a:rPr>
              <a:t>V = </a:t>
            </a:r>
            <a:r>
              <a:rPr lang="en-US" i="1" dirty="0" smtClean="0">
                <a:solidFill>
                  <a:schemeClr val="tx1"/>
                </a:solidFill>
                <a:sym typeface="Symbol"/>
              </a:rPr>
              <a:t>s</a:t>
            </a:r>
            <a:r>
              <a:rPr lang="de-AT" dirty="0" smtClean="0">
                <a:solidFill>
                  <a:schemeClr val="tx1"/>
                </a:solidFill>
              </a:rPr>
              <a:t> /</a:t>
            </a:r>
            <a:r>
              <a:rPr lang="x-none" dirty="0" smtClean="0">
                <a:solidFill>
                  <a:schemeClr val="tx1"/>
                </a:solidFill>
              </a:rPr>
              <a:t>   </a:t>
            </a:r>
            <a:r>
              <a:rPr lang="en-US" dirty="0" smtClean="0">
                <a:solidFill>
                  <a:schemeClr val="tx1"/>
                </a:solidFill>
              </a:rPr>
              <a:t> </a:t>
            </a:r>
            <a:r>
              <a:rPr lang="en-US" dirty="0" smtClean="0">
                <a:solidFill>
                  <a:schemeClr val="tx1"/>
                </a:solidFill>
                <a:sym typeface="Symbol"/>
              </a:rPr>
              <a:t></a:t>
            </a:r>
            <a:r>
              <a:rPr lang="de-AT" dirty="0" smtClean="0">
                <a:solidFill>
                  <a:schemeClr val="tx1"/>
                </a:solidFill>
              </a:rPr>
              <a:t> 100</a:t>
            </a:r>
            <a:endParaRPr lang="en-US" dirty="0" smtClean="0">
              <a:solidFill>
                <a:schemeClr val="tx1"/>
              </a:solidFill>
            </a:endParaRPr>
          </a:p>
          <a:p>
            <a:endParaRPr lang="x-none" dirty="0" smtClean="0"/>
          </a:p>
          <a:p>
            <a:r>
              <a:rPr lang="de-AT" dirty="0" smtClean="0"/>
              <a:t>On pokazuje za koliko procenata nije reprezentativna aritmetička sredina. Veći koeficijent varijacije pokazuje veću raspršenost, odnosno manju reprezentativnost aritmetičke sredine.</a:t>
            </a:r>
            <a:endParaRPr lang="en-US" dirty="0" smtClean="0"/>
          </a:p>
          <a:p>
            <a:r>
              <a:rPr lang="de-AT" dirty="0" smtClean="0"/>
              <a:t> </a:t>
            </a:r>
            <a:endParaRPr lang="en-US" dirty="0" smtClean="0"/>
          </a:p>
          <a:p>
            <a:pPr marL="571500" indent="-571500"/>
            <a:endParaRPr lang="sr-Latn-CS" dirty="0" smtClean="0"/>
          </a:p>
        </p:txBody>
      </p:sp>
      <p:pic>
        <p:nvPicPr>
          <p:cNvPr id="6" name="Picture 2"/>
          <p:cNvPicPr>
            <a:picLocks noChangeAspect="1" noChangeArrowheads="1"/>
          </p:cNvPicPr>
          <p:nvPr/>
        </p:nvPicPr>
        <p:blipFill>
          <a:blip r:embed="rId2" cstate="print"/>
          <a:srcRect/>
          <a:stretch>
            <a:fillRect/>
          </a:stretch>
        </p:blipFill>
        <p:spPr bwMode="auto">
          <a:xfrm>
            <a:off x="2706724" y="2445959"/>
            <a:ext cx="452604" cy="476124"/>
          </a:xfrm>
          <a:prstGeom prst="rect">
            <a:avLst/>
          </a:prstGeom>
          <a:noFill/>
          <a:ln w="9525">
            <a:noFill/>
            <a:miter lim="800000"/>
            <a:headEnd/>
            <a:tailEnd/>
          </a:ln>
          <a:effectLst/>
        </p:spPr>
      </p:pic>
    </p:spTree>
    <p:extLst>
      <p:ext uri="{BB962C8B-B14F-4D97-AF65-F5344CB8AC3E}">
        <p14:creationId xmlns:p14="http://schemas.microsoft.com/office/powerpoint/2010/main" xmlns="" val="12256636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Content Placeholder 2"/>
          <p:cNvSpPr>
            <a:spLocks noGrp="1"/>
          </p:cNvSpPr>
          <p:nvPr>
            <p:ph sz="quarter" idx="1"/>
          </p:nvPr>
        </p:nvSpPr>
        <p:spPr>
          <a:xfrm>
            <a:off x="361890" y="260290"/>
            <a:ext cx="11161183" cy="6347882"/>
          </a:xfrm>
        </p:spPr>
        <p:txBody>
          <a:bodyPr/>
          <a:lstStyle/>
          <a:p>
            <a:r>
              <a:rPr lang="de-AT" sz="2400" b="1" dirty="0" smtClean="0"/>
              <a:t>Primer:</a:t>
            </a:r>
            <a:r>
              <a:rPr lang="de-AT" sz="2400" dirty="0" smtClean="0"/>
              <a:t> Na osnovu komparativne metode odredili smo standardnu </a:t>
            </a:r>
            <a:endParaRPr lang="x-none" sz="2400" dirty="0" smtClean="0"/>
          </a:p>
          <a:p>
            <a:r>
              <a:rPr lang="de-AT" sz="2400" dirty="0" smtClean="0"/>
              <a:t>cenu kvadrata po m2 stanova.</a:t>
            </a:r>
            <a:endParaRPr lang="en-US" sz="2400" dirty="0" smtClean="0"/>
          </a:p>
          <a:p>
            <a:r>
              <a:rPr lang="de-AT" sz="2400" dirty="0" smtClean="0"/>
              <a:t>Obeležje X je standardna cena po m</a:t>
            </a:r>
            <a:r>
              <a:rPr lang="x-none" sz="2400" baseline="30000" dirty="0" smtClean="0"/>
              <a:t>2</a:t>
            </a:r>
            <a:r>
              <a:rPr lang="de-AT" sz="2400" dirty="0" smtClean="0"/>
              <a:t>.</a:t>
            </a:r>
            <a:endParaRPr lang="en-US" sz="2400" dirty="0" smtClean="0"/>
          </a:p>
          <a:p>
            <a:endParaRPr lang="sr-Latn-CS" sz="2000" dirty="0">
              <a:solidFill>
                <a:srgbClr val="7030A0"/>
              </a:solidFill>
            </a:endParaRPr>
          </a:p>
        </p:txBody>
      </p:sp>
      <p:graphicFrame>
        <p:nvGraphicFramePr>
          <p:cNvPr id="7169" name="Object 1"/>
          <p:cNvGraphicFramePr>
            <a:graphicFrameLocks noChangeAspect="1"/>
          </p:cNvGraphicFramePr>
          <p:nvPr/>
        </p:nvGraphicFramePr>
        <p:xfrm>
          <a:off x="257175" y="1614488"/>
          <a:ext cx="11087100" cy="5586412"/>
        </p:xfrm>
        <a:graphic>
          <a:graphicData uri="http://schemas.openxmlformats.org/presentationml/2006/ole">
            <p:oleObj spid="_x0000_s7178" name="Document" r:id="rId3" imgW="8016606" imgH="3972709" progId="Word.Document.12">
              <p:embed/>
            </p:oleObj>
          </a:graphicData>
        </a:graphic>
      </p:graphicFrame>
    </p:spTree>
    <p:extLst>
      <p:ext uri="{BB962C8B-B14F-4D97-AF65-F5344CB8AC3E}">
        <p14:creationId xmlns:p14="http://schemas.microsoft.com/office/powerpoint/2010/main" xmlns="" val="2909537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Content Placeholder 2"/>
          <p:cNvSpPr>
            <a:spLocks noGrp="1"/>
          </p:cNvSpPr>
          <p:nvPr>
            <p:ph sz="quarter" idx="1"/>
          </p:nvPr>
        </p:nvSpPr>
        <p:spPr>
          <a:xfrm>
            <a:off x="440267" y="287867"/>
            <a:ext cx="11023600" cy="6570133"/>
          </a:xfrm>
        </p:spPr>
        <p:txBody>
          <a:bodyPr/>
          <a:lstStyle/>
          <a:p>
            <a:r>
              <a:rPr lang="de-AT" sz="2800" dirty="0" smtClean="0"/>
              <a:t>Aritmetička sredina je</a:t>
            </a:r>
            <a:r>
              <a:rPr lang="x-none" sz="2800" dirty="0" smtClean="0"/>
              <a:t>:</a:t>
            </a:r>
            <a:endParaRPr lang="en-US" sz="2800" dirty="0" smtClean="0"/>
          </a:p>
          <a:p>
            <a:r>
              <a:rPr lang="x-none" sz="2800" dirty="0" smtClean="0"/>
              <a:t>    = (855+804+720+</a:t>
            </a:r>
            <a:r>
              <a:rPr lang="de-AT" sz="2800" dirty="0" smtClean="0"/>
              <a:t> </a:t>
            </a:r>
            <a:r>
              <a:rPr lang="x-none" sz="2800" dirty="0" smtClean="0"/>
              <a:t>844</a:t>
            </a:r>
            <a:r>
              <a:rPr lang="en-US" sz="2800" dirty="0" smtClean="0"/>
              <a:t>+739+867+882)/7= 815.8571€</a:t>
            </a:r>
          </a:p>
          <a:p>
            <a:r>
              <a:rPr lang="en-US" sz="2800" dirty="0" err="1" smtClean="0"/>
              <a:t>Kako</a:t>
            </a:r>
            <a:r>
              <a:rPr lang="en-US" sz="2800" dirty="0" smtClean="0"/>
              <a:t> </a:t>
            </a:r>
            <a:r>
              <a:rPr lang="en-US" sz="2800" dirty="0" err="1" smtClean="0"/>
              <a:t>bismo</a:t>
            </a:r>
            <a:r>
              <a:rPr lang="en-US" sz="2800" dirty="0" smtClean="0"/>
              <a:t> </a:t>
            </a:r>
            <a:r>
              <a:rPr lang="en-US" sz="2800" dirty="0" err="1" smtClean="0"/>
              <a:t>dobili</a:t>
            </a:r>
            <a:r>
              <a:rPr lang="en-US" sz="2800" dirty="0" smtClean="0"/>
              <a:t> </a:t>
            </a:r>
            <a:r>
              <a:rPr lang="en-US" sz="2800" dirty="0" err="1" smtClean="0"/>
              <a:t>medijanu</a:t>
            </a:r>
            <a:r>
              <a:rPr lang="en-US" sz="2800" dirty="0" smtClean="0"/>
              <a:t>, </a:t>
            </a:r>
            <a:r>
              <a:rPr lang="en-US" sz="2800" dirty="0" err="1" smtClean="0"/>
              <a:t>poređajmo</a:t>
            </a:r>
            <a:r>
              <a:rPr lang="en-US" sz="2800" dirty="0" smtClean="0"/>
              <a:t> </a:t>
            </a:r>
            <a:r>
              <a:rPr lang="en-US" sz="2800" dirty="0" err="1" smtClean="0"/>
              <a:t>podatke</a:t>
            </a:r>
            <a:r>
              <a:rPr lang="en-US" sz="2800" dirty="0" smtClean="0"/>
              <a:t> </a:t>
            </a:r>
            <a:r>
              <a:rPr lang="en-US" sz="2800" dirty="0" err="1" smtClean="0"/>
              <a:t>po</a:t>
            </a:r>
            <a:r>
              <a:rPr lang="en-US" sz="2800" dirty="0" smtClean="0"/>
              <a:t> </a:t>
            </a:r>
            <a:r>
              <a:rPr lang="en-US" sz="2800" dirty="0" err="1" smtClean="0"/>
              <a:t>rastućem</a:t>
            </a:r>
            <a:r>
              <a:rPr lang="en-US" sz="2800" dirty="0" smtClean="0"/>
              <a:t> </a:t>
            </a:r>
            <a:r>
              <a:rPr lang="en-US" sz="2800" dirty="0" err="1" smtClean="0"/>
              <a:t>redosledu</a:t>
            </a:r>
            <a:r>
              <a:rPr lang="en-US" sz="2800" dirty="0" smtClean="0"/>
              <a:t>:</a:t>
            </a:r>
          </a:p>
          <a:p>
            <a:r>
              <a:rPr lang="en-US" sz="2800" dirty="0" smtClean="0"/>
              <a:t> 720, 739, 804, 844,855, 867, 882    Me=844</a:t>
            </a:r>
          </a:p>
          <a:p>
            <a:r>
              <a:rPr lang="en-US" sz="2800" dirty="0" smtClean="0"/>
              <a:t>Modus ne </a:t>
            </a:r>
            <a:r>
              <a:rPr lang="en-US" sz="2800" dirty="0" err="1" smtClean="0"/>
              <a:t>postoji</a:t>
            </a:r>
            <a:r>
              <a:rPr lang="en-US" sz="2800" dirty="0" smtClean="0"/>
              <a:t> u </a:t>
            </a:r>
            <a:r>
              <a:rPr lang="en-US" sz="2800" dirty="0" err="1" smtClean="0"/>
              <a:t>ovoj</a:t>
            </a:r>
            <a:r>
              <a:rPr lang="en-US" sz="2800" dirty="0" smtClean="0"/>
              <a:t> </a:t>
            </a:r>
            <a:r>
              <a:rPr lang="en-US" sz="2800" dirty="0" err="1" smtClean="0"/>
              <a:t>seriji</a:t>
            </a:r>
            <a:r>
              <a:rPr lang="en-US" sz="2800" dirty="0" smtClean="0"/>
              <a:t> </a:t>
            </a:r>
            <a:r>
              <a:rPr lang="en-US" sz="2800" dirty="0" err="1" smtClean="0"/>
              <a:t>podataka</a:t>
            </a:r>
            <a:r>
              <a:rPr lang="en-US" sz="2800" dirty="0" smtClean="0"/>
              <a:t>.</a:t>
            </a:r>
          </a:p>
          <a:p>
            <a:r>
              <a:rPr lang="en-US" sz="2800" dirty="0" smtClean="0"/>
              <a:t> </a:t>
            </a:r>
            <a:r>
              <a:rPr lang="de-AT" sz="2800" dirty="0" smtClean="0"/>
              <a:t>Varijansa je:</a:t>
            </a:r>
            <a:br>
              <a:rPr lang="de-AT" sz="2800" dirty="0" smtClean="0"/>
            </a:br>
            <a:endParaRPr lang="en-US" sz="2800" dirty="0" smtClean="0"/>
          </a:p>
          <a:p>
            <a:endParaRPr lang="x-none" sz="2800" dirty="0" smtClean="0"/>
          </a:p>
          <a:p>
            <a:r>
              <a:rPr lang="de-AT" sz="2800" dirty="0" smtClean="0"/>
              <a:t>Standardna devijacija je:</a:t>
            </a:r>
            <a:endParaRPr lang="x-none" sz="2800" dirty="0" smtClean="0"/>
          </a:p>
          <a:p>
            <a:endParaRPr lang="en-US" sz="2800" dirty="0" smtClean="0"/>
          </a:p>
          <a:p>
            <a:r>
              <a:rPr lang="de-AT" sz="2800" dirty="0" smtClean="0"/>
              <a:t>Interval varijacije je: R= 882-720 = 162	</a:t>
            </a:r>
            <a:endParaRPr lang="en-US" sz="2800" dirty="0" smtClean="0"/>
          </a:p>
          <a:p>
            <a:r>
              <a:rPr lang="de-AT" sz="2800" dirty="0" smtClean="0"/>
              <a:t>Koeficijent varijacije je V = 63.97/815.8571*100 = 7.84%</a:t>
            </a:r>
            <a:endParaRPr lang="en-US" sz="2800" dirty="0" smtClean="0"/>
          </a:p>
          <a:p>
            <a:endParaRPr lang="sr-Latn-CS" dirty="0" smtClean="0"/>
          </a:p>
        </p:txBody>
      </p:sp>
      <p:sp>
        <p:nvSpPr>
          <p:cNvPr id="6146"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148" name="Rectangle 4"/>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149" name="Object 5"/>
          <p:cNvGraphicFramePr>
            <a:graphicFrameLocks noChangeAspect="1"/>
          </p:cNvGraphicFramePr>
          <p:nvPr/>
        </p:nvGraphicFramePr>
        <p:xfrm>
          <a:off x="-2347913" y="879537"/>
          <a:ext cx="5957888" cy="404813"/>
        </p:xfrm>
        <a:graphic>
          <a:graphicData uri="http://schemas.openxmlformats.org/presentationml/2006/ole">
            <p:oleObj spid="_x0000_s6176" name="Document" r:id="rId3" imgW="5985263" imgH="475083" progId="Word.Document.12">
              <p:embed/>
            </p:oleObj>
          </a:graphicData>
        </a:graphic>
      </p:graphicFrame>
      <p:graphicFrame>
        <p:nvGraphicFramePr>
          <p:cNvPr id="6150" name="Object 6"/>
          <p:cNvGraphicFramePr>
            <a:graphicFrameLocks noChangeAspect="1"/>
          </p:cNvGraphicFramePr>
          <p:nvPr/>
        </p:nvGraphicFramePr>
        <p:xfrm>
          <a:off x="404813" y="3373438"/>
          <a:ext cx="5786437" cy="749300"/>
        </p:xfrm>
        <a:graphic>
          <a:graphicData uri="http://schemas.openxmlformats.org/presentationml/2006/ole">
            <p:oleObj spid="_x0000_s6177" name="Document" r:id="rId4" imgW="5938772" imgH="782362" progId="Word.Document.12">
              <p:embed/>
            </p:oleObj>
          </a:graphicData>
        </a:graphic>
      </p:graphicFrame>
      <p:graphicFrame>
        <p:nvGraphicFramePr>
          <p:cNvPr id="6151" name="Object 7"/>
          <p:cNvGraphicFramePr>
            <a:graphicFrameLocks noChangeAspect="1"/>
          </p:cNvGraphicFramePr>
          <p:nvPr/>
        </p:nvGraphicFramePr>
        <p:xfrm>
          <a:off x="-1409700" y="4811713"/>
          <a:ext cx="7419975" cy="1274762"/>
        </p:xfrm>
        <a:graphic>
          <a:graphicData uri="http://schemas.openxmlformats.org/presentationml/2006/ole">
            <p:oleObj spid="_x0000_s6178" name="Document" r:id="rId5" imgW="5967185" imgH="1034156" progId="Word.Document.12">
              <p:embed/>
            </p:oleObj>
          </a:graphicData>
        </a:graphic>
      </p:graphicFrame>
    </p:spTree>
    <p:extLst>
      <p:ext uri="{BB962C8B-B14F-4D97-AF65-F5344CB8AC3E}">
        <p14:creationId xmlns:p14="http://schemas.microsoft.com/office/powerpoint/2010/main" xmlns="" val="38476161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1"/>
          </p:nvPr>
        </p:nvSpPr>
        <p:spPr>
          <a:xfrm>
            <a:off x="609600" y="313509"/>
            <a:ext cx="9956800" cy="6160443"/>
          </a:xfrm>
        </p:spPr>
        <p:txBody>
          <a:bodyPr/>
          <a:lstStyle/>
          <a:p>
            <a:r>
              <a:rPr lang="de-AT" dirty="0" smtClean="0"/>
              <a:t>Statistika se deli na </a:t>
            </a:r>
            <a:r>
              <a:rPr lang="de-AT" b="1" dirty="0" smtClean="0"/>
              <a:t>dve oblasti:</a:t>
            </a:r>
            <a:endParaRPr lang="en-US" b="1" dirty="0" smtClean="0"/>
          </a:p>
          <a:p>
            <a:r>
              <a:rPr lang="de-AT" dirty="0" smtClean="0"/>
              <a:t>1. </a:t>
            </a:r>
            <a:r>
              <a:rPr lang="de-AT" b="1" dirty="0" smtClean="0"/>
              <a:t>Deskriptivna</a:t>
            </a:r>
            <a:r>
              <a:rPr lang="de-AT" dirty="0" smtClean="0"/>
              <a:t> statistika</a:t>
            </a:r>
            <a:endParaRPr lang="en-US" dirty="0" smtClean="0"/>
          </a:p>
          <a:p>
            <a:r>
              <a:rPr lang="de-AT" sz="2800" dirty="0" smtClean="0"/>
              <a:t>Deskriptivna statistika je deo statistike koji se odnosi na prikupljanje, sređivanje, prikazivanje i opisivanje podataka pomoću tabela, grafikona i sumarnih pokazatelja.</a:t>
            </a:r>
            <a:endParaRPr lang="en-US" sz="2800" dirty="0" smtClean="0"/>
          </a:p>
          <a:p>
            <a:r>
              <a:rPr lang="de-AT" dirty="0" smtClean="0"/>
              <a:t>2.</a:t>
            </a:r>
            <a:r>
              <a:rPr lang="de-AT" b="1" dirty="0" smtClean="0"/>
              <a:t>Inferencijalna</a:t>
            </a:r>
            <a:r>
              <a:rPr lang="de-AT" dirty="0" smtClean="0"/>
              <a:t> statistika</a:t>
            </a:r>
            <a:endParaRPr lang="en-US" dirty="0" smtClean="0"/>
          </a:p>
          <a:p>
            <a:r>
              <a:rPr lang="de-AT" sz="2800" dirty="0" smtClean="0"/>
              <a:t>Inferencijalna statistika(statističko zaključivanje) je deo statistike koji obuhvata statističke metode koje primenjujemo da bismo na osnovu uzorka (dela osnovnog skupa) došli do zaključka o karakteristikama osnovnog skupa.</a:t>
            </a:r>
            <a:endParaRPr lang="en-US" sz="2800" dirty="0" smtClean="0"/>
          </a:p>
          <a:p>
            <a:r>
              <a:rPr lang="de-AT" sz="2800" dirty="0" smtClean="0"/>
              <a:t>Inferecijalna statistika </a:t>
            </a:r>
            <a:r>
              <a:rPr lang="x-none" sz="2800" dirty="0" smtClean="0"/>
              <a:t>obuhvata</a:t>
            </a:r>
            <a:r>
              <a:rPr lang="de-AT" sz="2800" dirty="0" smtClean="0"/>
              <a:t> i testiranje statističkih hipoteza</a:t>
            </a:r>
            <a:r>
              <a:rPr lang="x-none" sz="2800" dirty="0" smtClean="0"/>
              <a:t>.</a:t>
            </a:r>
            <a:endParaRPr lang="en-US" sz="2800" dirty="0" smtClean="0"/>
          </a:p>
          <a:p>
            <a:endParaRPr lang="en-US" dirty="0"/>
          </a:p>
        </p:txBody>
      </p:sp>
    </p:spTree>
    <p:extLst>
      <p:ext uri="{BB962C8B-B14F-4D97-AF65-F5344CB8AC3E}">
        <p14:creationId xmlns:p14="http://schemas.microsoft.com/office/powerpoint/2010/main" xmlns="" val="30668139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de-AT" b="1" dirty="0" smtClean="0"/>
              <a:t>4.INTERVALI POVERENJA</a:t>
            </a:r>
            <a:r>
              <a:rPr lang="en-US" dirty="0" smtClean="0"/>
              <a:t/>
            </a:r>
            <a:br>
              <a:rPr lang="en-US" dirty="0" smtClean="0"/>
            </a:br>
            <a:r>
              <a:rPr lang="sr-Latn-CS" dirty="0" smtClean="0"/>
              <a:t/>
            </a:r>
            <a:br>
              <a:rPr lang="sr-Latn-CS" dirty="0" smtClean="0"/>
            </a:br>
            <a:endParaRPr lang="sr-Latn-CS" dirty="0"/>
          </a:p>
        </p:txBody>
      </p:sp>
      <p:sp>
        <p:nvSpPr>
          <p:cNvPr id="81923" name="Content Placeholder 2"/>
          <p:cNvSpPr>
            <a:spLocks noGrp="1"/>
          </p:cNvSpPr>
          <p:nvPr>
            <p:ph sz="quarter" idx="1"/>
          </p:nvPr>
        </p:nvSpPr>
        <p:spPr>
          <a:xfrm>
            <a:off x="677333" y="1236133"/>
            <a:ext cx="10571691" cy="5237693"/>
          </a:xfrm>
        </p:spPr>
        <p:txBody>
          <a:bodyPr/>
          <a:lstStyle/>
          <a:p>
            <a:r>
              <a:rPr lang="sr-Latn-CS" b="1" dirty="0" smtClean="0"/>
              <a:t>Intervali poverenja </a:t>
            </a:r>
            <a:r>
              <a:rPr lang="sr-Latn-CS" dirty="0" smtClean="0"/>
              <a:t> su intervali u kojima se sa nekom verovatnoćom nalazi nepoznati parametar.</a:t>
            </a:r>
            <a:endParaRPr lang="en-US" dirty="0" smtClean="0"/>
          </a:p>
          <a:p>
            <a:r>
              <a:rPr lang="sr-Latn-CS" b="1" dirty="0" smtClean="0"/>
              <a:t>Normalna raspodela</a:t>
            </a:r>
            <a:endParaRPr lang="en-US" b="1" dirty="0" smtClean="0"/>
          </a:p>
          <a:p>
            <a:r>
              <a:rPr lang="sr-Latn-CS" sz="3200" dirty="0" smtClean="0"/>
              <a:t>Neprekidna slučajna promenljiva ima normalnu raspodelu. </a:t>
            </a:r>
            <a:r>
              <a:rPr lang="sr-Latn-CS" sz="2800" dirty="0" smtClean="0"/>
              <a:t>Dakle, cena kao neprekidna slučajna promenljiva ima normalnu raspodelu verovatnoće sa aritmetičkom sredinom </a:t>
            </a:r>
            <a:r>
              <a:rPr lang="en-US" sz="2800" dirty="0" smtClean="0"/>
              <a:t>μ</a:t>
            </a:r>
            <a:r>
              <a:rPr lang="sr-Latn-CS" sz="2800" dirty="0" smtClean="0"/>
              <a:t> i standardnom devijacijom </a:t>
            </a:r>
            <a:r>
              <a:rPr lang="en-US" sz="2800" dirty="0" smtClean="0"/>
              <a:t>σ</a:t>
            </a:r>
            <a:r>
              <a:rPr lang="sr-Latn-CS" sz="2800" dirty="0" smtClean="0"/>
              <a:t>. Aritmetička sredina μ i standardna devijacija σ su parametri normalne raspodele. Vrednost μ određuje centar krive normalne raspodele na horizontalnoj osi, vrednost σ pokazuje raspršenost krive normalne raspodele.</a:t>
            </a:r>
            <a:endParaRPr lang="en-US" sz="2800" dirty="0" smtClean="0"/>
          </a:p>
          <a:p>
            <a:endParaRPr lang="en-US" dirty="0" smtClean="0"/>
          </a:p>
          <a:p>
            <a:endParaRPr lang="sr-Latn-CS" dirty="0" smtClean="0"/>
          </a:p>
        </p:txBody>
      </p:sp>
    </p:spTree>
    <p:extLst>
      <p:ext uri="{BB962C8B-B14F-4D97-AF65-F5344CB8AC3E}">
        <p14:creationId xmlns:p14="http://schemas.microsoft.com/office/powerpoint/2010/main" xmlns="" val="353676214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Content Placeholder 2"/>
          <p:cNvSpPr>
            <a:spLocks noGrp="1"/>
          </p:cNvSpPr>
          <p:nvPr>
            <p:ph sz="quarter" idx="1"/>
          </p:nvPr>
        </p:nvSpPr>
        <p:spPr>
          <a:xfrm>
            <a:off x="1086907" y="886883"/>
            <a:ext cx="8277225" cy="5045076"/>
          </a:xfrm>
        </p:spPr>
        <p:txBody>
          <a:bodyPr/>
          <a:lstStyle/>
          <a:p>
            <a:r>
              <a:rPr lang="sr-Latn-CS" dirty="0" smtClean="0"/>
              <a:t>Normalna raspodela verovatnoće ima oblik zvona i prikazana je na sledećoj slici:</a:t>
            </a:r>
            <a:endParaRPr lang="en-US" dirty="0" smtClean="0"/>
          </a:p>
          <a:p>
            <a:endParaRPr lang="sr-Latn-CS" dirty="0" smtClean="0"/>
          </a:p>
        </p:txBody>
      </p:sp>
      <p:pic>
        <p:nvPicPr>
          <p:cNvPr id="3" name="Picture 2" descr="Резултат слика за normal distribution"/>
          <p:cNvPicPr/>
          <p:nvPr/>
        </p:nvPicPr>
        <p:blipFill>
          <a:blip r:embed="rId2" cstate="print"/>
          <a:srcRect/>
          <a:stretch>
            <a:fillRect/>
          </a:stretch>
        </p:blipFill>
        <p:spPr bwMode="auto">
          <a:xfrm>
            <a:off x="2471737" y="2652712"/>
            <a:ext cx="5232930" cy="3527955"/>
          </a:xfrm>
          <a:prstGeom prst="rect">
            <a:avLst/>
          </a:prstGeom>
          <a:noFill/>
          <a:ln w="9525">
            <a:noFill/>
            <a:miter lim="800000"/>
            <a:headEnd/>
            <a:tailEnd/>
          </a:ln>
        </p:spPr>
      </p:pic>
    </p:spTree>
    <p:extLst>
      <p:ext uri="{BB962C8B-B14F-4D97-AF65-F5344CB8AC3E}">
        <p14:creationId xmlns:p14="http://schemas.microsoft.com/office/powerpoint/2010/main" xmlns="" val="31209851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24933" y="389467"/>
            <a:ext cx="10041467" cy="6084485"/>
          </a:xfrm>
        </p:spPr>
        <p:txBody>
          <a:bodyPr/>
          <a:lstStyle/>
          <a:p>
            <a:r>
              <a:rPr lang="sr-Latn-CS" dirty="0" smtClean="0"/>
              <a:t>Normalna raspodela ima sledeće </a:t>
            </a:r>
            <a:r>
              <a:rPr lang="sr-Latn-CS" b="1" dirty="0" smtClean="0"/>
              <a:t>karakteristike:</a:t>
            </a:r>
            <a:endParaRPr lang="en-US" b="1" dirty="0" smtClean="0"/>
          </a:p>
          <a:p>
            <a:r>
              <a:rPr lang="sr-Latn-CS" sz="3200" dirty="0" smtClean="0"/>
              <a:t>1. Ukupna površina ispod krive normalne raspodele je 1 (ili 100%)</a:t>
            </a:r>
            <a:endParaRPr lang="en-US" sz="3200" dirty="0" smtClean="0"/>
          </a:p>
          <a:p>
            <a:endParaRPr lang="sr-Latn-CS" sz="3200" dirty="0" smtClean="0"/>
          </a:p>
          <a:p>
            <a:r>
              <a:rPr lang="sr-Latn-CS" sz="3200" dirty="0" smtClean="0"/>
              <a:t>2. Kriva je simetrična u odnosu na aritmetičku sredinu i ima oblik zvona. To znači da se 50% ukupne površine ispod krive normalne raspodele nalazi sa leve tačke od aritmetičke sredine, a 50% sa desne strane od aritmetičke sredine.</a:t>
            </a:r>
            <a:endParaRPr lang="en-US" sz="3200" dirty="0" smtClean="0"/>
          </a:p>
          <a:p>
            <a:endParaRPr lang="sr-Latn-CS" sz="3200" dirty="0" smtClean="0"/>
          </a:p>
          <a:p>
            <a:r>
              <a:rPr lang="sr-Latn-CS" sz="3200" dirty="0" smtClean="0"/>
              <a:t>3. Krajevi krive se protežu u beskonačnost u oba smera i ne dodiruju niti seku normalnu raspodelu.</a:t>
            </a:r>
            <a:endParaRPr lang="en-US" sz="3200" dirty="0" smtClean="0"/>
          </a:p>
          <a:p>
            <a:endParaRPr lang="en-US" sz="32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06400" y="355600"/>
            <a:ext cx="10160000" cy="6118352"/>
          </a:xfrm>
        </p:spPr>
        <p:txBody>
          <a:bodyPr/>
          <a:lstStyle/>
          <a:p>
            <a:r>
              <a:rPr lang="sr-Latn-CS" sz="3200" b="1" dirty="0" smtClean="0"/>
              <a:t>EMPIRIJSKO PRAVILO</a:t>
            </a:r>
          </a:p>
          <a:p>
            <a:endParaRPr lang="sr-Latn-CS" sz="2800" dirty="0" smtClean="0"/>
          </a:p>
          <a:p>
            <a:r>
              <a:rPr lang="sr-Latn-CS" sz="2800" dirty="0" smtClean="0"/>
              <a:t>Za raspodelu u obliku zvona, približno:</a:t>
            </a:r>
            <a:endParaRPr lang="en-US" sz="2800" dirty="0" smtClean="0"/>
          </a:p>
          <a:p>
            <a:r>
              <a:rPr lang="sr-Latn-CS" sz="2800" dirty="0" smtClean="0"/>
              <a:t>1. 68% vrednosti  se nalazi u intervalu od plus-minus jedne standarne devijacije od aritmetičke sredine</a:t>
            </a:r>
            <a:endParaRPr lang="en-US" sz="2800" dirty="0" smtClean="0"/>
          </a:p>
          <a:p>
            <a:r>
              <a:rPr lang="sr-Latn-CS" sz="2800" dirty="0" smtClean="0"/>
              <a:t>2. 95% vrednosti  se nalazi u intervalu od plus-minus dve standardne devijacije od aritmetičke sredine</a:t>
            </a:r>
            <a:endParaRPr lang="en-US" sz="2800" dirty="0" smtClean="0"/>
          </a:p>
          <a:p>
            <a:r>
              <a:rPr lang="sr-Latn-CS" sz="2800" dirty="0" smtClean="0"/>
              <a:t>3. 99.7% vrednosti  se nalazi u intervalu od plus-minus tri standardne devijacije od aritmetičke sredine. Iako kriva normalne raspodele nikada ne dodiruje horizontalnu osu, izvan tačaka označenih sa μ-3σ i μ+3σ ona je toliko blizu horizontalnoj osi da se može smatrati da je površina ispod krive izvan ovih tačaka zapravo nula</a:t>
            </a:r>
            <a:endParaRPr lang="en-US" sz="2800" dirty="0" smtClean="0"/>
          </a:p>
          <a:p>
            <a:endParaRPr lang="en-US" sz="28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372533"/>
            <a:ext cx="9956800" cy="6101419"/>
          </a:xfrm>
        </p:spPr>
        <p:txBody>
          <a:bodyPr/>
          <a:lstStyle/>
          <a:p>
            <a:r>
              <a:rPr lang="sr-Latn-CS" sz="3200" dirty="0" smtClean="0"/>
              <a:t>Definisaćemo 95% interval poverenja da će se </a:t>
            </a:r>
            <a:r>
              <a:rPr lang="sr-Latn-CS" sz="3200" b="1" dirty="0" smtClean="0"/>
              <a:t>medijana </a:t>
            </a:r>
            <a:r>
              <a:rPr lang="sr-Latn-CS" sz="3200" dirty="0" smtClean="0"/>
              <a:t>nalaziti između donje i gornje granice.</a:t>
            </a:r>
            <a:endParaRPr lang="en-US" sz="3200" dirty="0" smtClean="0"/>
          </a:p>
          <a:p>
            <a:r>
              <a:rPr lang="sr-Latn-CS" sz="3200" dirty="0" smtClean="0"/>
              <a:t>Formula za izračunavanje donje granice intervala glasi:</a:t>
            </a:r>
          </a:p>
          <a:p>
            <a:endParaRPr lang="sr-Latn-CS" sz="3200" dirty="0" smtClean="0"/>
          </a:p>
          <a:p>
            <a:endParaRPr lang="en-US" sz="3200" dirty="0" smtClean="0"/>
          </a:p>
          <a:p>
            <a:r>
              <a:rPr lang="sr-Latn-CS" sz="3200" dirty="0" smtClean="0"/>
              <a:t>Formula za izračunavanje gornje granice intervala glasi:</a:t>
            </a:r>
            <a:endParaRPr lang="en-US" sz="3200" dirty="0" smtClean="0"/>
          </a:p>
          <a:p>
            <a:endParaRPr lang="en-US" sz="3200" dirty="0" smtClean="0"/>
          </a:p>
          <a:p>
            <a:endParaRPr lang="en-US" dirty="0"/>
          </a:p>
        </p:txBody>
      </p:sp>
      <p:pic>
        <p:nvPicPr>
          <p:cNvPr id="4" name="Picture 3"/>
          <p:cNvPicPr/>
          <p:nvPr/>
        </p:nvPicPr>
        <p:blipFill>
          <a:blip r:embed="rId2" cstate="print"/>
          <a:srcRect/>
          <a:stretch>
            <a:fillRect/>
          </a:stretch>
        </p:blipFill>
        <p:spPr bwMode="auto">
          <a:xfrm>
            <a:off x="900112" y="2008187"/>
            <a:ext cx="1504422" cy="887413"/>
          </a:xfrm>
          <a:prstGeom prst="rect">
            <a:avLst/>
          </a:prstGeom>
          <a:noFill/>
          <a:ln w="9525">
            <a:noFill/>
            <a:miter lim="800000"/>
            <a:headEnd/>
            <a:tailEnd/>
          </a:ln>
        </p:spPr>
      </p:pic>
      <p:pic>
        <p:nvPicPr>
          <p:cNvPr id="5" name="Picture 4"/>
          <p:cNvPicPr/>
          <p:nvPr/>
        </p:nvPicPr>
        <p:blipFill>
          <a:blip r:embed="rId3" cstate="print"/>
          <a:srcRect/>
          <a:stretch>
            <a:fillRect/>
          </a:stretch>
        </p:blipFill>
        <p:spPr bwMode="auto">
          <a:xfrm>
            <a:off x="993246" y="3981979"/>
            <a:ext cx="1817687" cy="9286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9" y="555625"/>
            <a:ext cx="10765971" cy="1325563"/>
          </a:xfrm>
        </p:spPr>
        <p:txBody>
          <a:bodyPr/>
          <a:lstStyle/>
          <a:p>
            <a:r>
              <a:rPr lang="sr-Latn-CS" sz="3600" dirty="0" smtClean="0"/>
              <a:t>5. ELEMENTI VERIFIKACIJE STATISTIČKIH HIPOTEZA</a:t>
            </a:r>
            <a:r>
              <a:rPr lang="en-US" dirty="0" smtClean="0"/>
              <a:t/>
            </a:r>
            <a:br>
              <a:rPr lang="en-US" dirty="0" smtClean="0"/>
            </a:br>
            <a:endParaRPr lang="en-US" dirty="0"/>
          </a:p>
        </p:txBody>
      </p:sp>
      <p:sp>
        <p:nvSpPr>
          <p:cNvPr id="3" name="Text Placeholder 2"/>
          <p:cNvSpPr>
            <a:spLocks noGrp="1"/>
          </p:cNvSpPr>
          <p:nvPr>
            <p:ph type="body" sz="quarter" idx="10"/>
          </p:nvPr>
        </p:nvSpPr>
        <p:spPr>
          <a:xfrm>
            <a:off x="639233" y="1212850"/>
            <a:ext cx="10738516" cy="5305516"/>
          </a:xfrm>
        </p:spPr>
        <p:txBody>
          <a:bodyPr/>
          <a:lstStyle/>
          <a:p>
            <a:r>
              <a:rPr lang="sr-Latn-CS" sz="2600" b="1" dirty="0" smtClean="0">
                <a:latin typeface="+mn-lt"/>
              </a:rPr>
              <a:t>Statistička hipoteza </a:t>
            </a:r>
            <a:r>
              <a:rPr lang="sr-Latn-CS" sz="2600" dirty="0" smtClean="0">
                <a:latin typeface="+mn-lt"/>
              </a:rPr>
              <a:t>je iskaz ili pretpostavka o populaciji.</a:t>
            </a:r>
            <a:endParaRPr lang="en-US" sz="2600" dirty="0" smtClean="0">
              <a:latin typeface="+mn-lt"/>
            </a:endParaRPr>
          </a:p>
          <a:p>
            <a:r>
              <a:rPr lang="sr-Latn-CS" sz="2600" b="1" dirty="0" smtClean="0">
                <a:latin typeface="+mn-lt"/>
              </a:rPr>
              <a:t>Testiranje hipoteza </a:t>
            </a:r>
            <a:r>
              <a:rPr lang="sr-Latn-CS" sz="2600" dirty="0" smtClean="0">
                <a:latin typeface="+mn-lt"/>
              </a:rPr>
              <a:t>je standardni statistički metod kojim se ispituje neki iskaz, tvrdnja ili pretpostavka o populaciji.</a:t>
            </a:r>
            <a:endParaRPr lang="en-US" sz="2600" dirty="0" smtClean="0">
              <a:latin typeface="+mn-lt"/>
            </a:endParaRPr>
          </a:p>
          <a:p>
            <a:r>
              <a:rPr lang="sr-Latn-CS" sz="2600" b="1" dirty="0" smtClean="0">
                <a:latin typeface="+mn-lt"/>
              </a:rPr>
              <a:t>Koraci u testiranju </a:t>
            </a:r>
            <a:r>
              <a:rPr lang="sr-Latn-CS" sz="2600" dirty="0" smtClean="0">
                <a:latin typeface="+mn-lt"/>
              </a:rPr>
              <a:t>hipoteza su:</a:t>
            </a:r>
            <a:endParaRPr lang="en-US" sz="2600" dirty="0" smtClean="0">
              <a:latin typeface="+mn-lt"/>
            </a:endParaRPr>
          </a:p>
          <a:p>
            <a:pPr marL="514350" indent="-514350">
              <a:buAutoNum type="arabicPeriod"/>
            </a:pPr>
            <a:r>
              <a:rPr lang="sr-Latn-CS" sz="2600" dirty="0" smtClean="0">
                <a:latin typeface="+mn-lt"/>
              </a:rPr>
              <a:t>Formulisanje nulte i alternativne hipoteze </a:t>
            </a:r>
          </a:p>
          <a:p>
            <a:r>
              <a:rPr lang="sr-Latn-CS" sz="2400" dirty="0" smtClean="0">
                <a:latin typeface="+mn-lt"/>
              </a:rPr>
              <a:t>Ho: Nulta hipoteza je tvrđenje (iskaz) o nekom parametru osnovnog skupa koje se smatra istinitim sve dok se ne dokaže suprotno.</a:t>
            </a:r>
            <a:endParaRPr lang="en-US" sz="2400" dirty="0" smtClean="0">
              <a:latin typeface="+mn-lt"/>
            </a:endParaRPr>
          </a:p>
          <a:p>
            <a:r>
              <a:rPr lang="sr-Latn-CS" sz="2400" dirty="0" smtClean="0">
                <a:latin typeface="+mn-lt"/>
              </a:rPr>
              <a:t>H1: Alternativna hipoteza je tvđenje o nekom parametru osnovnog skupa koje će biti istinito ako je Ho neistinita.</a:t>
            </a:r>
            <a:endParaRPr lang="en-US" sz="2400" dirty="0" smtClean="0">
              <a:latin typeface="+mn-lt"/>
            </a:endParaRPr>
          </a:p>
          <a:p>
            <a:r>
              <a:rPr lang="sr-Latn-CS" sz="2600" dirty="0" smtClean="0">
                <a:latin typeface="+mn-lt"/>
              </a:rPr>
              <a:t>2. Izbor nivoa značajnosti </a:t>
            </a:r>
            <a:r>
              <a:rPr lang="de-AT" sz="2600" dirty="0" smtClean="0">
                <a:latin typeface="+mn-lt"/>
              </a:rPr>
              <a:t>α</a:t>
            </a:r>
            <a:endParaRPr lang="en-US" sz="2600" dirty="0" smtClean="0">
              <a:latin typeface="+mn-lt"/>
            </a:endParaRPr>
          </a:p>
          <a:p>
            <a:r>
              <a:rPr lang="de-AT" sz="2400" dirty="0" smtClean="0">
                <a:latin typeface="+mn-lt"/>
              </a:rPr>
              <a:t>α</a:t>
            </a:r>
            <a:r>
              <a:rPr lang="sr-Latn-CS" sz="2400" dirty="0" smtClean="0">
                <a:latin typeface="+mn-lt"/>
              </a:rPr>
              <a:t> je nivo značajnosti testa (rizik greške I vrste) i pokazuje verovatnoću da odbacimo istinitu Ho. </a:t>
            </a:r>
            <a:endParaRPr lang="en-US" sz="2400" dirty="0" smtClean="0">
              <a:latin typeface="+mn-lt"/>
            </a:endParaRPr>
          </a:p>
          <a:p>
            <a:endParaRPr lang="en-US" sz="24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509451" y="457200"/>
            <a:ext cx="10882449" cy="5619750"/>
          </a:xfrm>
        </p:spPr>
        <p:txBody>
          <a:bodyPr/>
          <a:lstStyle/>
          <a:p>
            <a:endParaRPr lang="sr-Latn-CS" sz="3200" dirty="0" smtClean="0">
              <a:latin typeface="+mn-lt"/>
            </a:endParaRPr>
          </a:p>
          <a:p>
            <a:r>
              <a:rPr lang="sr-Latn-CS" sz="3200" dirty="0" smtClean="0">
                <a:latin typeface="+mn-lt"/>
              </a:rPr>
              <a:t>3. Izračunavanje vrednosti statistike testa (izračunata vrednost)</a:t>
            </a:r>
            <a:endParaRPr lang="en-US" sz="3200" dirty="0" smtClean="0">
              <a:latin typeface="+mn-lt"/>
            </a:endParaRPr>
          </a:p>
          <a:p>
            <a:r>
              <a:rPr lang="sr-Latn-CS" sz="3200" dirty="0" smtClean="0">
                <a:latin typeface="+mn-lt"/>
              </a:rPr>
              <a:t>4. Određivanje tablične vrednosti statistike (kritične vrednosti)</a:t>
            </a:r>
            <a:endParaRPr lang="en-US" sz="3200" dirty="0" smtClean="0">
              <a:latin typeface="+mn-lt"/>
            </a:endParaRPr>
          </a:p>
          <a:p>
            <a:r>
              <a:rPr lang="sr-Latn-CS" sz="3200" dirty="0" smtClean="0">
                <a:latin typeface="+mn-lt"/>
              </a:rPr>
              <a:t>5. Donošenje odluke na osnovu pravila za odbacivanje Ho, poređenem izračunate i tablične vrednosti statistike</a:t>
            </a:r>
            <a:endParaRPr lang="en-US" sz="3200" dirty="0" smtClean="0">
              <a:latin typeface="+mn-lt"/>
            </a:endParaRP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241829"/>
            <a:ext cx="8834756" cy="715963"/>
          </a:xfrm>
        </p:spPr>
        <p:txBody>
          <a:bodyPr/>
          <a:lstStyle/>
          <a:p>
            <a:pPr algn="ctr"/>
            <a:r>
              <a:rPr lang="x-none" sz="3200" b="1" dirty="0" smtClean="0"/>
              <a:t>6.</a:t>
            </a:r>
            <a:r>
              <a:rPr lang="en-US" sz="3200" b="1" dirty="0" smtClean="0"/>
              <a:t>PRIMENA STATISTIČKIH METODA U PROCENI VREDNOSTI</a:t>
            </a:r>
            <a:endParaRPr lang="en-US" sz="3200" b="1" dirty="0"/>
          </a:p>
        </p:txBody>
      </p:sp>
      <p:sp>
        <p:nvSpPr>
          <p:cNvPr id="86019" name="Content Placeholder 2"/>
          <p:cNvSpPr>
            <a:spLocks noGrp="1"/>
          </p:cNvSpPr>
          <p:nvPr>
            <p:ph sz="quarter" idx="1"/>
          </p:nvPr>
        </p:nvSpPr>
        <p:spPr>
          <a:xfrm>
            <a:off x="677333" y="1151467"/>
            <a:ext cx="10438341" cy="5836709"/>
          </a:xfrm>
        </p:spPr>
        <p:txBody>
          <a:bodyPr/>
          <a:lstStyle/>
          <a:p>
            <a:r>
              <a:rPr lang="en-US" sz="3200" dirty="0" err="1" smtClean="0"/>
              <a:t>Sledećom</a:t>
            </a:r>
            <a:r>
              <a:rPr lang="en-US" sz="3200" dirty="0" smtClean="0"/>
              <a:t> </a:t>
            </a:r>
            <a:r>
              <a:rPr lang="en-US" sz="3200" dirty="0" err="1" smtClean="0"/>
              <a:t>relacijom</a:t>
            </a:r>
            <a:r>
              <a:rPr lang="en-US" sz="3200" dirty="0" smtClean="0"/>
              <a:t> </a:t>
            </a:r>
            <a:r>
              <a:rPr lang="en-US" sz="3200" dirty="0" err="1" smtClean="0"/>
              <a:t>predstavljena</a:t>
            </a:r>
            <a:r>
              <a:rPr lang="en-US" sz="3200" dirty="0" smtClean="0"/>
              <a:t> je </a:t>
            </a:r>
            <a:r>
              <a:rPr lang="en-US" sz="3200" dirty="0" err="1" smtClean="0"/>
              <a:t>populaciona</a:t>
            </a:r>
            <a:r>
              <a:rPr lang="en-US" sz="3200" dirty="0" smtClean="0"/>
              <a:t> </a:t>
            </a:r>
            <a:r>
              <a:rPr lang="en-US" sz="3200" dirty="0" err="1" smtClean="0"/>
              <a:t>regresiona</a:t>
            </a:r>
            <a:r>
              <a:rPr lang="en-US" sz="3200" dirty="0" smtClean="0"/>
              <a:t> </a:t>
            </a:r>
            <a:r>
              <a:rPr lang="en-US" sz="3200" dirty="0" err="1" smtClean="0"/>
              <a:t>prava</a:t>
            </a:r>
            <a:r>
              <a:rPr lang="en-US" sz="3200" dirty="0" smtClean="0"/>
              <a:t> a </a:t>
            </a:r>
            <a:r>
              <a:rPr lang="en-US" sz="3200" b="1" dirty="0" err="1" smtClean="0"/>
              <a:t>klasični</a:t>
            </a:r>
            <a:r>
              <a:rPr lang="en-US" sz="3200" b="1" dirty="0" smtClean="0"/>
              <a:t> </a:t>
            </a:r>
            <a:r>
              <a:rPr lang="en-US" sz="3200" b="1" dirty="0" err="1" smtClean="0"/>
              <a:t>jednostavni</a:t>
            </a:r>
            <a:r>
              <a:rPr lang="en-US" sz="3200" b="1" dirty="0" smtClean="0"/>
              <a:t> </a:t>
            </a:r>
            <a:r>
              <a:rPr lang="en-US" sz="3200" b="1" dirty="0" err="1" smtClean="0"/>
              <a:t>regresioni</a:t>
            </a:r>
            <a:r>
              <a:rPr lang="en-US" sz="3200" b="1" dirty="0" smtClean="0"/>
              <a:t> model</a:t>
            </a:r>
            <a:r>
              <a:rPr lang="en-US" sz="3200" dirty="0" smtClean="0"/>
              <a:t> </a:t>
            </a:r>
            <a:r>
              <a:rPr lang="en-US" sz="3200" dirty="0" err="1" smtClean="0"/>
              <a:t>polazi</a:t>
            </a:r>
            <a:r>
              <a:rPr lang="en-US" sz="3200" dirty="0" smtClean="0"/>
              <a:t> </a:t>
            </a:r>
            <a:r>
              <a:rPr lang="en-US" sz="3200" dirty="0" err="1" smtClean="0"/>
              <a:t>od</a:t>
            </a:r>
            <a:r>
              <a:rPr lang="en-US" sz="3200" dirty="0" smtClean="0"/>
              <a:t> </a:t>
            </a:r>
            <a:r>
              <a:rPr lang="en-US" sz="3200" dirty="0" err="1" smtClean="0"/>
              <a:t>nje</a:t>
            </a:r>
            <a:r>
              <a:rPr lang="en-US" sz="3200" dirty="0" smtClean="0"/>
              <a:t> </a:t>
            </a:r>
            <a:r>
              <a:rPr lang="en-US" sz="3200" dirty="0" err="1" smtClean="0"/>
              <a:t>i</a:t>
            </a:r>
            <a:r>
              <a:rPr lang="en-US" sz="3200" dirty="0" smtClean="0"/>
              <a:t> </a:t>
            </a:r>
            <a:r>
              <a:rPr lang="en-US" sz="3200" dirty="0" err="1" smtClean="0"/>
              <a:t>ima</a:t>
            </a:r>
            <a:r>
              <a:rPr lang="en-US" sz="3200" dirty="0" smtClean="0"/>
              <a:t> </a:t>
            </a:r>
            <a:r>
              <a:rPr lang="en-US" sz="3200" dirty="0" err="1" smtClean="0"/>
              <a:t>oblik</a:t>
            </a:r>
            <a:r>
              <a:rPr lang="en-US" sz="3200" dirty="0" smtClean="0"/>
              <a:t>:</a:t>
            </a:r>
          </a:p>
          <a:p>
            <a:r>
              <a:rPr lang="en-US" dirty="0" smtClean="0"/>
              <a:t> </a:t>
            </a:r>
            <a:r>
              <a:rPr lang="x-none" dirty="0" smtClean="0"/>
              <a:t>                                            </a:t>
            </a:r>
            <a:r>
              <a:rPr lang="en-US" dirty="0" smtClean="0"/>
              <a:t>,   </a:t>
            </a:r>
            <a:r>
              <a:rPr lang="en-US" i="1" dirty="0" smtClean="0"/>
              <a:t>    </a:t>
            </a:r>
            <a:r>
              <a:rPr lang="en-US" b="1" i="1" dirty="0" err="1" smtClean="0"/>
              <a:t>i</a:t>
            </a:r>
            <a:r>
              <a:rPr lang="en-US" b="1" i="1" dirty="0" smtClean="0"/>
              <a:t>=1,2,...n</a:t>
            </a:r>
            <a:endParaRPr lang="x-none" dirty="0" smtClean="0"/>
          </a:p>
          <a:p>
            <a:endParaRPr lang="en-US" dirty="0" smtClean="0"/>
          </a:p>
          <a:p>
            <a:r>
              <a:rPr lang="en-US" sz="2800" dirty="0" smtClean="0"/>
              <a:t>Y je </a:t>
            </a:r>
            <a:r>
              <a:rPr lang="en-US" sz="2800" dirty="0" err="1" smtClean="0"/>
              <a:t>zavisna</a:t>
            </a:r>
            <a:r>
              <a:rPr lang="en-US" sz="2800" dirty="0" smtClean="0"/>
              <a:t> </a:t>
            </a:r>
            <a:r>
              <a:rPr lang="en-US" sz="2800" dirty="0" err="1" smtClean="0"/>
              <a:t>promenjiva</a:t>
            </a:r>
            <a:r>
              <a:rPr lang="en-US" sz="2800" dirty="0" smtClean="0"/>
              <a:t>, X je </a:t>
            </a:r>
            <a:r>
              <a:rPr lang="en-US" sz="2800" dirty="0" err="1" smtClean="0"/>
              <a:t>nezavisna</a:t>
            </a:r>
            <a:r>
              <a:rPr lang="en-US" sz="2800" dirty="0" smtClean="0"/>
              <a:t> </a:t>
            </a:r>
            <a:r>
              <a:rPr lang="en-US" sz="2800" dirty="0" err="1" smtClean="0"/>
              <a:t>odnosno</a:t>
            </a:r>
            <a:r>
              <a:rPr lang="en-US" sz="2800" dirty="0" smtClean="0"/>
              <a:t> </a:t>
            </a:r>
            <a:r>
              <a:rPr lang="en-US" sz="2800" dirty="0" err="1" smtClean="0"/>
              <a:t>objašnjavajuća</a:t>
            </a:r>
            <a:r>
              <a:rPr lang="en-US" sz="2800" dirty="0" smtClean="0"/>
              <a:t> </a:t>
            </a:r>
            <a:r>
              <a:rPr lang="en-US" sz="2800" dirty="0" err="1" smtClean="0"/>
              <a:t>promenljiva</a:t>
            </a:r>
            <a:r>
              <a:rPr lang="en-US" sz="2800" dirty="0" smtClean="0"/>
              <a:t>, ε je </a:t>
            </a:r>
            <a:r>
              <a:rPr lang="en-US" sz="2800" dirty="0" err="1" smtClean="0"/>
              <a:t>stohastički</a:t>
            </a:r>
            <a:r>
              <a:rPr lang="en-US" sz="2800" dirty="0" smtClean="0"/>
              <a:t> </a:t>
            </a:r>
            <a:r>
              <a:rPr lang="en-US" sz="2800" dirty="0" err="1" smtClean="0"/>
              <a:t>član</a:t>
            </a:r>
            <a:r>
              <a:rPr lang="en-US" sz="2800" dirty="0" smtClean="0"/>
              <a:t>, </a:t>
            </a:r>
            <a:r>
              <a:rPr lang="en-US" sz="2800" i="1" dirty="0" err="1" smtClean="0"/>
              <a:t>i</a:t>
            </a:r>
            <a:r>
              <a:rPr lang="en-US" sz="2800" dirty="0" smtClean="0"/>
              <a:t> je </a:t>
            </a:r>
            <a:r>
              <a:rPr lang="en-US" sz="2800" dirty="0" err="1" smtClean="0"/>
              <a:t>indeks</a:t>
            </a:r>
            <a:r>
              <a:rPr lang="en-US" sz="2800" dirty="0" smtClean="0"/>
              <a:t>, a </a:t>
            </a:r>
            <a:r>
              <a:rPr lang="en-US" sz="2800" i="1" dirty="0" smtClean="0"/>
              <a:t>n</a:t>
            </a:r>
            <a:r>
              <a:rPr lang="en-US" sz="2800" dirty="0" smtClean="0"/>
              <a:t> </a:t>
            </a:r>
            <a:r>
              <a:rPr lang="en-US" sz="2800" dirty="0" err="1" smtClean="0"/>
              <a:t>predstavlja</a:t>
            </a:r>
            <a:r>
              <a:rPr lang="en-US" sz="2800" dirty="0" smtClean="0"/>
              <a:t> </a:t>
            </a:r>
            <a:r>
              <a:rPr lang="en-US" sz="2800" dirty="0" err="1" smtClean="0"/>
              <a:t>broj</a:t>
            </a:r>
            <a:r>
              <a:rPr lang="en-US" sz="2800" dirty="0" smtClean="0"/>
              <a:t> </a:t>
            </a:r>
            <a:r>
              <a:rPr lang="en-US" sz="2800" dirty="0" err="1" smtClean="0"/>
              <a:t>opservacija</a:t>
            </a:r>
            <a:r>
              <a:rPr lang="en-US" sz="2800" dirty="0" smtClean="0"/>
              <a:t>.</a:t>
            </a:r>
          </a:p>
          <a:p>
            <a:r>
              <a:rPr lang="en-US" sz="3200" dirty="0" err="1" smtClean="0"/>
              <a:t>Dakle</a:t>
            </a:r>
            <a:r>
              <a:rPr lang="en-US" sz="3200" dirty="0" smtClean="0"/>
              <a:t>, </a:t>
            </a:r>
            <a:r>
              <a:rPr lang="en-US" sz="3200" dirty="0" err="1" smtClean="0"/>
              <a:t>promenljiva</a:t>
            </a:r>
            <a:r>
              <a:rPr lang="en-US" sz="3200" dirty="0" smtClean="0"/>
              <a:t> Y je </a:t>
            </a:r>
            <a:r>
              <a:rPr lang="en-US" sz="3200" dirty="0" err="1" smtClean="0"/>
              <a:t>linearno</a:t>
            </a:r>
            <a:r>
              <a:rPr lang="en-US" sz="3200" dirty="0" smtClean="0"/>
              <a:t> </a:t>
            </a:r>
            <a:r>
              <a:rPr lang="en-US" sz="3200" dirty="0" err="1" smtClean="0"/>
              <a:t>zavisna</a:t>
            </a:r>
            <a:r>
              <a:rPr lang="en-US" sz="3200" dirty="0" smtClean="0"/>
              <a:t> </a:t>
            </a:r>
            <a:r>
              <a:rPr lang="en-US" sz="3200" dirty="0" err="1" smtClean="0"/>
              <a:t>od</a:t>
            </a:r>
            <a:r>
              <a:rPr lang="en-US" sz="3200" dirty="0" smtClean="0"/>
              <a:t> X (</a:t>
            </a:r>
            <a:r>
              <a:rPr lang="en-US" sz="3200" dirty="0" err="1" smtClean="0"/>
              <a:t>objašnjavajuće</a:t>
            </a:r>
            <a:r>
              <a:rPr lang="en-US" sz="3200" dirty="0" smtClean="0"/>
              <a:t> </a:t>
            </a:r>
            <a:r>
              <a:rPr lang="en-US" sz="3200" dirty="0" err="1" smtClean="0"/>
              <a:t>promenljive</a:t>
            </a:r>
            <a:r>
              <a:rPr lang="en-US" sz="3200" dirty="0" smtClean="0"/>
              <a:t>) </a:t>
            </a:r>
            <a:r>
              <a:rPr lang="en-US" sz="3200" dirty="0" err="1" smtClean="0"/>
              <a:t>i</a:t>
            </a:r>
            <a:r>
              <a:rPr lang="en-US" sz="3200" dirty="0" smtClean="0"/>
              <a:t> </a:t>
            </a:r>
            <a:r>
              <a:rPr lang="en-US" sz="3200" dirty="0" err="1" smtClean="0"/>
              <a:t>od</a:t>
            </a:r>
            <a:r>
              <a:rPr lang="en-US" sz="3200" dirty="0" smtClean="0"/>
              <a:t> ε (</a:t>
            </a:r>
            <a:r>
              <a:rPr lang="en-US" sz="3200" dirty="0" err="1" smtClean="0"/>
              <a:t>stohastičkog</a:t>
            </a:r>
            <a:r>
              <a:rPr lang="en-US" sz="3200" dirty="0" smtClean="0"/>
              <a:t> </a:t>
            </a:r>
            <a:r>
              <a:rPr lang="en-US" sz="3200" dirty="0" err="1" smtClean="0"/>
              <a:t>člana</a:t>
            </a:r>
            <a:r>
              <a:rPr lang="x-none" sz="3200" dirty="0" smtClean="0"/>
              <a:t>)</a:t>
            </a:r>
            <a:r>
              <a:rPr lang="en-US" sz="3200" dirty="0" smtClean="0"/>
              <a:t>. </a:t>
            </a:r>
          </a:p>
          <a:p>
            <a:r>
              <a:rPr lang="en-US" i="1" dirty="0" smtClean="0"/>
              <a:t> </a:t>
            </a:r>
            <a:endParaRPr lang="en-US" dirty="0" smtClean="0"/>
          </a:p>
          <a:p>
            <a:endParaRPr lang="sr-Latn-CS" dirty="0" smtClean="0"/>
          </a:p>
        </p:txBody>
      </p:sp>
      <p:graphicFrame>
        <p:nvGraphicFramePr>
          <p:cNvPr id="2049" name="Object 1"/>
          <p:cNvGraphicFramePr>
            <a:graphicFrameLocks noChangeAspect="1"/>
          </p:cNvGraphicFramePr>
          <p:nvPr/>
        </p:nvGraphicFramePr>
        <p:xfrm>
          <a:off x="325075" y="2633814"/>
          <a:ext cx="5961062" cy="677861"/>
        </p:xfrm>
        <a:graphic>
          <a:graphicData uri="http://schemas.openxmlformats.org/presentationml/2006/ole">
            <p:oleObj spid="_x0000_s2058" name="Document" r:id="rId3" imgW="5985263" imgH="469325" progId="Word.Document.12">
              <p:embed/>
            </p:oleObj>
          </a:graphicData>
        </a:graphic>
      </p:graphicFrame>
    </p:spTree>
    <p:extLst>
      <p:ext uri="{BB962C8B-B14F-4D97-AF65-F5344CB8AC3E}">
        <p14:creationId xmlns:p14="http://schemas.microsoft.com/office/powerpoint/2010/main" xmlns="" val="9596748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36430" y="319177"/>
            <a:ext cx="10229970" cy="6154775"/>
          </a:xfrm>
        </p:spPr>
        <p:txBody>
          <a:bodyPr/>
          <a:lstStyle/>
          <a:p>
            <a:r>
              <a:rPr lang="en-US" sz="3200" dirty="0" err="1" smtClean="0"/>
              <a:t>Metodom</a:t>
            </a:r>
            <a:r>
              <a:rPr lang="en-US" sz="3200" dirty="0" smtClean="0"/>
              <a:t> </a:t>
            </a:r>
            <a:r>
              <a:rPr lang="en-US" sz="3200" dirty="0" err="1" smtClean="0"/>
              <a:t>običnih</a:t>
            </a:r>
            <a:r>
              <a:rPr lang="en-US" sz="3200" dirty="0" smtClean="0"/>
              <a:t> </a:t>
            </a:r>
            <a:r>
              <a:rPr lang="en-US" sz="3200" dirty="0" err="1" smtClean="0"/>
              <a:t>najmanjih</a:t>
            </a:r>
            <a:r>
              <a:rPr lang="en-US" sz="3200" dirty="0" smtClean="0"/>
              <a:t> </a:t>
            </a:r>
            <a:r>
              <a:rPr lang="en-US" sz="3200" dirty="0" err="1" smtClean="0"/>
              <a:t>kvadrata</a:t>
            </a:r>
            <a:r>
              <a:rPr lang="en-US" sz="3200" dirty="0" smtClean="0"/>
              <a:t>, </a:t>
            </a:r>
            <a:r>
              <a:rPr lang="en-US" sz="3200" b="1" dirty="0" err="1" smtClean="0"/>
              <a:t>ocenjeni</a:t>
            </a:r>
            <a:r>
              <a:rPr lang="en-US" sz="3200" b="1" dirty="0" smtClean="0"/>
              <a:t> model </a:t>
            </a:r>
            <a:r>
              <a:rPr lang="en-US" sz="3200" b="1" dirty="0" err="1" smtClean="0"/>
              <a:t>jednostavnog</a:t>
            </a:r>
            <a:r>
              <a:rPr lang="en-US" sz="3200" b="1" dirty="0" smtClean="0"/>
              <a:t> </a:t>
            </a:r>
            <a:r>
              <a:rPr lang="en-US" sz="3200" b="1" dirty="0" err="1" smtClean="0"/>
              <a:t>linearnog</a:t>
            </a:r>
            <a:r>
              <a:rPr lang="en-US" sz="3200" b="1" dirty="0" smtClean="0"/>
              <a:t> </a:t>
            </a:r>
            <a:r>
              <a:rPr lang="en-US" sz="3200" b="1" dirty="0" err="1" smtClean="0"/>
              <a:t>regresionog</a:t>
            </a:r>
            <a:r>
              <a:rPr lang="en-US" sz="3200" b="1" dirty="0" smtClean="0"/>
              <a:t> </a:t>
            </a:r>
            <a:r>
              <a:rPr lang="en-US" sz="3200" b="1" dirty="0" err="1" smtClean="0"/>
              <a:t>modela</a:t>
            </a:r>
            <a:r>
              <a:rPr lang="en-US" sz="3200" b="1" dirty="0" smtClean="0"/>
              <a:t> </a:t>
            </a:r>
            <a:r>
              <a:rPr lang="en-US" sz="3200" dirty="0" err="1" smtClean="0"/>
              <a:t>na</a:t>
            </a:r>
            <a:r>
              <a:rPr lang="en-US" sz="3200" dirty="0" smtClean="0"/>
              <a:t> </a:t>
            </a:r>
            <a:r>
              <a:rPr lang="en-US" sz="3200" dirty="0" err="1" smtClean="0"/>
              <a:t>osnovu</a:t>
            </a:r>
            <a:r>
              <a:rPr lang="en-US" sz="3200" dirty="0" smtClean="0"/>
              <a:t> </a:t>
            </a:r>
            <a:r>
              <a:rPr lang="en-US" sz="3200" dirty="0" err="1" smtClean="0"/>
              <a:t>podatakaiu</a:t>
            </a:r>
            <a:r>
              <a:rPr lang="en-US" sz="3200" dirty="0" smtClean="0"/>
              <a:t> </a:t>
            </a:r>
            <a:r>
              <a:rPr lang="en-US" sz="3200" dirty="0" err="1" smtClean="0"/>
              <a:t>uzorka</a:t>
            </a:r>
            <a:r>
              <a:rPr lang="en-US" sz="3200" dirty="0" smtClean="0"/>
              <a:t> je:</a:t>
            </a:r>
          </a:p>
          <a:p>
            <a:r>
              <a:rPr lang="en-US" sz="3200" i="1" dirty="0" smtClean="0"/>
              <a:t> </a:t>
            </a:r>
            <a:endParaRPr lang="en-US" sz="3200" dirty="0" smtClean="0"/>
          </a:p>
          <a:p>
            <a:r>
              <a:rPr lang="en-US" sz="3200" i="1" dirty="0" smtClean="0"/>
              <a:t> </a:t>
            </a:r>
            <a:r>
              <a:rPr lang="en-US" sz="3200" dirty="0" err="1" smtClean="0"/>
              <a:t>Stvarne</a:t>
            </a:r>
            <a:r>
              <a:rPr lang="en-US" sz="3200" dirty="0" smtClean="0"/>
              <a:t> </a:t>
            </a:r>
            <a:r>
              <a:rPr lang="en-US" sz="3200" dirty="0" err="1" smtClean="0"/>
              <a:t>vrednosti</a:t>
            </a:r>
            <a:r>
              <a:rPr lang="en-US" sz="3200" dirty="0" smtClean="0"/>
              <a:t> </a:t>
            </a:r>
            <a:r>
              <a:rPr lang="en-US" sz="3200" dirty="0" err="1" smtClean="0"/>
              <a:t>su</a:t>
            </a:r>
            <a:r>
              <a:rPr lang="en-US" sz="3200" dirty="0" smtClean="0"/>
              <a:t> </a:t>
            </a:r>
            <a:r>
              <a:rPr lang="en-US" sz="3200" dirty="0" err="1" smtClean="0"/>
              <a:t>predstavljene</a:t>
            </a:r>
            <a:r>
              <a:rPr lang="en-US" sz="3200" dirty="0" smtClean="0"/>
              <a:t> </a:t>
            </a:r>
            <a:r>
              <a:rPr lang="en-US" sz="3200" dirty="0" err="1" smtClean="0"/>
              <a:t>sa</a:t>
            </a:r>
            <a:r>
              <a:rPr lang="en-US" sz="3200" dirty="0" smtClean="0"/>
              <a:t> </a:t>
            </a:r>
            <a:r>
              <a:rPr lang="en-US" sz="3200" i="1" dirty="0" smtClean="0"/>
              <a:t>Yi</a:t>
            </a:r>
            <a:r>
              <a:rPr lang="en-US" sz="3200" dirty="0" smtClean="0"/>
              <a:t>. </a:t>
            </a:r>
            <a:endParaRPr lang="x-none" sz="3200" dirty="0" smtClean="0"/>
          </a:p>
          <a:p>
            <a:r>
              <a:rPr lang="de-AT" sz="3200" dirty="0" smtClean="0"/>
              <a:t>Ocenjene vrednosti su  </a:t>
            </a:r>
            <a:endParaRPr lang="en-US" sz="3200" dirty="0" smtClean="0"/>
          </a:p>
          <a:p>
            <a:endParaRPr lang="x-none" sz="3200" b="1" dirty="0" smtClean="0"/>
          </a:p>
          <a:p>
            <a:r>
              <a:rPr lang="de-AT" sz="3200" b="1" dirty="0" smtClean="0"/>
              <a:t>Rezidual </a:t>
            </a:r>
            <a:r>
              <a:rPr lang="de-AT" sz="3200" dirty="0" smtClean="0"/>
              <a:t>predstavlja  razliku između stvarnih i ocenjenih vrednosti i njega predstavljamo izrazom:</a:t>
            </a:r>
            <a:endParaRPr lang="x-none" sz="3200" dirty="0" smtClean="0"/>
          </a:p>
          <a:p>
            <a:endParaRPr lang="x-none" sz="2700" dirty="0" smtClean="0"/>
          </a:p>
          <a:p>
            <a:endParaRPr lang="x-none" sz="2700" dirty="0" smtClean="0"/>
          </a:p>
          <a:p>
            <a:endParaRPr lang="en-US" sz="2700" dirty="0" smtClean="0"/>
          </a:p>
          <a:p>
            <a:endParaRPr lang="en-US" sz="2800" dirty="0"/>
          </a:p>
        </p:txBody>
      </p:sp>
      <p:graphicFrame>
        <p:nvGraphicFramePr>
          <p:cNvPr id="1025" name="Object 1"/>
          <p:cNvGraphicFramePr>
            <a:graphicFrameLocks noChangeAspect="1"/>
          </p:cNvGraphicFramePr>
          <p:nvPr/>
        </p:nvGraphicFramePr>
        <p:xfrm>
          <a:off x="1170745" y="1747539"/>
          <a:ext cx="8735255" cy="644384"/>
        </p:xfrm>
        <a:graphic>
          <a:graphicData uri="http://schemas.openxmlformats.org/presentationml/2006/ole">
            <p:oleObj spid="_x0000_s1052" name="Document" r:id="rId3" imgW="5985263" imgH="448810" progId="Word.Document.12">
              <p:embed/>
            </p:oleObj>
          </a:graphicData>
        </a:graphic>
      </p:graphicFrame>
      <p:graphicFrame>
        <p:nvGraphicFramePr>
          <p:cNvPr id="1026" name="Object 2"/>
          <p:cNvGraphicFramePr>
            <a:graphicFrameLocks noChangeAspect="1"/>
          </p:cNvGraphicFramePr>
          <p:nvPr/>
        </p:nvGraphicFramePr>
        <p:xfrm>
          <a:off x="4305329" y="3032875"/>
          <a:ext cx="5961062" cy="473075"/>
        </p:xfrm>
        <a:graphic>
          <a:graphicData uri="http://schemas.openxmlformats.org/presentationml/2006/ole">
            <p:oleObj spid="_x0000_s1053" name="Document" r:id="rId4" imgW="5985263" imgH="484441" progId="Word.Document.12">
              <p:embed/>
            </p:oleObj>
          </a:graphicData>
        </a:graphic>
      </p:graphicFrame>
      <p:graphicFrame>
        <p:nvGraphicFramePr>
          <p:cNvPr id="1027" name="Object 3"/>
          <p:cNvGraphicFramePr>
            <a:graphicFrameLocks noChangeAspect="1"/>
          </p:cNvGraphicFramePr>
          <p:nvPr/>
        </p:nvGraphicFramePr>
        <p:xfrm>
          <a:off x="863600" y="5097463"/>
          <a:ext cx="6062663" cy="609600"/>
        </p:xfrm>
        <a:graphic>
          <a:graphicData uri="http://schemas.openxmlformats.org/presentationml/2006/ole">
            <p:oleObj spid="_x0000_s1054" name="Document" r:id="rId5" imgW="6081224" imgH="609330" progId="Word.Document.12">
              <p:embed/>
            </p:oleObj>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06400" y="609600"/>
            <a:ext cx="10160000" cy="5864352"/>
          </a:xfrm>
        </p:spPr>
        <p:txBody>
          <a:bodyPr/>
          <a:lstStyle/>
          <a:p>
            <a:endParaRPr lang="x-none" dirty="0" smtClean="0"/>
          </a:p>
          <a:p>
            <a:r>
              <a:rPr lang="en-US" dirty="0" smtClean="0"/>
              <a:t>Na </a:t>
            </a:r>
            <a:r>
              <a:rPr lang="en-US" dirty="0" err="1" smtClean="0"/>
              <a:t>osnovu</a:t>
            </a:r>
            <a:r>
              <a:rPr lang="en-US" dirty="0" smtClean="0"/>
              <a:t> </a:t>
            </a:r>
            <a:r>
              <a:rPr lang="en-US" dirty="0" err="1" smtClean="0"/>
              <a:t>metoda</a:t>
            </a:r>
            <a:r>
              <a:rPr lang="en-US" dirty="0" smtClean="0"/>
              <a:t> </a:t>
            </a:r>
            <a:r>
              <a:rPr lang="en-US" dirty="0" err="1" smtClean="0"/>
              <a:t>običnih</a:t>
            </a:r>
            <a:r>
              <a:rPr lang="en-US" dirty="0" smtClean="0"/>
              <a:t> </a:t>
            </a:r>
            <a:r>
              <a:rPr lang="en-US" dirty="0" err="1" smtClean="0"/>
              <a:t>najmanjih</a:t>
            </a:r>
            <a:r>
              <a:rPr lang="en-US" dirty="0" smtClean="0"/>
              <a:t> </a:t>
            </a:r>
            <a:r>
              <a:rPr lang="en-US" dirty="0" err="1" smtClean="0"/>
              <a:t>kvadrata</a:t>
            </a:r>
            <a:r>
              <a:rPr lang="en-US" dirty="0" smtClean="0"/>
              <a:t>, </a:t>
            </a:r>
            <a:r>
              <a:rPr lang="en-US" dirty="0" err="1" smtClean="0"/>
              <a:t>cilj</a:t>
            </a:r>
            <a:r>
              <a:rPr lang="en-US" dirty="0" smtClean="0"/>
              <a:t> je </a:t>
            </a:r>
            <a:r>
              <a:rPr lang="en-US" dirty="0" err="1" smtClean="0"/>
              <a:t>minimizirati</a:t>
            </a:r>
            <a:r>
              <a:rPr lang="en-US" dirty="0" smtClean="0"/>
              <a:t> </a:t>
            </a:r>
            <a:r>
              <a:rPr lang="en-US" dirty="0" err="1" smtClean="0"/>
              <a:t>sumu</a:t>
            </a:r>
            <a:r>
              <a:rPr lang="en-US" dirty="0" smtClean="0"/>
              <a:t> </a:t>
            </a:r>
            <a:r>
              <a:rPr lang="en-US" dirty="0" err="1" smtClean="0"/>
              <a:t>kvadrata</a:t>
            </a:r>
            <a:r>
              <a:rPr lang="en-US" dirty="0" smtClean="0"/>
              <a:t> </a:t>
            </a:r>
            <a:r>
              <a:rPr lang="en-US" dirty="0" err="1" smtClean="0"/>
              <a:t>reziduala</a:t>
            </a:r>
            <a:r>
              <a:rPr lang="en-US" dirty="0" smtClean="0"/>
              <a:t>. </a:t>
            </a:r>
            <a:r>
              <a:rPr lang="en-US" dirty="0" err="1" smtClean="0"/>
              <a:t>Sumu</a:t>
            </a:r>
            <a:r>
              <a:rPr lang="en-US" dirty="0" smtClean="0"/>
              <a:t> </a:t>
            </a:r>
            <a:r>
              <a:rPr lang="en-US" dirty="0" err="1" smtClean="0"/>
              <a:t>kvadrata</a:t>
            </a:r>
            <a:r>
              <a:rPr lang="en-US" dirty="0" smtClean="0"/>
              <a:t> </a:t>
            </a:r>
            <a:r>
              <a:rPr lang="en-US" dirty="0" err="1" smtClean="0"/>
              <a:t>reziduala</a:t>
            </a:r>
            <a:r>
              <a:rPr lang="en-US" dirty="0" smtClean="0"/>
              <a:t> </a:t>
            </a:r>
            <a:r>
              <a:rPr lang="en-US" dirty="0" err="1" smtClean="0"/>
              <a:t>dobijamo</a:t>
            </a:r>
            <a:r>
              <a:rPr lang="en-US" dirty="0" smtClean="0"/>
              <a:t> </a:t>
            </a:r>
            <a:r>
              <a:rPr lang="en-US" dirty="0" err="1" smtClean="0"/>
              <a:t>prema</a:t>
            </a:r>
            <a:r>
              <a:rPr lang="en-US" dirty="0" smtClean="0"/>
              <a:t> </a:t>
            </a:r>
            <a:r>
              <a:rPr lang="en-US" dirty="0" err="1" smtClean="0"/>
              <a:t>sledećoj</a:t>
            </a:r>
            <a:r>
              <a:rPr lang="en-US" dirty="0" smtClean="0"/>
              <a:t> </a:t>
            </a:r>
            <a:r>
              <a:rPr lang="en-US" dirty="0" err="1" smtClean="0"/>
              <a:t>formuli</a:t>
            </a:r>
            <a:r>
              <a:rPr lang="en-US" dirty="0" smtClean="0"/>
              <a:t>:</a:t>
            </a:r>
          </a:p>
          <a:p>
            <a:endParaRPr lang="en-US" dirty="0"/>
          </a:p>
        </p:txBody>
      </p:sp>
      <p:graphicFrame>
        <p:nvGraphicFramePr>
          <p:cNvPr id="43010" name="Object 2"/>
          <p:cNvGraphicFramePr>
            <a:graphicFrameLocks noChangeAspect="1"/>
          </p:cNvGraphicFramePr>
          <p:nvPr/>
        </p:nvGraphicFramePr>
        <p:xfrm>
          <a:off x="1718054" y="2954671"/>
          <a:ext cx="5959475" cy="676275"/>
        </p:xfrm>
        <a:graphic>
          <a:graphicData uri="http://schemas.openxmlformats.org/presentationml/2006/ole">
            <p:oleObj spid="_x0000_s43019" name="Document" r:id="rId3" imgW="5985263" imgH="693549" progId="Word.Document.12">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5578" y="248194"/>
            <a:ext cx="11065872" cy="6035039"/>
          </a:xfrm>
        </p:spPr>
        <p:txBody>
          <a:bodyPr/>
          <a:lstStyle/>
          <a:p>
            <a:endParaRPr lang="x-none" b="1" dirty="0" smtClean="0"/>
          </a:p>
          <a:p>
            <a:r>
              <a:rPr lang="de-AT" b="1" dirty="0" smtClean="0"/>
              <a:t>OSNOVNI SKUP I UZORAK</a:t>
            </a:r>
            <a:endParaRPr lang="en-US" b="1" dirty="0" smtClean="0"/>
          </a:p>
          <a:p>
            <a:endParaRPr lang="x-none" sz="2800" dirty="0" smtClean="0"/>
          </a:p>
          <a:p>
            <a:r>
              <a:rPr lang="de-AT" sz="2800" b="1" dirty="0" smtClean="0"/>
              <a:t>Osnovni skup  </a:t>
            </a:r>
            <a:r>
              <a:rPr lang="de-AT" sz="2800" dirty="0" smtClean="0"/>
              <a:t>je skup svih elemenata čije karakteristike (osobine) ispitujemo. To je skup svih pojedinaca(bića), predmeta i stvari.</a:t>
            </a:r>
            <a:endParaRPr lang="en-US" sz="2800" dirty="0" smtClean="0"/>
          </a:p>
          <a:p>
            <a:r>
              <a:rPr lang="de-AT" sz="2800" b="1" dirty="0" smtClean="0"/>
              <a:t>Uzorak</a:t>
            </a:r>
            <a:r>
              <a:rPr lang="de-AT" sz="2800" dirty="0" smtClean="0"/>
              <a:t> je deo osnovnog skupa odnosno skup elemenata koji su izabrani iz osnovnog skupa za potrebe statističke analize.</a:t>
            </a:r>
            <a:endParaRPr lang="en-US" sz="2800" dirty="0" smtClean="0"/>
          </a:p>
          <a:p>
            <a:r>
              <a:rPr lang="de-AT" sz="2400" dirty="0" smtClean="0"/>
              <a:t>Zaključ</a:t>
            </a:r>
            <a:r>
              <a:rPr lang="x-none" sz="2400" dirty="0" smtClean="0"/>
              <a:t>ak</a:t>
            </a:r>
            <a:r>
              <a:rPr lang="de-AT" sz="2400" dirty="0" smtClean="0"/>
              <a:t> o osnovnom skupu se skoro uvek donos</a:t>
            </a:r>
            <a:r>
              <a:rPr lang="x-none" sz="2400" smtClean="0"/>
              <a:t>i</a:t>
            </a:r>
            <a:r>
              <a:rPr lang="de-AT" sz="2400" smtClean="0"/>
              <a:t> </a:t>
            </a:r>
            <a:r>
              <a:rPr lang="de-AT" sz="2400" dirty="0" smtClean="0"/>
              <a:t>na osnovu dela skupa. Dakle, cilj je da zaključke o karakteristikama osnovnog skupa donosimo na osnovu informacija iz uzorka.</a:t>
            </a:r>
            <a:endParaRPr lang="en-US" sz="2400" dirty="0" smtClean="0"/>
          </a:p>
          <a:p>
            <a:r>
              <a:rPr lang="de-AT" sz="2800" b="1" dirty="0" smtClean="0"/>
              <a:t>Reprezentativan uzorak </a:t>
            </a:r>
            <a:r>
              <a:rPr lang="de-AT" sz="2800" dirty="0" smtClean="0"/>
              <a:t>predstavlja uzorak koji u najvećoj meri odražava karakteristike osnovnog skupa.</a:t>
            </a:r>
            <a:endParaRPr lang="en-US" sz="2800" dirty="0" smtClean="0"/>
          </a:p>
          <a:p>
            <a:pPr marL="609600" indent="-609600">
              <a:defRPr/>
            </a:pPr>
            <a:endParaRPr lang="sr-Latn-CS" sz="2800" dirty="0"/>
          </a:p>
        </p:txBody>
      </p:sp>
    </p:spTree>
    <p:extLst>
      <p:ext uri="{BB962C8B-B14F-4D97-AF65-F5344CB8AC3E}">
        <p14:creationId xmlns:p14="http://schemas.microsoft.com/office/powerpoint/2010/main" xmlns="" val="347262819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40267" y="541867"/>
            <a:ext cx="10126133" cy="5932085"/>
          </a:xfrm>
        </p:spPr>
        <p:txBody>
          <a:bodyPr/>
          <a:lstStyle/>
          <a:p>
            <a:r>
              <a:rPr lang="en-US" sz="2800" b="1" dirty="0" smtClean="0"/>
              <a:t>PRIMER: </a:t>
            </a:r>
            <a:r>
              <a:rPr lang="en-US" sz="2800" b="1" dirty="0" err="1" smtClean="0"/>
              <a:t>Zavisnost</a:t>
            </a:r>
            <a:r>
              <a:rPr lang="en-US" sz="2800" b="1" dirty="0" smtClean="0"/>
              <a:t> </a:t>
            </a:r>
            <a:r>
              <a:rPr lang="en-US" sz="2800" b="1" dirty="0" err="1" smtClean="0"/>
              <a:t>između</a:t>
            </a:r>
            <a:r>
              <a:rPr lang="en-US" sz="2800" b="1" dirty="0" smtClean="0"/>
              <a:t> </a:t>
            </a:r>
            <a:r>
              <a:rPr lang="en-US" sz="2800" b="1" dirty="0" err="1" smtClean="0"/>
              <a:t>cene</a:t>
            </a:r>
            <a:r>
              <a:rPr lang="en-US" sz="2800" b="1" dirty="0" smtClean="0"/>
              <a:t> </a:t>
            </a:r>
            <a:r>
              <a:rPr lang="en-US" sz="2800" b="1" dirty="0" err="1" smtClean="0"/>
              <a:t>po</a:t>
            </a:r>
            <a:r>
              <a:rPr lang="en-US" sz="2800" b="1" dirty="0" smtClean="0"/>
              <a:t> m2 (Y) </a:t>
            </a:r>
            <a:r>
              <a:rPr lang="en-US" sz="2800" b="1" dirty="0" err="1" smtClean="0"/>
              <a:t>i</a:t>
            </a:r>
            <a:r>
              <a:rPr lang="en-US" sz="2800" b="1" dirty="0" smtClean="0"/>
              <a:t> </a:t>
            </a:r>
            <a:r>
              <a:rPr lang="en-US" sz="2800" b="1" dirty="0" err="1" smtClean="0"/>
              <a:t>površine</a:t>
            </a:r>
            <a:r>
              <a:rPr lang="en-US" sz="2800" b="1" dirty="0" smtClean="0"/>
              <a:t> </a:t>
            </a:r>
            <a:r>
              <a:rPr lang="en-US" sz="2800" b="1" dirty="0" err="1" smtClean="0"/>
              <a:t>po</a:t>
            </a:r>
            <a:r>
              <a:rPr lang="en-US" sz="2800" b="1" dirty="0" smtClean="0"/>
              <a:t> m2 (X)</a:t>
            </a:r>
            <a:endParaRPr lang="en-US" sz="2800" dirty="0" smtClean="0"/>
          </a:p>
          <a:p>
            <a:r>
              <a:rPr lang="en-US" sz="2800" dirty="0" err="1" smtClean="0"/>
              <a:t>Koristićemo</a:t>
            </a:r>
            <a:r>
              <a:rPr lang="en-US" sz="2800" dirty="0" smtClean="0"/>
              <a:t> </a:t>
            </a:r>
            <a:r>
              <a:rPr lang="en-US" sz="2800" dirty="0" err="1" smtClean="0"/>
              <a:t>podatke</a:t>
            </a:r>
            <a:r>
              <a:rPr lang="en-US" sz="2800" dirty="0" smtClean="0"/>
              <a:t> </a:t>
            </a:r>
            <a:r>
              <a:rPr lang="en-US" sz="2800" dirty="0" err="1" smtClean="0"/>
              <a:t>iz</a:t>
            </a:r>
            <a:r>
              <a:rPr lang="en-US" sz="2800" dirty="0" smtClean="0"/>
              <a:t> </a:t>
            </a:r>
            <a:r>
              <a:rPr lang="en-US" sz="2800" dirty="0" err="1" smtClean="0"/>
              <a:t>prethodnog</a:t>
            </a:r>
            <a:r>
              <a:rPr lang="en-US" sz="2800" dirty="0" smtClean="0"/>
              <a:t> </a:t>
            </a:r>
            <a:r>
              <a:rPr lang="en-US" sz="2800" dirty="0" err="1" smtClean="0"/>
              <a:t>primera</a:t>
            </a:r>
            <a:r>
              <a:rPr lang="en-US" sz="2800" dirty="0" smtClean="0"/>
              <a:t> </a:t>
            </a:r>
            <a:r>
              <a:rPr lang="en-US" sz="2800" dirty="0" err="1" smtClean="0"/>
              <a:t>gde</a:t>
            </a:r>
            <a:r>
              <a:rPr lang="en-US" sz="2800" dirty="0" smtClean="0"/>
              <a:t> </a:t>
            </a:r>
            <a:r>
              <a:rPr lang="en-US" sz="2800" dirty="0" err="1" smtClean="0"/>
              <a:t>su</a:t>
            </a:r>
            <a:r>
              <a:rPr lang="en-US" sz="2800" dirty="0" smtClean="0"/>
              <a:t> </a:t>
            </a:r>
            <a:r>
              <a:rPr lang="en-US" sz="2800" dirty="0" err="1" smtClean="0"/>
              <a:t>nam</a:t>
            </a:r>
            <a:r>
              <a:rPr lang="en-US" sz="2800" dirty="0" smtClean="0"/>
              <a:t> </a:t>
            </a:r>
            <a:r>
              <a:rPr lang="en-US" sz="2800" dirty="0" err="1" smtClean="0"/>
              <a:t>dati</a:t>
            </a:r>
            <a:r>
              <a:rPr lang="en-US" sz="2800" dirty="0" smtClean="0"/>
              <a:t> </a:t>
            </a:r>
            <a:r>
              <a:rPr lang="en-US" sz="2800" dirty="0" err="1" smtClean="0"/>
              <a:t>podaci</a:t>
            </a:r>
            <a:r>
              <a:rPr lang="en-US" sz="2800" dirty="0" smtClean="0"/>
              <a:t> o </a:t>
            </a:r>
            <a:r>
              <a:rPr lang="en-US" sz="2800" dirty="0" err="1" smtClean="0"/>
              <a:t>ceni</a:t>
            </a:r>
            <a:r>
              <a:rPr lang="en-US" sz="2800" dirty="0" smtClean="0"/>
              <a:t> </a:t>
            </a:r>
            <a:r>
              <a:rPr lang="en-US" sz="2800" dirty="0" err="1" smtClean="0"/>
              <a:t>po</a:t>
            </a:r>
            <a:r>
              <a:rPr lang="en-US" sz="2800" dirty="0" smtClean="0"/>
              <a:t> m2 (Y) </a:t>
            </a:r>
            <a:r>
              <a:rPr lang="en-US" sz="2800" dirty="0" err="1" smtClean="0"/>
              <a:t>i</a:t>
            </a:r>
            <a:r>
              <a:rPr lang="en-US" sz="2800" dirty="0" smtClean="0"/>
              <a:t> </a:t>
            </a:r>
            <a:r>
              <a:rPr lang="en-US" sz="2800" dirty="0" err="1" smtClean="0"/>
              <a:t>površini</a:t>
            </a:r>
            <a:r>
              <a:rPr lang="en-US" sz="2800" dirty="0" smtClean="0"/>
              <a:t> </a:t>
            </a:r>
            <a:r>
              <a:rPr lang="en-US" sz="2800" dirty="0" err="1" smtClean="0"/>
              <a:t>po</a:t>
            </a:r>
            <a:r>
              <a:rPr lang="en-US" sz="2800" dirty="0" smtClean="0"/>
              <a:t> m2 (X)</a:t>
            </a:r>
          </a:p>
          <a:p>
            <a:pPr marL="514350" indent="-514350">
              <a:buAutoNum type="alphaLcParenR"/>
            </a:pPr>
            <a:r>
              <a:rPr lang="en-US" sz="2800" dirty="0" err="1" smtClean="0"/>
              <a:t>Najpre</a:t>
            </a:r>
            <a:r>
              <a:rPr lang="en-US" sz="2800" dirty="0" smtClean="0"/>
              <a:t> </a:t>
            </a:r>
            <a:r>
              <a:rPr lang="en-US" sz="2800" dirty="0" err="1" smtClean="0"/>
              <a:t>ćemo</a:t>
            </a:r>
            <a:r>
              <a:rPr lang="en-US" sz="2800" dirty="0" smtClean="0"/>
              <a:t> </a:t>
            </a:r>
            <a:r>
              <a:rPr lang="en-US" sz="2800" b="1" dirty="0" err="1" smtClean="0"/>
              <a:t>oceniti</a:t>
            </a:r>
            <a:r>
              <a:rPr lang="en-US" sz="2800" b="1" dirty="0" smtClean="0"/>
              <a:t> </a:t>
            </a:r>
            <a:r>
              <a:rPr lang="en-US" sz="2800" b="1" dirty="0" err="1" smtClean="0"/>
              <a:t>linearnu</a:t>
            </a:r>
            <a:r>
              <a:rPr lang="en-US" sz="2800" b="1" dirty="0" smtClean="0"/>
              <a:t> </a:t>
            </a:r>
            <a:r>
              <a:rPr lang="en-US" sz="2800" b="1" dirty="0" err="1" smtClean="0"/>
              <a:t>zavisnost</a:t>
            </a:r>
            <a:r>
              <a:rPr lang="en-US" sz="2800" b="1" dirty="0" smtClean="0"/>
              <a:t> </a:t>
            </a:r>
            <a:r>
              <a:rPr lang="en-US" sz="2800" b="1" dirty="0" err="1" smtClean="0"/>
              <a:t>između</a:t>
            </a:r>
            <a:r>
              <a:rPr lang="en-US" sz="2800" b="1" dirty="0" smtClean="0"/>
              <a:t> </a:t>
            </a:r>
            <a:r>
              <a:rPr lang="en-US" sz="2800" b="1" dirty="0" err="1" smtClean="0"/>
              <a:t>cene</a:t>
            </a:r>
            <a:r>
              <a:rPr lang="en-US" sz="2800" b="1" dirty="0" smtClean="0"/>
              <a:t> </a:t>
            </a:r>
            <a:r>
              <a:rPr lang="en-US" sz="2800" b="1" dirty="0" err="1" smtClean="0"/>
              <a:t>po</a:t>
            </a:r>
            <a:r>
              <a:rPr lang="en-US" sz="2800" b="1" dirty="0" smtClean="0"/>
              <a:t> m2 (Y) </a:t>
            </a:r>
            <a:r>
              <a:rPr lang="en-US" sz="2800" b="1" dirty="0" err="1" smtClean="0"/>
              <a:t>i</a:t>
            </a:r>
            <a:r>
              <a:rPr lang="en-US" sz="2800" b="1" dirty="0" smtClean="0"/>
              <a:t> </a:t>
            </a:r>
            <a:r>
              <a:rPr lang="en-US" sz="2800" b="1" dirty="0" err="1" smtClean="0"/>
              <a:t>površine</a:t>
            </a:r>
            <a:r>
              <a:rPr lang="en-US" sz="2800" b="1" dirty="0" smtClean="0"/>
              <a:t> </a:t>
            </a:r>
            <a:r>
              <a:rPr lang="en-US" sz="2800" b="1" dirty="0" err="1" smtClean="0"/>
              <a:t>po</a:t>
            </a:r>
            <a:r>
              <a:rPr lang="en-US" sz="2800" b="1" dirty="0" smtClean="0"/>
              <a:t> m2 (X).</a:t>
            </a:r>
            <a:r>
              <a:rPr lang="en-US" sz="2800" dirty="0" smtClean="0"/>
              <a:t> To </a:t>
            </a:r>
            <a:r>
              <a:rPr lang="en-US" sz="2800" dirty="0" err="1" smtClean="0"/>
              <a:t>ćemo</a:t>
            </a:r>
            <a:r>
              <a:rPr lang="en-US" sz="2800" dirty="0" smtClean="0"/>
              <a:t> </a:t>
            </a:r>
            <a:r>
              <a:rPr lang="en-US" sz="2800" dirty="0" err="1" smtClean="0"/>
              <a:t>učiniti</a:t>
            </a:r>
            <a:r>
              <a:rPr lang="en-US" sz="2800" dirty="0" smtClean="0"/>
              <a:t> </a:t>
            </a:r>
            <a:r>
              <a:rPr lang="en-US" sz="2800" dirty="0" err="1" smtClean="0"/>
              <a:t>primenom</a:t>
            </a:r>
            <a:r>
              <a:rPr lang="en-US" sz="2800" dirty="0" smtClean="0"/>
              <a:t> </a:t>
            </a:r>
            <a:r>
              <a:rPr lang="en-US" sz="2800" dirty="0" err="1" smtClean="0"/>
              <a:t>metoda</a:t>
            </a:r>
            <a:r>
              <a:rPr lang="en-US" sz="2800" dirty="0" smtClean="0"/>
              <a:t> ONK </a:t>
            </a:r>
            <a:r>
              <a:rPr lang="en-US" sz="2800" dirty="0" err="1" smtClean="0"/>
              <a:t>na</a:t>
            </a:r>
            <a:r>
              <a:rPr lang="en-US" sz="2800" dirty="0" smtClean="0"/>
              <a:t> </a:t>
            </a:r>
            <a:r>
              <a:rPr lang="en-US" sz="2800" dirty="0" err="1" smtClean="0"/>
              <a:t>osnovu</a:t>
            </a:r>
            <a:r>
              <a:rPr lang="en-US" sz="2800" dirty="0" smtClean="0"/>
              <a:t> </a:t>
            </a:r>
            <a:r>
              <a:rPr lang="en-US" sz="2800" dirty="0" err="1" smtClean="0"/>
              <a:t>modela</a:t>
            </a:r>
            <a:r>
              <a:rPr lang="en-US" sz="2800" dirty="0" smtClean="0"/>
              <a:t>:</a:t>
            </a:r>
            <a:endParaRPr lang="x-none" sz="2800" dirty="0" smtClean="0"/>
          </a:p>
          <a:p>
            <a:pPr marL="514350" indent="-514350"/>
            <a:endParaRPr lang="en-US" sz="2800" dirty="0" smtClean="0"/>
          </a:p>
          <a:p>
            <a:r>
              <a:rPr lang="x-none" dirty="0" smtClean="0"/>
              <a:t>                                </a:t>
            </a:r>
            <a:r>
              <a:rPr lang="x-none" sz="3200" dirty="0" smtClean="0"/>
              <a:t>,   i = 1,2,....7</a:t>
            </a:r>
            <a:endParaRPr lang="en-US" dirty="0"/>
          </a:p>
        </p:txBody>
      </p:sp>
      <p:graphicFrame>
        <p:nvGraphicFramePr>
          <p:cNvPr id="44034" name="Object 2"/>
          <p:cNvGraphicFramePr>
            <a:graphicFrameLocks noChangeAspect="1"/>
          </p:cNvGraphicFramePr>
          <p:nvPr/>
        </p:nvGraphicFramePr>
        <p:xfrm>
          <a:off x="-621771" y="3824289"/>
          <a:ext cx="5984875" cy="595312"/>
        </p:xfrm>
        <a:graphic>
          <a:graphicData uri="http://schemas.openxmlformats.org/presentationml/2006/ole">
            <p:oleObj spid="_x0000_s44043" name="Document" r:id="rId3" imgW="5985263" imgH="484441" progId="Word.Document.12">
              <p:embed/>
            </p:oleObj>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1"/>
          </p:nvPr>
        </p:nvSpPr>
        <p:spPr>
          <a:xfrm>
            <a:off x="389467" y="338667"/>
            <a:ext cx="10176933" cy="6135285"/>
          </a:xfrm>
        </p:spPr>
        <p:txBody>
          <a:bodyPr/>
          <a:lstStyle/>
          <a:p>
            <a:r>
              <a:rPr lang="en-US" sz="3200" dirty="0" err="1" smtClean="0"/>
              <a:t>Međurezultati</a:t>
            </a:r>
            <a:r>
              <a:rPr lang="en-US" sz="3200" dirty="0" smtClean="0"/>
              <a:t> </a:t>
            </a:r>
            <a:r>
              <a:rPr lang="en-US" sz="3200" dirty="0" err="1" smtClean="0"/>
              <a:t>koji</a:t>
            </a:r>
            <a:r>
              <a:rPr lang="en-US" sz="3200" dirty="0" smtClean="0"/>
              <a:t> </a:t>
            </a:r>
            <a:r>
              <a:rPr lang="en-US" sz="3200" dirty="0" err="1" smtClean="0"/>
              <a:t>su</a:t>
            </a:r>
            <a:r>
              <a:rPr lang="en-US" sz="3200" dirty="0" smtClean="0"/>
              <a:t> </a:t>
            </a:r>
            <a:r>
              <a:rPr lang="en-US" sz="3200" dirty="0" err="1" smtClean="0"/>
              <a:t>nam</a:t>
            </a:r>
            <a:r>
              <a:rPr lang="en-US" sz="3200" dirty="0" smtClean="0"/>
              <a:t> </a:t>
            </a:r>
            <a:r>
              <a:rPr lang="en-US" sz="3200" dirty="0" err="1" smtClean="0"/>
              <a:t>potrebni</a:t>
            </a:r>
            <a:r>
              <a:rPr lang="en-US" sz="3200" dirty="0" smtClean="0"/>
              <a:t> </a:t>
            </a:r>
            <a:r>
              <a:rPr lang="en-US" sz="3200" dirty="0" err="1" smtClean="0"/>
              <a:t>izračunati</a:t>
            </a:r>
            <a:r>
              <a:rPr lang="en-US" sz="3200" dirty="0" smtClean="0"/>
              <a:t> </a:t>
            </a:r>
            <a:r>
              <a:rPr lang="en-US" sz="3200" dirty="0" err="1" smtClean="0"/>
              <a:t>su</a:t>
            </a:r>
            <a:r>
              <a:rPr lang="en-US" sz="3200" dirty="0" smtClean="0"/>
              <a:t> u </a:t>
            </a:r>
            <a:r>
              <a:rPr lang="en-US" sz="3200" dirty="0" err="1" smtClean="0"/>
              <a:t>Excelu</a:t>
            </a:r>
            <a:r>
              <a:rPr lang="en-US" sz="3200" dirty="0" smtClean="0"/>
              <a:t> </a:t>
            </a:r>
            <a:r>
              <a:rPr lang="en-US" sz="3200" dirty="0" err="1" smtClean="0"/>
              <a:t>i</a:t>
            </a:r>
            <a:r>
              <a:rPr lang="en-US" sz="3200" dirty="0" smtClean="0"/>
              <a:t> </a:t>
            </a:r>
            <a:r>
              <a:rPr lang="en-US" sz="3200" dirty="0" err="1" smtClean="0"/>
              <a:t>dati</a:t>
            </a:r>
            <a:r>
              <a:rPr lang="en-US" sz="3200" dirty="0" smtClean="0"/>
              <a:t> </a:t>
            </a:r>
            <a:r>
              <a:rPr lang="en-US" sz="3200" dirty="0" err="1" smtClean="0"/>
              <a:t>su</a:t>
            </a:r>
            <a:r>
              <a:rPr lang="en-US" sz="3200" dirty="0" smtClean="0"/>
              <a:t> u </a:t>
            </a:r>
            <a:r>
              <a:rPr lang="en-US" sz="3200" dirty="0" err="1" smtClean="0"/>
              <a:t>sledećoj</a:t>
            </a:r>
            <a:r>
              <a:rPr lang="en-US" sz="3200" dirty="0" smtClean="0"/>
              <a:t> </a:t>
            </a:r>
            <a:r>
              <a:rPr lang="en-US" sz="3200" dirty="0" err="1" smtClean="0"/>
              <a:t>tabeli</a:t>
            </a:r>
            <a:r>
              <a:rPr lang="en-US" sz="3200" dirty="0" smtClean="0"/>
              <a:t>:</a:t>
            </a:r>
            <a:endParaRPr lang="x-none" sz="3200" dirty="0" smtClean="0"/>
          </a:p>
          <a:p>
            <a:endParaRPr lang="x-none" sz="3200" dirty="0" smtClean="0"/>
          </a:p>
          <a:p>
            <a:endParaRPr lang="x-none" sz="3200" dirty="0" smtClean="0"/>
          </a:p>
          <a:p>
            <a:endParaRPr lang="x-none" sz="3200" dirty="0" smtClean="0"/>
          </a:p>
          <a:p>
            <a:endParaRPr lang="x-none" sz="3200" dirty="0" smtClean="0"/>
          </a:p>
          <a:p>
            <a:endParaRPr lang="x-none" sz="3200" dirty="0" smtClean="0"/>
          </a:p>
          <a:p>
            <a:r>
              <a:rPr lang="de-AT" sz="2800" dirty="0" smtClean="0"/>
              <a:t>Aritmetička sredina za X je:</a:t>
            </a:r>
            <a:endParaRPr lang="en-US" sz="2800" dirty="0" smtClean="0"/>
          </a:p>
          <a:p>
            <a:endParaRPr lang="x-none" sz="2800" dirty="0" smtClean="0"/>
          </a:p>
          <a:p>
            <a:r>
              <a:rPr lang="de-AT" sz="2800" dirty="0" smtClean="0"/>
              <a:t>Aritmetička sredina za Y je</a:t>
            </a:r>
            <a:r>
              <a:rPr lang="x-none" sz="2800" dirty="0" smtClean="0"/>
              <a:t>:</a:t>
            </a:r>
          </a:p>
          <a:p>
            <a:endParaRPr lang="x-none" sz="2800" dirty="0" smtClean="0"/>
          </a:p>
        </p:txBody>
      </p:sp>
      <p:graphicFrame>
        <p:nvGraphicFramePr>
          <p:cNvPr id="45060" name="Object 4"/>
          <p:cNvGraphicFramePr>
            <a:graphicFrameLocks noChangeAspect="1"/>
          </p:cNvGraphicFramePr>
          <p:nvPr/>
        </p:nvGraphicFramePr>
        <p:xfrm>
          <a:off x="609072" y="1524000"/>
          <a:ext cx="7212012" cy="2678113"/>
        </p:xfrm>
        <a:graphic>
          <a:graphicData uri="http://schemas.openxmlformats.org/presentationml/2006/ole">
            <p:oleObj spid="_x0000_s45069" name="Document" r:id="rId3" imgW="6555976" imgH="2677741" progId="Word.Document.12">
              <p:embed/>
            </p:oleObj>
          </a:graphicData>
        </a:graphic>
      </p:graphicFrame>
      <p:sp>
        <p:nvSpPr>
          <p:cNvPr id="45062" name="Rectangle 6"/>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5061"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728133" y="4639734"/>
            <a:ext cx="2201334" cy="637872"/>
          </a:xfrm>
          <a:prstGeom prst="rect">
            <a:avLst/>
          </a:prstGeom>
          <a:noFill/>
        </p:spPr>
      </p:pic>
      <p:sp>
        <p:nvSpPr>
          <p:cNvPr id="45063" name="Rectangle 7"/>
          <p:cNvSpPr>
            <a:spLocks noChangeArrowheads="1"/>
          </p:cNvSpPr>
          <p:nvPr/>
        </p:nvSpPr>
        <p:spPr bwMode="auto">
          <a:xfrm>
            <a:off x="0" y="830263"/>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065" name="Rectangle 9"/>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5064" name="Picture 8"/>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829734" y="5858933"/>
            <a:ext cx="2312659" cy="592667"/>
          </a:xfrm>
          <a:prstGeom prst="rect">
            <a:avLst/>
          </a:prstGeom>
          <a:noFill/>
        </p:spPr>
      </p:pic>
      <p:sp>
        <p:nvSpPr>
          <p:cNvPr id="45066" name="Rectangle 10"/>
          <p:cNvSpPr>
            <a:spLocks noChangeArrowheads="1"/>
          </p:cNvSpPr>
          <p:nvPr/>
        </p:nvSpPr>
        <p:spPr bwMode="auto">
          <a:xfrm>
            <a:off x="0" y="830263"/>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21733" y="321733"/>
            <a:ext cx="10244667" cy="6152219"/>
          </a:xfrm>
        </p:spPr>
        <p:txBody>
          <a:bodyPr/>
          <a:lstStyle/>
          <a:p>
            <a:r>
              <a:rPr lang="en-US" sz="3200" dirty="0" err="1" smtClean="0"/>
              <a:t>Ocenjene</a:t>
            </a:r>
            <a:r>
              <a:rPr lang="en-US" sz="3200" dirty="0" smtClean="0"/>
              <a:t> </a:t>
            </a:r>
            <a:r>
              <a:rPr lang="en-US" sz="3200" dirty="0" err="1" smtClean="0"/>
              <a:t>vrednosti</a:t>
            </a:r>
            <a:r>
              <a:rPr lang="en-US" sz="3200" dirty="0" smtClean="0"/>
              <a:t> </a:t>
            </a:r>
            <a:r>
              <a:rPr lang="en-US" sz="3200" dirty="0" err="1" smtClean="0"/>
              <a:t>za</a:t>
            </a:r>
            <a:r>
              <a:rPr lang="en-US" sz="3200" dirty="0" smtClean="0"/>
              <a:t> </a:t>
            </a:r>
            <a:r>
              <a:rPr lang="en-US" sz="3200" i="1" dirty="0" smtClean="0"/>
              <a:t>b </a:t>
            </a:r>
            <a:r>
              <a:rPr lang="en-US" sz="3200" i="1" dirty="0" err="1" smtClean="0"/>
              <a:t>i</a:t>
            </a:r>
            <a:r>
              <a:rPr lang="en-US" sz="3200" i="1" dirty="0" smtClean="0"/>
              <a:t> </a:t>
            </a:r>
            <a:r>
              <a:rPr lang="en-US" sz="3200" i="1" dirty="0" err="1" smtClean="0"/>
              <a:t>bo</a:t>
            </a:r>
            <a:r>
              <a:rPr lang="en-US" sz="3200" dirty="0" smtClean="0"/>
              <a:t> </a:t>
            </a:r>
            <a:r>
              <a:rPr lang="en-US" sz="3200" dirty="0" err="1" smtClean="0"/>
              <a:t>su</a:t>
            </a:r>
            <a:r>
              <a:rPr lang="en-US" dirty="0" smtClean="0"/>
              <a:t>:</a:t>
            </a:r>
            <a:endParaRPr lang="x-none" dirty="0" smtClean="0"/>
          </a:p>
          <a:p>
            <a:endParaRPr lang="x-none" dirty="0" smtClean="0"/>
          </a:p>
          <a:p>
            <a:endParaRPr lang="x-none" dirty="0" smtClean="0"/>
          </a:p>
          <a:p>
            <a:r>
              <a:rPr lang="en-US" sz="2800" dirty="0" err="1" smtClean="0"/>
              <a:t>gde</a:t>
            </a:r>
            <a:r>
              <a:rPr lang="en-US" sz="2800" dirty="0" smtClean="0"/>
              <a:t> </a:t>
            </a:r>
            <a:r>
              <a:rPr lang="en-US" sz="2800" dirty="0" err="1" smtClean="0"/>
              <a:t>su</a:t>
            </a:r>
            <a:r>
              <a:rPr lang="x-none" sz="2800" dirty="0" smtClean="0"/>
              <a:t> </a:t>
            </a:r>
            <a:r>
              <a:rPr lang="x-none" sz="2800" i="1" dirty="0" smtClean="0"/>
              <a:t>x</a:t>
            </a:r>
            <a:r>
              <a:rPr lang="x-none" sz="2800" i="1" baseline="-25000" dirty="0" smtClean="0"/>
              <a:t>i</a:t>
            </a:r>
            <a:r>
              <a:rPr lang="en-US" sz="2800" i="1" baseline="-25000" dirty="0" smtClean="0"/>
              <a:t> </a:t>
            </a:r>
            <a:r>
              <a:rPr lang="x-none" sz="2800" dirty="0" smtClean="0"/>
              <a:t>i</a:t>
            </a:r>
            <a:r>
              <a:rPr lang="x-none" sz="2800" i="1" dirty="0" smtClean="0"/>
              <a:t> y</a:t>
            </a:r>
            <a:r>
              <a:rPr lang="x-none" sz="2800" i="1" baseline="-25000" dirty="0" smtClean="0"/>
              <a:t>i</a:t>
            </a:r>
            <a:r>
              <a:rPr lang="x-none" sz="2800" i="1" dirty="0" smtClean="0"/>
              <a:t> </a:t>
            </a:r>
            <a:r>
              <a:rPr lang="en-US" sz="2800" i="1" dirty="0" smtClean="0"/>
              <a:t> </a:t>
            </a:r>
            <a:r>
              <a:rPr lang="en-US" sz="2800" dirty="0" err="1" smtClean="0"/>
              <a:t>centrirane</a:t>
            </a:r>
            <a:r>
              <a:rPr lang="en-US" sz="2800" dirty="0" smtClean="0"/>
              <a:t> </a:t>
            </a:r>
            <a:r>
              <a:rPr lang="en-US" sz="2800" dirty="0" err="1" smtClean="0"/>
              <a:t>vrednosti</a:t>
            </a:r>
            <a:r>
              <a:rPr lang="en-US" sz="2800" dirty="0" smtClean="0"/>
              <a:t> </a:t>
            </a:r>
            <a:r>
              <a:rPr lang="en-US" sz="2800" dirty="0" err="1" smtClean="0"/>
              <a:t>promenljivih</a:t>
            </a:r>
            <a:r>
              <a:rPr lang="en-US" sz="2800" dirty="0" smtClean="0"/>
              <a:t> X </a:t>
            </a:r>
            <a:r>
              <a:rPr lang="en-US" sz="2800" dirty="0" err="1" smtClean="0"/>
              <a:t>i</a:t>
            </a:r>
            <a:r>
              <a:rPr lang="en-US" sz="2800" dirty="0" smtClean="0"/>
              <a:t> Y </a:t>
            </a:r>
            <a:r>
              <a:rPr lang="en-US" sz="2800" dirty="0" err="1" smtClean="0"/>
              <a:t>tako</a:t>
            </a:r>
            <a:r>
              <a:rPr lang="en-US" sz="2800" dirty="0" smtClean="0"/>
              <a:t> </a:t>
            </a:r>
            <a:r>
              <a:rPr lang="en-US" sz="2800" dirty="0" err="1" smtClean="0"/>
              <a:t>da</a:t>
            </a:r>
            <a:r>
              <a:rPr lang="en-US" sz="2800" dirty="0" smtClean="0"/>
              <a:t> je   </a:t>
            </a:r>
            <a:endParaRPr lang="x-none" sz="2800" dirty="0" smtClean="0"/>
          </a:p>
          <a:p>
            <a:r>
              <a:rPr lang="x-none" dirty="0" smtClean="0"/>
              <a:t>                      a                     . </a:t>
            </a:r>
          </a:p>
          <a:p>
            <a:endParaRPr lang="en-US" sz="2800" dirty="0" smtClean="0"/>
          </a:p>
        </p:txBody>
      </p:sp>
      <p:sp>
        <p:nvSpPr>
          <p:cNvPr id="46082"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608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43466" y="1320799"/>
            <a:ext cx="3997527" cy="711201"/>
          </a:xfrm>
          <a:prstGeom prst="rect">
            <a:avLst/>
          </a:prstGeom>
          <a:noFill/>
        </p:spPr>
      </p:pic>
      <p:sp>
        <p:nvSpPr>
          <p:cNvPr id="46083" name="Rectangle 3"/>
          <p:cNvSpPr>
            <a:spLocks noChangeArrowheads="1"/>
          </p:cNvSpPr>
          <p:nvPr/>
        </p:nvSpPr>
        <p:spPr bwMode="auto">
          <a:xfrm>
            <a:off x="0" y="884238"/>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276350"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6085" name="Rectangle 5"/>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6084"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74134" y="2725209"/>
            <a:ext cx="1879600" cy="509058"/>
          </a:xfrm>
          <a:prstGeom prst="rect">
            <a:avLst/>
          </a:prstGeom>
          <a:noFill/>
        </p:spPr>
      </p:pic>
      <p:sp>
        <p:nvSpPr>
          <p:cNvPr id="46087" name="Rectangle 7"/>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6086" name="Picture 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098800" y="2658532"/>
            <a:ext cx="1775396" cy="491067"/>
          </a:xfrm>
          <a:prstGeom prst="rect">
            <a:avLst/>
          </a:prstGeom>
          <a:noFill/>
        </p:spPr>
      </p:pic>
      <p:sp>
        <p:nvSpPr>
          <p:cNvPr id="46089" name="Rectangle 9"/>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6088" name="Picture 8"/>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898029" y="3572934"/>
            <a:ext cx="8730814" cy="440266"/>
          </a:xfrm>
          <a:prstGeom prst="rect">
            <a:avLst/>
          </a:prstGeom>
          <a:noFill/>
        </p:spPr>
      </p:pic>
      <p:sp>
        <p:nvSpPr>
          <p:cNvPr id="46090" name="Rectangle 10"/>
          <p:cNvSpPr>
            <a:spLocks noChangeArrowheads="1"/>
          </p:cNvSpPr>
          <p:nvPr/>
        </p:nvSpPr>
        <p:spPr bwMode="auto">
          <a:xfrm>
            <a:off x="0" y="6635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38667" y="541865"/>
            <a:ext cx="10938933" cy="6062133"/>
          </a:xfrm>
        </p:spPr>
        <p:txBody>
          <a:bodyPr/>
          <a:lstStyle/>
          <a:p>
            <a:r>
              <a:rPr lang="en-US" sz="2800" b="1" dirty="0" err="1" smtClean="0"/>
              <a:t>Ocenjena</a:t>
            </a:r>
            <a:r>
              <a:rPr lang="en-US" sz="2800" b="1" dirty="0" smtClean="0"/>
              <a:t> </a:t>
            </a:r>
            <a:r>
              <a:rPr lang="en-US" sz="2800" b="1" dirty="0" err="1" smtClean="0"/>
              <a:t>linearna</a:t>
            </a:r>
            <a:r>
              <a:rPr lang="en-US" sz="2800" b="1" dirty="0" smtClean="0"/>
              <a:t> </a:t>
            </a:r>
            <a:r>
              <a:rPr lang="en-US" sz="2800" b="1" dirty="0" err="1" smtClean="0"/>
              <a:t>zavisnost</a:t>
            </a:r>
            <a:r>
              <a:rPr lang="en-US" sz="2800" b="1" dirty="0" smtClean="0"/>
              <a:t> </a:t>
            </a:r>
            <a:r>
              <a:rPr lang="en-US" sz="2800" b="1" dirty="0" err="1" smtClean="0"/>
              <a:t>između</a:t>
            </a:r>
            <a:r>
              <a:rPr lang="en-US" sz="2800" b="1" dirty="0" smtClean="0"/>
              <a:t> </a:t>
            </a:r>
            <a:r>
              <a:rPr lang="en-US" sz="2800" b="1" dirty="0" err="1" smtClean="0"/>
              <a:t>cene</a:t>
            </a:r>
            <a:r>
              <a:rPr lang="en-US" sz="2800" b="1" dirty="0" smtClean="0"/>
              <a:t> </a:t>
            </a:r>
            <a:r>
              <a:rPr lang="en-US" sz="2800" b="1" dirty="0" err="1" smtClean="0"/>
              <a:t>po</a:t>
            </a:r>
            <a:r>
              <a:rPr lang="en-US" sz="2800" b="1" dirty="0" smtClean="0"/>
              <a:t> m2(Y) </a:t>
            </a:r>
            <a:r>
              <a:rPr lang="en-US" sz="2800" b="1" dirty="0" err="1" smtClean="0"/>
              <a:t>i</a:t>
            </a:r>
            <a:r>
              <a:rPr lang="en-US" sz="2800" b="1" dirty="0" smtClean="0"/>
              <a:t> </a:t>
            </a:r>
            <a:r>
              <a:rPr lang="en-US" sz="2800" b="1" dirty="0" err="1" smtClean="0"/>
              <a:t>površine</a:t>
            </a:r>
            <a:r>
              <a:rPr lang="en-US" sz="2800" b="1" dirty="0" smtClean="0"/>
              <a:t> u m2(X)</a:t>
            </a:r>
            <a:r>
              <a:rPr lang="en-US" sz="2800" dirty="0" smtClean="0"/>
              <a:t> </a:t>
            </a:r>
            <a:r>
              <a:rPr lang="en-US" sz="2800" dirty="0" err="1" smtClean="0"/>
              <a:t>ima</a:t>
            </a:r>
            <a:r>
              <a:rPr lang="en-US" sz="2800" dirty="0" smtClean="0"/>
              <a:t> </a:t>
            </a:r>
            <a:r>
              <a:rPr lang="en-US" sz="2800" dirty="0" err="1" smtClean="0"/>
              <a:t>oblik</a:t>
            </a:r>
            <a:r>
              <a:rPr lang="en-US" sz="2800" dirty="0" smtClean="0"/>
              <a:t>:</a:t>
            </a:r>
            <a:endParaRPr lang="x-none" sz="2800" dirty="0" smtClean="0"/>
          </a:p>
          <a:p>
            <a:endParaRPr lang="x-none" sz="2800" dirty="0" smtClean="0"/>
          </a:p>
          <a:p>
            <a:endParaRPr lang="x-none" sz="2800" dirty="0" smtClean="0"/>
          </a:p>
          <a:p>
            <a:r>
              <a:rPr lang="en-US" sz="2800" b="1" dirty="0" err="1" smtClean="0"/>
              <a:t>bo</a:t>
            </a:r>
            <a:r>
              <a:rPr lang="en-US" sz="2800" dirty="0" smtClean="0"/>
              <a:t> </a:t>
            </a:r>
            <a:r>
              <a:rPr lang="en-US" sz="2800" dirty="0" err="1" smtClean="0"/>
              <a:t>predstavlja</a:t>
            </a:r>
            <a:r>
              <a:rPr lang="en-US" sz="2800" dirty="0" smtClean="0"/>
              <a:t> </a:t>
            </a:r>
            <a:r>
              <a:rPr lang="en-US" sz="2800" dirty="0" err="1" smtClean="0"/>
              <a:t>vrednost</a:t>
            </a:r>
            <a:r>
              <a:rPr lang="en-US" sz="2800" dirty="0" smtClean="0"/>
              <a:t> </a:t>
            </a:r>
            <a:r>
              <a:rPr lang="en-US" sz="2800" dirty="0" err="1" smtClean="0"/>
              <a:t>promenljive</a:t>
            </a:r>
            <a:r>
              <a:rPr lang="en-US" sz="2800" dirty="0" smtClean="0"/>
              <a:t> Y </a:t>
            </a:r>
            <a:r>
              <a:rPr lang="en-US" sz="2800" dirty="0" err="1" smtClean="0"/>
              <a:t>za</a:t>
            </a:r>
            <a:r>
              <a:rPr lang="en-US" sz="2800" dirty="0" smtClean="0"/>
              <a:t> X=0</a:t>
            </a:r>
          </a:p>
          <a:p>
            <a:r>
              <a:rPr lang="en-US" sz="2800" b="1" dirty="0" smtClean="0"/>
              <a:t>b</a:t>
            </a:r>
            <a:r>
              <a:rPr lang="en-US" sz="2800" dirty="0" smtClean="0"/>
              <a:t> </a:t>
            </a:r>
            <a:r>
              <a:rPr lang="en-US" sz="2800" dirty="0" err="1" smtClean="0"/>
              <a:t>nam</a:t>
            </a:r>
            <a:r>
              <a:rPr lang="en-US" sz="2800" dirty="0" smtClean="0"/>
              <a:t> </a:t>
            </a:r>
            <a:r>
              <a:rPr lang="en-US" sz="2800" dirty="0" err="1" smtClean="0"/>
              <a:t>pokazuje</a:t>
            </a:r>
            <a:r>
              <a:rPr lang="en-US" sz="2800" dirty="0" smtClean="0"/>
              <a:t> </a:t>
            </a:r>
            <a:r>
              <a:rPr lang="en-US" sz="2800" dirty="0" err="1" smtClean="0"/>
              <a:t>za</a:t>
            </a:r>
            <a:r>
              <a:rPr lang="en-US" sz="2800" dirty="0" smtClean="0"/>
              <a:t> </a:t>
            </a:r>
            <a:r>
              <a:rPr lang="en-US" sz="2800" dirty="0" err="1" smtClean="0"/>
              <a:t>koliko</a:t>
            </a:r>
            <a:r>
              <a:rPr lang="en-US" sz="2800" dirty="0" smtClean="0"/>
              <a:t> </a:t>
            </a:r>
            <a:r>
              <a:rPr lang="en-US" sz="2800" dirty="0" err="1" smtClean="0"/>
              <a:t>će</a:t>
            </a:r>
            <a:r>
              <a:rPr lang="en-US" sz="2800" dirty="0" smtClean="0"/>
              <a:t> se </a:t>
            </a:r>
            <a:r>
              <a:rPr lang="en-US" sz="2800" dirty="0" err="1" smtClean="0"/>
              <a:t>jedinica</a:t>
            </a:r>
            <a:r>
              <a:rPr lang="en-US" sz="2800" dirty="0" smtClean="0"/>
              <a:t> </a:t>
            </a:r>
            <a:r>
              <a:rPr lang="en-US" sz="2800" dirty="0" err="1" smtClean="0"/>
              <a:t>promeniti</a:t>
            </a:r>
            <a:r>
              <a:rPr lang="en-US" sz="2800" dirty="0" smtClean="0"/>
              <a:t> Y </a:t>
            </a:r>
            <a:r>
              <a:rPr lang="en-US" sz="2800" dirty="0" err="1" smtClean="0"/>
              <a:t>ako</a:t>
            </a:r>
            <a:r>
              <a:rPr lang="en-US" sz="2800" dirty="0" smtClean="0"/>
              <a:t> se X </a:t>
            </a:r>
            <a:r>
              <a:rPr lang="en-US" sz="2800" dirty="0" err="1" smtClean="0"/>
              <a:t>promeni</a:t>
            </a:r>
            <a:r>
              <a:rPr lang="en-US" sz="2800" dirty="0" smtClean="0"/>
              <a:t> </a:t>
            </a:r>
            <a:r>
              <a:rPr lang="en-US" sz="2800" dirty="0" err="1" smtClean="0"/>
              <a:t>za</a:t>
            </a:r>
            <a:r>
              <a:rPr lang="en-US" sz="2800" dirty="0" smtClean="0"/>
              <a:t> </a:t>
            </a:r>
            <a:r>
              <a:rPr lang="en-US" sz="2800" dirty="0" err="1" smtClean="0"/>
              <a:t>jednu</a:t>
            </a:r>
            <a:r>
              <a:rPr lang="en-US" sz="2800" dirty="0" smtClean="0"/>
              <a:t> </a:t>
            </a:r>
            <a:r>
              <a:rPr lang="en-US" sz="2800" dirty="0" err="1" smtClean="0"/>
              <a:t>jedinicu</a:t>
            </a:r>
            <a:r>
              <a:rPr lang="en-US" sz="2800" dirty="0" smtClean="0"/>
              <a:t>. </a:t>
            </a:r>
          </a:p>
          <a:p>
            <a:r>
              <a:rPr lang="en-US" sz="2800" dirty="0" smtClean="0"/>
              <a:t>U </a:t>
            </a:r>
            <a:r>
              <a:rPr lang="en-US" sz="2800" dirty="0" err="1" smtClean="0"/>
              <a:t>našem</a:t>
            </a:r>
            <a:r>
              <a:rPr lang="en-US" sz="2800" dirty="0" smtClean="0"/>
              <a:t> </a:t>
            </a:r>
            <a:r>
              <a:rPr lang="en-US" sz="2800" dirty="0" err="1" smtClean="0"/>
              <a:t>primeru</a:t>
            </a:r>
            <a:r>
              <a:rPr lang="en-US" sz="2800" dirty="0" smtClean="0"/>
              <a:t> b= -12,69. </a:t>
            </a:r>
            <a:r>
              <a:rPr lang="en-US" sz="2800" dirty="0" err="1" smtClean="0"/>
              <a:t>Zaključujemo</a:t>
            </a:r>
            <a:r>
              <a:rPr lang="en-US" sz="2800" dirty="0" smtClean="0"/>
              <a:t> </a:t>
            </a:r>
            <a:r>
              <a:rPr lang="en-US" sz="2800" dirty="0" err="1" smtClean="0"/>
              <a:t>sledeće</a:t>
            </a:r>
            <a:r>
              <a:rPr lang="en-US" sz="2800" dirty="0" smtClean="0"/>
              <a:t>:</a:t>
            </a:r>
          </a:p>
          <a:p>
            <a:r>
              <a:rPr lang="en-US" sz="2800" dirty="0" err="1" smtClean="0"/>
              <a:t>Ako</a:t>
            </a:r>
            <a:r>
              <a:rPr lang="en-US" sz="2800" dirty="0" smtClean="0"/>
              <a:t> se </a:t>
            </a:r>
            <a:r>
              <a:rPr lang="en-US" sz="2800" dirty="0" err="1" smtClean="0"/>
              <a:t>površina</a:t>
            </a:r>
            <a:r>
              <a:rPr lang="en-US" sz="2800" dirty="0" smtClean="0"/>
              <a:t> </a:t>
            </a:r>
            <a:r>
              <a:rPr lang="en-US" sz="2800" dirty="0" err="1" smtClean="0"/>
              <a:t>stana</a:t>
            </a:r>
            <a:r>
              <a:rPr lang="en-US" sz="2800" dirty="0" smtClean="0"/>
              <a:t> </a:t>
            </a:r>
            <a:r>
              <a:rPr lang="en-US" sz="2800" dirty="0" err="1" smtClean="0"/>
              <a:t>poveća</a:t>
            </a:r>
            <a:r>
              <a:rPr lang="en-US" sz="2800" dirty="0" smtClean="0"/>
              <a:t> </a:t>
            </a:r>
            <a:r>
              <a:rPr lang="en-US" sz="2800" dirty="0" err="1" smtClean="0"/>
              <a:t>za</a:t>
            </a:r>
            <a:r>
              <a:rPr lang="en-US" sz="2800" dirty="0" smtClean="0"/>
              <a:t> </a:t>
            </a:r>
            <a:r>
              <a:rPr lang="en-US" sz="2800" dirty="0" err="1" smtClean="0"/>
              <a:t>jedan</a:t>
            </a:r>
            <a:r>
              <a:rPr lang="en-US" sz="2800" dirty="0" smtClean="0"/>
              <a:t> m2 (X), </a:t>
            </a:r>
            <a:r>
              <a:rPr lang="en-US" sz="2800" dirty="0" err="1" smtClean="0"/>
              <a:t>cena</a:t>
            </a:r>
            <a:r>
              <a:rPr lang="en-US" sz="2800" dirty="0" smtClean="0"/>
              <a:t> </a:t>
            </a:r>
            <a:r>
              <a:rPr lang="en-US" sz="2800" dirty="0" err="1" smtClean="0"/>
              <a:t>stana</a:t>
            </a:r>
            <a:r>
              <a:rPr lang="en-US" sz="2800" dirty="0" smtClean="0"/>
              <a:t> </a:t>
            </a:r>
            <a:r>
              <a:rPr lang="en-US" sz="2800" dirty="0" err="1" smtClean="0"/>
              <a:t>po</a:t>
            </a:r>
            <a:r>
              <a:rPr lang="en-US" sz="2800" dirty="0" smtClean="0"/>
              <a:t> m2 </a:t>
            </a:r>
            <a:r>
              <a:rPr lang="en-US" sz="2800" dirty="0" err="1" smtClean="0"/>
              <a:t>će</a:t>
            </a:r>
            <a:r>
              <a:rPr lang="en-US" sz="2800" dirty="0" smtClean="0"/>
              <a:t> se </a:t>
            </a:r>
            <a:r>
              <a:rPr lang="en-US" sz="2800" dirty="0" err="1" smtClean="0"/>
              <a:t>smanjiti</a:t>
            </a:r>
            <a:r>
              <a:rPr lang="en-US" sz="2800" dirty="0" smtClean="0"/>
              <a:t> </a:t>
            </a:r>
            <a:r>
              <a:rPr lang="en-US" sz="2800" dirty="0" err="1" smtClean="0"/>
              <a:t>za</a:t>
            </a:r>
            <a:r>
              <a:rPr lang="en-US" sz="2800" dirty="0" smtClean="0"/>
              <a:t> 12,69 </a:t>
            </a:r>
            <a:r>
              <a:rPr lang="en-US" sz="2800" dirty="0" err="1" smtClean="0"/>
              <a:t>evra</a:t>
            </a:r>
            <a:r>
              <a:rPr lang="en-US" sz="2800" dirty="0" smtClean="0"/>
              <a:t>.</a:t>
            </a:r>
          </a:p>
          <a:p>
            <a:endParaRPr lang="en-US" sz="2800" dirty="0"/>
          </a:p>
        </p:txBody>
      </p:sp>
      <p:sp>
        <p:nvSpPr>
          <p:cNvPr id="47106"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710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24934" y="1625601"/>
            <a:ext cx="4441825" cy="556266"/>
          </a:xfrm>
          <a:prstGeom prst="rect">
            <a:avLst/>
          </a:prstGeom>
          <a:noFill/>
        </p:spPr>
      </p:pic>
      <p:sp>
        <p:nvSpPr>
          <p:cNvPr id="47107" name="Rectangle 3"/>
          <p:cNvSpPr>
            <a:spLocks noChangeArrowheads="1"/>
          </p:cNvSpPr>
          <p:nvPr/>
        </p:nvSpPr>
        <p:spPr bwMode="auto">
          <a:xfrm>
            <a:off x="0" y="669925"/>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774822196"/>
              </p:ext>
            </p:extLst>
          </p:nvPr>
        </p:nvGraphicFramePr>
        <p:xfrm>
          <a:off x="661116" y="878983"/>
          <a:ext cx="9956800" cy="48736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9718457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541867" y="338667"/>
            <a:ext cx="10850033" cy="5738283"/>
          </a:xfrm>
        </p:spPr>
        <p:txBody>
          <a:bodyPr/>
          <a:lstStyle/>
          <a:p>
            <a:r>
              <a:rPr lang="en-US" sz="3000" dirty="0" smtClean="0">
                <a:latin typeface="+mn-lt"/>
              </a:rPr>
              <a:t>B)  </a:t>
            </a:r>
            <a:r>
              <a:rPr lang="en-US" sz="3000" dirty="0" err="1" smtClean="0">
                <a:latin typeface="+mn-lt"/>
              </a:rPr>
              <a:t>Testiranje</a:t>
            </a:r>
            <a:r>
              <a:rPr lang="en-US" sz="3000" dirty="0" smtClean="0">
                <a:latin typeface="+mn-lt"/>
              </a:rPr>
              <a:t> </a:t>
            </a:r>
            <a:r>
              <a:rPr lang="en-US" sz="3000" dirty="0" err="1" smtClean="0">
                <a:latin typeface="+mn-lt"/>
              </a:rPr>
              <a:t>hipoteze</a:t>
            </a:r>
            <a:r>
              <a:rPr lang="en-US" sz="3000" dirty="0" smtClean="0">
                <a:latin typeface="+mn-lt"/>
              </a:rPr>
              <a:t> o </a:t>
            </a:r>
            <a:r>
              <a:rPr lang="en-US" sz="3000" dirty="0" err="1" smtClean="0">
                <a:latin typeface="+mn-lt"/>
              </a:rPr>
              <a:t>statističkoj</a:t>
            </a:r>
            <a:r>
              <a:rPr lang="en-US" sz="3000" dirty="0" smtClean="0">
                <a:latin typeface="+mn-lt"/>
              </a:rPr>
              <a:t> </a:t>
            </a:r>
            <a:r>
              <a:rPr lang="en-US" sz="3000" dirty="0" err="1" smtClean="0">
                <a:latin typeface="+mn-lt"/>
              </a:rPr>
              <a:t>značajnosti</a:t>
            </a:r>
            <a:r>
              <a:rPr lang="en-US" sz="3000" dirty="0" smtClean="0">
                <a:latin typeface="+mn-lt"/>
              </a:rPr>
              <a:t> </a:t>
            </a:r>
            <a:r>
              <a:rPr lang="en-US" sz="3000" dirty="0" err="1" smtClean="0">
                <a:latin typeface="+mn-lt"/>
              </a:rPr>
              <a:t>prametra</a:t>
            </a:r>
            <a:r>
              <a:rPr lang="en-US" sz="3000" dirty="0" smtClean="0">
                <a:latin typeface="+mn-lt"/>
              </a:rPr>
              <a:t> β</a:t>
            </a:r>
          </a:p>
          <a:p>
            <a:endParaRPr lang="x-none" sz="3000" dirty="0" smtClean="0">
              <a:latin typeface="+mn-lt"/>
            </a:endParaRPr>
          </a:p>
          <a:p>
            <a:r>
              <a:rPr lang="en-US" sz="3000" dirty="0" err="1" smtClean="0">
                <a:latin typeface="+mn-lt"/>
              </a:rPr>
              <a:t>Korak</a:t>
            </a:r>
            <a:r>
              <a:rPr lang="en-US" sz="3000" dirty="0" smtClean="0">
                <a:latin typeface="+mn-lt"/>
              </a:rPr>
              <a:t> 1: </a:t>
            </a:r>
            <a:r>
              <a:rPr lang="en-US" sz="3000" dirty="0" err="1" smtClean="0">
                <a:latin typeface="+mn-lt"/>
              </a:rPr>
              <a:t>Potrebno</a:t>
            </a:r>
            <a:r>
              <a:rPr lang="en-US" sz="3000" dirty="0" smtClean="0">
                <a:latin typeface="+mn-lt"/>
              </a:rPr>
              <a:t> je </a:t>
            </a:r>
            <a:r>
              <a:rPr lang="en-US" sz="3000" dirty="0" err="1" smtClean="0">
                <a:latin typeface="+mn-lt"/>
              </a:rPr>
              <a:t>da</a:t>
            </a:r>
            <a:r>
              <a:rPr lang="en-US" sz="3000" dirty="0" smtClean="0">
                <a:latin typeface="+mn-lt"/>
              </a:rPr>
              <a:t> </a:t>
            </a:r>
            <a:r>
              <a:rPr lang="en-US" sz="3000" dirty="0" err="1" smtClean="0">
                <a:latin typeface="+mn-lt"/>
              </a:rPr>
              <a:t>definišemo</a:t>
            </a:r>
            <a:r>
              <a:rPr lang="en-US" sz="3000" dirty="0" smtClean="0">
                <a:latin typeface="+mn-lt"/>
              </a:rPr>
              <a:t> </a:t>
            </a:r>
            <a:r>
              <a:rPr lang="en-US" sz="3000" dirty="0" err="1" smtClean="0">
                <a:latin typeface="+mn-lt"/>
              </a:rPr>
              <a:t>nultu</a:t>
            </a:r>
            <a:r>
              <a:rPr lang="en-US" sz="3000" dirty="0" smtClean="0">
                <a:latin typeface="+mn-lt"/>
              </a:rPr>
              <a:t> </a:t>
            </a:r>
            <a:r>
              <a:rPr lang="en-US" sz="3000" dirty="0" err="1" smtClean="0">
                <a:latin typeface="+mn-lt"/>
              </a:rPr>
              <a:t>i</a:t>
            </a:r>
            <a:r>
              <a:rPr lang="en-US" sz="3000" dirty="0" smtClean="0">
                <a:latin typeface="+mn-lt"/>
              </a:rPr>
              <a:t> </a:t>
            </a:r>
            <a:r>
              <a:rPr lang="en-US" sz="3000" dirty="0" err="1" smtClean="0">
                <a:latin typeface="+mn-lt"/>
              </a:rPr>
              <a:t>alternativnu</a:t>
            </a:r>
            <a:r>
              <a:rPr lang="en-US" sz="3000" dirty="0" smtClean="0">
                <a:latin typeface="+mn-lt"/>
              </a:rPr>
              <a:t> </a:t>
            </a:r>
            <a:r>
              <a:rPr lang="en-US" sz="3000" dirty="0" err="1" smtClean="0">
                <a:latin typeface="+mn-lt"/>
              </a:rPr>
              <a:t>hipotezu</a:t>
            </a:r>
            <a:r>
              <a:rPr lang="en-US" sz="3000" dirty="0" smtClean="0">
                <a:latin typeface="+mn-lt"/>
              </a:rPr>
              <a:t> </a:t>
            </a:r>
            <a:r>
              <a:rPr lang="en-US" sz="3000" dirty="0" err="1" smtClean="0">
                <a:latin typeface="+mn-lt"/>
              </a:rPr>
              <a:t>za</a:t>
            </a:r>
            <a:r>
              <a:rPr lang="en-US" sz="3000" dirty="0" smtClean="0">
                <a:latin typeface="+mn-lt"/>
              </a:rPr>
              <a:t> </a:t>
            </a:r>
            <a:r>
              <a:rPr lang="en-US" sz="3000" b="1" dirty="0" err="1" smtClean="0">
                <a:latin typeface="+mn-lt"/>
              </a:rPr>
              <a:t>testiranje</a:t>
            </a:r>
            <a:r>
              <a:rPr lang="en-US" sz="3000" b="1" dirty="0" smtClean="0">
                <a:latin typeface="+mn-lt"/>
              </a:rPr>
              <a:t> </a:t>
            </a:r>
            <a:r>
              <a:rPr lang="en-US" sz="3000" b="1" dirty="0" err="1" smtClean="0">
                <a:latin typeface="+mn-lt"/>
              </a:rPr>
              <a:t>statističke</a:t>
            </a:r>
            <a:r>
              <a:rPr lang="en-US" sz="3000" b="1" dirty="0" smtClean="0">
                <a:latin typeface="+mn-lt"/>
              </a:rPr>
              <a:t> </a:t>
            </a:r>
            <a:r>
              <a:rPr lang="en-US" sz="3000" b="1" dirty="0" err="1" smtClean="0">
                <a:latin typeface="+mn-lt"/>
              </a:rPr>
              <a:t>značajnosti</a:t>
            </a:r>
            <a:r>
              <a:rPr lang="en-US" sz="3000" b="1" dirty="0" smtClean="0">
                <a:latin typeface="+mn-lt"/>
              </a:rPr>
              <a:t> </a:t>
            </a:r>
            <a:r>
              <a:rPr lang="en-US" sz="3000" b="1" dirty="0" err="1" smtClean="0">
                <a:latin typeface="+mn-lt"/>
              </a:rPr>
              <a:t>parametra</a:t>
            </a:r>
            <a:r>
              <a:rPr lang="x-none" sz="3000" b="1" dirty="0" smtClean="0">
                <a:latin typeface="+mn-lt"/>
              </a:rPr>
              <a:t> </a:t>
            </a:r>
            <a:r>
              <a:rPr lang="el-GR" sz="3000" b="1" dirty="0" smtClean="0">
                <a:latin typeface="+mn-lt"/>
              </a:rPr>
              <a:t>β</a:t>
            </a:r>
            <a:r>
              <a:rPr lang="en-US" sz="3000" dirty="0" smtClean="0">
                <a:latin typeface="+mn-lt"/>
              </a:rPr>
              <a:t>.</a:t>
            </a:r>
            <a:r>
              <a:rPr lang="x-none" sz="3000" dirty="0" smtClean="0">
                <a:latin typeface="+mn-lt"/>
              </a:rPr>
              <a:t> </a:t>
            </a:r>
            <a:r>
              <a:rPr lang="en-US" sz="3000" dirty="0" smtClean="0">
                <a:latin typeface="+mn-lt"/>
              </a:rPr>
              <a:t> </a:t>
            </a:r>
          </a:p>
          <a:p>
            <a:r>
              <a:rPr lang="en-US" sz="3000" dirty="0" err="1" smtClean="0">
                <a:latin typeface="+mn-lt"/>
              </a:rPr>
              <a:t>Nulta</a:t>
            </a:r>
            <a:r>
              <a:rPr lang="en-US" sz="3000" dirty="0" smtClean="0">
                <a:latin typeface="+mn-lt"/>
              </a:rPr>
              <a:t> </a:t>
            </a:r>
            <a:r>
              <a:rPr lang="en-US" sz="3000" dirty="0" err="1" smtClean="0">
                <a:latin typeface="+mn-lt"/>
              </a:rPr>
              <a:t>hipoteza</a:t>
            </a:r>
            <a:r>
              <a:rPr lang="en-US" sz="3000" dirty="0" smtClean="0">
                <a:latin typeface="+mn-lt"/>
              </a:rPr>
              <a:t> </a:t>
            </a:r>
            <a:r>
              <a:rPr lang="en-US" sz="3000" dirty="0" err="1" smtClean="0">
                <a:latin typeface="+mn-lt"/>
              </a:rPr>
              <a:t>glasi</a:t>
            </a:r>
            <a:r>
              <a:rPr lang="en-US" sz="3000" dirty="0" smtClean="0">
                <a:latin typeface="+mn-lt"/>
              </a:rPr>
              <a:t>:  </a:t>
            </a:r>
            <a:r>
              <a:rPr lang="x-none" sz="3000" dirty="0" smtClean="0">
                <a:latin typeface="+mn-lt"/>
              </a:rPr>
              <a:t>                    H</a:t>
            </a:r>
            <a:r>
              <a:rPr lang="x-none" sz="3000" baseline="-25000" dirty="0" smtClean="0">
                <a:latin typeface="+mn-lt"/>
              </a:rPr>
              <a:t>0</a:t>
            </a:r>
            <a:r>
              <a:rPr lang="x-none" sz="3000" dirty="0" smtClean="0">
                <a:latin typeface="+mn-lt"/>
              </a:rPr>
              <a:t> : </a:t>
            </a:r>
            <a:r>
              <a:rPr lang="el-GR" sz="3000" dirty="0" smtClean="0">
                <a:latin typeface="+mn-lt"/>
              </a:rPr>
              <a:t>β</a:t>
            </a:r>
            <a:r>
              <a:rPr lang="x-none" sz="3000" dirty="0" smtClean="0">
                <a:latin typeface="+mn-lt"/>
              </a:rPr>
              <a:t> = 0</a:t>
            </a:r>
            <a:r>
              <a:rPr lang="en-US" sz="3000" dirty="0" smtClean="0">
                <a:latin typeface="+mn-lt"/>
              </a:rPr>
              <a:t>                               </a:t>
            </a:r>
          </a:p>
          <a:p>
            <a:r>
              <a:rPr lang="en-US" sz="3000" dirty="0" err="1" smtClean="0">
                <a:latin typeface="+mn-lt"/>
              </a:rPr>
              <a:t>Alternativna</a:t>
            </a:r>
            <a:r>
              <a:rPr lang="en-US" sz="3000" dirty="0" smtClean="0">
                <a:latin typeface="+mn-lt"/>
              </a:rPr>
              <a:t> </a:t>
            </a:r>
            <a:r>
              <a:rPr lang="en-US" sz="3000" dirty="0" err="1" smtClean="0">
                <a:latin typeface="+mn-lt"/>
              </a:rPr>
              <a:t>hipoteza</a:t>
            </a:r>
            <a:r>
              <a:rPr lang="en-US" sz="3000" dirty="0" smtClean="0">
                <a:latin typeface="+mn-lt"/>
              </a:rPr>
              <a:t> </a:t>
            </a:r>
            <a:r>
              <a:rPr lang="en-US" sz="3000" dirty="0" err="1" smtClean="0">
                <a:latin typeface="+mn-lt"/>
              </a:rPr>
              <a:t>glasi</a:t>
            </a:r>
            <a:r>
              <a:rPr lang="en-US" sz="3000" dirty="0" smtClean="0">
                <a:latin typeface="+mn-lt"/>
              </a:rPr>
              <a:t>:          </a:t>
            </a:r>
            <a:r>
              <a:rPr lang="x-none" sz="3000" dirty="0" smtClean="0">
                <a:latin typeface="+mn-lt"/>
              </a:rPr>
              <a:t>H</a:t>
            </a:r>
            <a:r>
              <a:rPr lang="x-none" sz="3000" baseline="-25000" dirty="0" smtClean="0">
                <a:latin typeface="+mn-lt"/>
              </a:rPr>
              <a:t>1 </a:t>
            </a:r>
            <a:r>
              <a:rPr lang="x-none" sz="3000" dirty="0" smtClean="0">
                <a:latin typeface="+mn-lt"/>
              </a:rPr>
              <a:t>: </a:t>
            </a:r>
            <a:r>
              <a:rPr lang="el-GR" sz="3000" dirty="0" smtClean="0">
                <a:latin typeface="+mn-lt"/>
              </a:rPr>
              <a:t>β</a:t>
            </a:r>
            <a:r>
              <a:rPr lang="x-none" sz="3000" dirty="0" smtClean="0">
                <a:latin typeface="+mn-lt"/>
              </a:rPr>
              <a:t> </a:t>
            </a:r>
            <a:r>
              <a:rPr lang="en-US" sz="3000" dirty="0" smtClean="0">
                <a:latin typeface="+mn-lt"/>
              </a:rPr>
              <a:t>≠</a:t>
            </a:r>
            <a:r>
              <a:rPr lang="x-none" sz="3000" dirty="0" smtClean="0">
                <a:latin typeface="+mn-lt"/>
              </a:rPr>
              <a:t> 0 </a:t>
            </a:r>
            <a:r>
              <a:rPr lang="en-US" sz="3000" dirty="0" smtClean="0">
                <a:latin typeface="+mn-lt"/>
              </a:rPr>
              <a:t>                     </a:t>
            </a:r>
          </a:p>
          <a:p>
            <a:r>
              <a:rPr lang="en-US" sz="3000" dirty="0" smtClean="0">
                <a:latin typeface="+mn-lt"/>
              </a:rPr>
              <a:t> </a:t>
            </a:r>
          </a:p>
          <a:p>
            <a:r>
              <a:rPr lang="en-US" sz="3000" dirty="0" err="1" smtClean="0">
                <a:latin typeface="+mn-lt"/>
              </a:rPr>
              <a:t>Ako</a:t>
            </a:r>
            <a:r>
              <a:rPr lang="en-US" sz="3000" dirty="0" smtClean="0">
                <a:latin typeface="+mn-lt"/>
              </a:rPr>
              <a:t> </a:t>
            </a:r>
            <a:r>
              <a:rPr lang="en-US" sz="3000" dirty="0" err="1" smtClean="0">
                <a:latin typeface="+mn-lt"/>
              </a:rPr>
              <a:t>prihvatimo</a:t>
            </a:r>
            <a:r>
              <a:rPr lang="en-US" sz="3000" dirty="0" smtClean="0">
                <a:latin typeface="+mn-lt"/>
              </a:rPr>
              <a:t> Ho, </a:t>
            </a:r>
            <a:r>
              <a:rPr lang="en-US" sz="3000" dirty="0" err="1" smtClean="0">
                <a:latin typeface="+mn-lt"/>
              </a:rPr>
              <a:t>zaključujemo</a:t>
            </a:r>
            <a:r>
              <a:rPr lang="en-US" sz="3000" dirty="0" smtClean="0">
                <a:latin typeface="+mn-lt"/>
              </a:rPr>
              <a:t> </a:t>
            </a:r>
            <a:r>
              <a:rPr lang="en-US" sz="3000" dirty="0" err="1" smtClean="0">
                <a:latin typeface="+mn-lt"/>
              </a:rPr>
              <a:t>da</a:t>
            </a:r>
            <a:r>
              <a:rPr lang="en-US" sz="3000" dirty="0" smtClean="0">
                <a:latin typeface="+mn-lt"/>
              </a:rPr>
              <a:t> </a:t>
            </a:r>
            <a:r>
              <a:rPr lang="en-US" sz="3000" dirty="0" err="1" smtClean="0">
                <a:latin typeface="+mn-lt"/>
              </a:rPr>
              <a:t>parametar</a:t>
            </a:r>
            <a:r>
              <a:rPr lang="en-US" sz="3000" dirty="0" smtClean="0">
                <a:latin typeface="+mn-lt"/>
              </a:rPr>
              <a:t> β </a:t>
            </a:r>
            <a:r>
              <a:rPr lang="en-US" sz="3000" dirty="0" err="1" smtClean="0">
                <a:latin typeface="+mn-lt"/>
              </a:rPr>
              <a:t>nije</a:t>
            </a:r>
            <a:r>
              <a:rPr lang="en-US" sz="3000" dirty="0" smtClean="0">
                <a:latin typeface="+mn-lt"/>
              </a:rPr>
              <a:t> </a:t>
            </a:r>
            <a:r>
              <a:rPr lang="en-US" sz="3000" dirty="0" err="1" smtClean="0">
                <a:latin typeface="+mn-lt"/>
              </a:rPr>
              <a:t>statistički</a:t>
            </a:r>
            <a:r>
              <a:rPr lang="en-US" sz="3000" dirty="0" smtClean="0">
                <a:latin typeface="+mn-lt"/>
              </a:rPr>
              <a:t> </a:t>
            </a:r>
            <a:r>
              <a:rPr lang="en-US" sz="3000" dirty="0" err="1" smtClean="0">
                <a:latin typeface="+mn-lt"/>
              </a:rPr>
              <a:t>značajan</a:t>
            </a:r>
            <a:r>
              <a:rPr lang="en-US" sz="3000" dirty="0" smtClean="0">
                <a:latin typeface="+mn-lt"/>
              </a:rPr>
              <a:t>.</a:t>
            </a:r>
          </a:p>
          <a:p>
            <a:r>
              <a:rPr lang="en-US" sz="3000" dirty="0" err="1" smtClean="0">
                <a:latin typeface="+mn-lt"/>
              </a:rPr>
              <a:t>Ako</a:t>
            </a:r>
            <a:r>
              <a:rPr lang="en-US" sz="3000" dirty="0" smtClean="0">
                <a:latin typeface="+mn-lt"/>
              </a:rPr>
              <a:t> </a:t>
            </a:r>
            <a:r>
              <a:rPr lang="en-US" sz="3000" dirty="0" err="1" smtClean="0">
                <a:latin typeface="+mn-lt"/>
              </a:rPr>
              <a:t>odbacimo</a:t>
            </a:r>
            <a:r>
              <a:rPr lang="en-US" sz="3000" dirty="0" smtClean="0">
                <a:latin typeface="+mn-lt"/>
              </a:rPr>
              <a:t> Ho, </a:t>
            </a:r>
            <a:r>
              <a:rPr lang="en-US" sz="3000" dirty="0" err="1" smtClean="0">
                <a:latin typeface="+mn-lt"/>
              </a:rPr>
              <a:t>zaključujemo</a:t>
            </a:r>
            <a:r>
              <a:rPr lang="en-US" sz="3000" dirty="0" smtClean="0">
                <a:latin typeface="+mn-lt"/>
              </a:rPr>
              <a:t> </a:t>
            </a:r>
            <a:r>
              <a:rPr lang="en-US" sz="3000" dirty="0" err="1" smtClean="0">
                <a:latin typeface="+mn-lt"/>
              </a:rPr>
              <a:t>da</a:t>
            </a:r>
            <a:r>
              <a:rPr lang="en-US" sz="3000" dirty="0" smtClean="0">
                <a:latin typeface="+mn-lt"/>
              </a:rPr>
              <a:t> je  parameter β </a:t>
            </a:r>
            <a:r>
              <a:rPr lang="en-US" sz="3000" dirty="0" err="1" smtClean="0">
                <a:latin typeface="+mn-lt"/>
              </a:rPr>
              <a:t>statistički</a:t>
            </a:r>
            <a:r>
              <a:rPr lang="en-US" sz="3000" dirty="0" smtClean="0">
                <a:latin typeface="+mn-lt"/>
              </a:rPr>
              <a:t> </a:t>
            </a:r>
            <a:r>
              <a:rPr lang="en-US" sz="3000" dirty="0" err="1" smtClean="0">
                <a:latin typeface="+mn-lt"/>
              </a:rPr>
              <a:t>značajan</a:t>
            </a:r>
            <a:r>
              <a:rPr lang="x-none" sz="3000" dirty="0" smtClean="0">
                <a:latin typeface="+mn-lt"/>
              </a:rPr>
              <a:t>,</a:t>
            </a:r>
            <a:r>
              <a:rPr lang="en-US" sz="3000" dirty="0" smtClean="0">
                <a:latin typeface="+mn-lt"/>
              </a:rPr>
              <a:t> </a:t>
            </a:r>
            <a:r>
              <a:rPr lang="en-US" sz="3000" dirty="0" err="1" smtClean="0">
                <a:latin typeface="+mn-lt"/>
              </a:rPr>
              <a:t>odnosno</a:t>
            </a:r>
            <a:r>
              <a:rPr lang="en-US" sz="3000" dirty="0" smtClean="0">
                <a:latin typeface="+mn-lt"/>
              </a:rPr>
              <a:t> </a:t>
            </a:r>
            <a:r>
              <a:rPr lang="en-US" sz="3000" dirty="0" err="1" smtClean="0">
                <a:latin typeface="+mn-lt"/>
              </a:rPr>
              <a:t>da</a:t>
            </a:r>
            <a:r>
              <a:rPr lang="en-US" sz="3000" dirty="0" smtClean="0">
                <a:latin typeface="+mn-lt"/>
              </a:rPr>
              <a:t> je </a:t>
            </a:r>
            <a:r>
              <a:rPr lang="en-US" sz="3000" dirty="0" err="1" smtClean="0">
                <a:latin typeface="+mn-lt"/>
              </a:rPr>
              <a:t>statistički</a:t>
            </a:r>
            <a:r>
              <a:rPr lang="en-US" sz="3000" dirty="0" smtClean="0">
                <a:latin typeface="+mn-lt"/>
              </a:rPr>
              <a:t> </a:t>
            </a:r>
            <a:r>
              <a:rPr lang="en-US" sz="3000" dirty="0" err="1" smtClean="0">
                <a:latin typeface="+mn-lt"/>
              </a:rPr>
              <a:t>značajno</a:t>
            </a:r>
            <a:r>
              <a:rPr lang="en-US" sz="3000" dirty="0" smtClean="0">
                <a:latin typeface="+mn-lt"/>
              </a:rPr>
              <a:t> </a:t>
            </a:r>
            <a:r>
              <a:rPr lang="en-US" sz="3000" dirty="0" err="1" smtClean="0">
                <a:latin typeface="+mn-lt"/>
              </a:rPr>
              <a:t>različit</a:t>
            </a:r>
            <a:r>
              <a:rPr lang="en-US" sz="3000" dirty="0" smtClean="0">
                <a:latin typeface="+mn-lt"/>
              </a:rPr>
              <a:t> </a:t>
            </a:r>
            <a:r>
              <a:rPr lang="en-US" sz="3000" dirty="0" err="1" smtClean="0">
                <a:latin typeface="+mn-lt"/>
              </a:rPr>
              <a:t>od</a:t>
            </a:r>
            <a:r>
              <a:rPr lang="en-US" sz="3000" dirty="0" smtClean="0">
                <a:latin typeface="+mn-lt"/>
              </a:rPr>
              <a:t> </a:t>
            </a:r>
            <a:r>
              <a:rPr lang="en-US" sz="3000" dirty="0" err="1" smtClean="0">
                <a:latin typeface="+mn-lt"/>
              </a:rPr>
              <a:t>nule</a:t>
            </a:r>
            <a:r>
              <a:rPr lang="en-US" sz="3000" dirty="0" smtClean="0">
                <a:latin typeface="+mn-lt"/>
              </a:rPr>
              <a:t>.</a:t>
            </a:r>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04801" y="321733"/>
            <a:ext cx="11087100" cy="5755217"/>
          </a:xfrm>
        </p:spPr>
        <p:txBody>
          <a:bodyPr/>
          <a:lstStyle/>
          <a:p>
            <a:endParaRPr lang="x-none" sz="2800" dirty="0" smtClean="0">
              <a:latin typeface="+mn-lt"/>
            </a:endParaRPr>
          </a:p>
          <a:p>
            <a:r>
              <a:rPr lang="de-AT" sz="2800" dirty="0" smtClean="0">
                <a:latin typeface="+mn-lt"/>
              </a:rPr>
              <a:t>Korak 2: U našem primeru pretpostavićemo da je α=0,05 ; α/2=0,025.</a:t>
            </a:r>
            <a:endParaRPr lang="x-none" sz="2800" dirty="0" smtClean="0">
              <a:latin typeface="+mn-lt"/>
            </a:endParaRPr>
          </a:p>
          <a:p>
            <a:endParaRPr lang="en-US" sz="2800" dirty="0">
              <a:latin typeface="+mn-lt"/>
            </a:endParaRPr>
          </a:p>
        </p:txBody>
      </p:sp>
      <p:pic>
        <p:nvPicPr>
          <p:cNvPr id="4" name="Picture 3"/>
          <p:cNvPicPr/>
          <p:nvPr/>
        </p:nvPicPr>
        <p:blipFill>
          <a:blip r:embed="rId2" cstate="print"/>
          <a:srcRect/>
          <a:stretch>
            <a:fillRect/>
          </a:stretch>
        </p:blipFill>
        <p:spPr bwMode="auto">
          <a:xfrm>
            <a:off x="2323041" y="1886190"/>
            <a:ext cx="5212292" cy="265194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491067" y="321733"/>
            <a:ext cx="10900833" cy="5755217"/>
          </a:xfrm>
        </p:spPr>
        <p:txBody>
          <a:bodyPr/>
          <a:lstStyle/>
          <a:p>
            <a:r>
              <a:rPr lang="x-none" sz="3200" dirty="0" smtClean="0">
                <a:latin typeface="+mn-lt"/>
              </a:rPr>
              <a:t>Korak 3:</a:t>
            </a:r>
          </a:p>
          <a:p>
            <a:r>
              <a:rPr lang="de-AT" sz="3200" dirty="0" smtClean="0">
                <a:latin typeface="+mn-lt"/>
              </a:rPr>
              <a:t>Izračunavanje vrednosti statistike testa</a:t>
            </a:r>
            <a:endParaRPr lang="en-US" sz="3200" dirty="0" smtClean="0">
              <a:latin typeface="+mn-lt"/>
            </a:endParaRPr>
          </a:p>
          <a:p>
            <a:r>
              <a:rPr lang="de-AT" sz="3200" dirty="0" smtClean="0">
                <a:latin typeface="+mn-lt"/>
              </a:rPr>
              <a:t>Pošto je veličina našeg uzo</a:t>
            </a:r>
            <a:r>
              <a:rPr lang="x-none" sz="3200" dirty="0" smtClean="0">
                <a:latin typeface="+mn-lt"/>
              </a:rPr>
              <a:t>r</a:t>
            </a:r>
            <a:r>
              <a:rPr lang="de-AT" sz="3200" dirty="0" smtClean="0">
                <a:latin typeface="+mn-lt"/>
              </a:rPr>
              <a:t>ka manja od 30, uz pomoć t-statistike </a:t>
            </a:r>
            <a:r>
              <a:rPr lang="de-AT" sz="3200" b="1" dirty="0" smtClean="0">
                <a:latin typeface="+mn-lt"/>
              </a:rPr>
              <a:t>testiraćemo statističku značajnost parametra </a:t>
            </a:r>
            <a:r>
              <a:rPr lang="el-GR" sz="3200" b="1" dirty="0" smtClean="0">
                <a:latin typeface="+mn-lt"/>
              </a:rPr>
              <a:t>β</a:t>
            </a:r>
            <a:r>
              <a:rPr lang="de-AT" sz="3200" b="1" dirty="0" smtClean="0">
                <a:latin typeface="+mn-lt"/>
              </a:rPr>
              <a:t>.</a:t>
            </a:r>
            <a:endParaRPr lang="en-US" sz="3200" dirty="0" smtClean="0">
              <a:latin typeface="+mn-lt"/>
            </a:endParaRPr>
          </a:p>
          <a:p>
            <a:r>
              <a:rPr lang="de-AT" sz="3200" dirty="0" smtClean="0">
                <a:latin typeface="+mn-lt"/>
              </a:rPr>
              <a:t>Suma kvadrata reziduala je:</a:t>
            </a:r>
            <a:endParaRPr lang="x-none" sz="3200" dirty="0" smtClean="0">
              <a:latin typeface="+mn-lt"/>
            </a:endParaRPr>
          </a:p>
          <a:p>
            <a:r>
              <a:rPr lang="x-none" sz="3200" dirty="0" smtClean="0">
                <a:latin typeface="+mn-lt"/>
              </a:rPr>
              <a:t>                             = 10465,464</a:t>
            </a:r>
          </a:p>
          <a:p>
            <a:endParaRPr lang="x-none" sz="3200" dirty="0" smtClean="0">
              <a:latin typeface="+mn-lt"/>
            </a:endParaRPr>
          </a:p>
          <a:p>
            <a:r>
              <a:rPr lang="en-US" sz="3200" dirty="0" err="1" smtClean="0">
                <a:latin typeface="+mn-lt"/>
              </a:rPr>
              <a:t>Ocena</a:t>
            </a:r>
            <a:r>
              <a:rPr lang="en-US" sz="3200" dirty="0" smtClean="0">
                <a:latin typeface="+mn-lt"/>
              </a:rPr>
              <a:t> </a:t>
            </a:r>
            <a:r>
              <a:rPr lang="en-US" sz="3200" dirty="0" err="1" smtClean="0">
                <a:latin typeface="+mn-lt"/>
              </a:rPr>
              <a:t>varijanse</a:t>
            </a:r>
            <a:r>
              <a:rPr lang="en-US" sz="3200" dirty="0" smtClean="0">
                <a:latin typeface="+mn-lt"/>
              </a:rPr>
              <a:t> </a:t>
            </a:r>
            <a:r>
              <a:rPr lang="en-US" sz="3200" dirty="0" err="1" smtClean="0">
                <a:latin typeface="+mn-lt"/>
              </a:rPr>
              <a:t>slučajne</a:t>
            </a:r>
            <a:r>
              <a:rPr lang="en-US" sz="3200" dirty="0" smtClean="0">
                <a:latin typeface="+mn-lt"/>
              </a:rPr>
              <a:t> </a:t>
            </a:r>
            <a:r>
              <a:rPr lang="en-US" sz="3200" dirty="0" err="1" smtClean="0">
                <a:latin typeface="+mn-lt"/>
              </a:rPr>
              <a:t>greške</a:t>
            </a:r>
            <a:r>
              <a:rPr lang="en-US" sz="3200" dirty="0" smtClean="0">
                <a:latin typeface="+mn-lt"/>
              </a:rPr>
              <a:t> je: </a:t>
            </a:r>
            <a:endParaRPr lang="x-none" sz="3200" dirty="0" smtClean="0">
              <a:latin typeface="+mn-lt"/>
            </a:endParaRPr>
          </a:p>
          <a:p>
            <a:r>
              <a:rPr lang="x-none" sz="3200" dirty="0" smtClean="0">
                <a:latin typeface="+mn-lt"/>
              </a:rPr>
              <a:t>                 =2093,093</a:t>
            </a:r>
          </a:p>
          <a:p>
            <a:endParaRPr lang="en-US" sz="3200" dirty="0" smtClean="0">
              <a:latin typeface="+mn-lt"/>
            </a:endParaRPr>
          </a:p>
          <a:p>
            <a:endParaRPr lang="x-none" sz="3200" dirty="0" smtClean="0">
              <a:latin typeface="+mn-lt"/>
            </a:endParaRPr>
          </a:p>
          <a:p>
            <a:endParaRPr lang="en-US" sz="3200" dirty="0" smtClean="0">
              <a:latin typeface="+mn-lt"/>
            </a:endParaRPr>
          </a:p>
          <a:p>
            <a:endParaRPr lang="en-US" sz="3200" dirty="0">
              <a:latin typeface="+mn-lt"/>
            </a:endParaRPr>
          </a:p>
        </p:txBody>
      </p:sp>
      <p:sp>
        <p:nvSpPr>
          <p:cNvPr id="48130"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812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13128" y="3115733"/>
            <a:ext cx="2520069" cy="495300"/>
          </a:xfrm>
          <a:prstGeom prst="rect">
            <a:avLst/>
          </a:prstGeom>
          <a:noFill/>
        </p:spPr>
      </p:pic>
      <p:sp>
        <p:nvSpPr>
          <p:cNvPr id="48132" name="Rectangle 4"/>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8131"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52529" y="4605867"/>
            <a:ext cx="1347214" cy="761999"/>
          </a:xfrm>
          <a:prstGeom prst="rect">
            <a:avLst/>
          </a:prstGeom>
          <a:noFill/>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77333" y="423334"/>
            <a:ext cx="10748433" cy="5636683"/>
          </a:xfrm>
        </p:spPr>
        <p:txBody>
          <a:bodyPr/>
          <a:lstStyle/>
          <a:p>
            <a:r>
              <a:rPr lang="x-none" sz="3200" dirty="0" smtClean="0">
                <a:latin typeface="+mn-lt"/>
              </a:rPr>
              <a:t>Ocena </a:t>
            </a:r>
            <a:r>
              <a:rPr lang="x-none" sz="3200" i="1" dirty="0" smtClean="0">
                <a:latin typeface="+mn-lt"/>
              </a:rPr>
              <a:t>varijanse za b </a:t>
            </a:r>
            <a:r>
              <a:rPr lang="x-none" sz="3200" dirty="0" smtClean="0">
                <a:latin typeface="+mn-lt"/>
              </a:rPr>
              <a:t>je:</a:t>
            </a:r>
          </a:p>
          <a:p>
            <a:r>
              <a:rPr lang="x-none" sz="3200" dirty="0" smtClean="0">
                <a:latin typeface="+mn-lt"/>
              </a:rPr>
              <a:t>                 =23,9406</a:t>
            </a:r>
          </a:p>
          <a:p>
            <a:endParaRPr lang="x-none" sz="3200" dirty="0" smtClean="0">
              <a:latin typeface="+mn-lt"/>
            </a:endParaRPr>
          </a:p>
          <a:p>
            <a:endParaRPr lang="x-none" sz="3200" dirty="0" smtClean="0">
              <a:latin typeface="+mn-lt"/>
            </a:endParaRPr>
          </a:p>
          <a:p>
            <a:r>
              <a:rPr lang="de-AT" sz="3200" dirty="0" smtClean="0">
                <a:latin typeface="+mn-lt"/>
              </a:rPr>
              <a:t>Odgovarajući t-odnos je:</a:t>
            </a:r>
            <a:endParaRPr lang="en-US" sz="3200" dirty="0" smtClean="0">
              <a:latin typeface="+mn-lt"/>
            </a:endParaRPr>
          </a:p>
          <a:p>
            <a:endParaRPr lang="x-none" sz="3200" dirty="0" smtClean="0">
              <a:latin typeface="+mn-lt"/>
            </a:endParaRPr>
          </a:p>
          <a:p>
            <a:endParaRPr lang="en-US" sz="3200" dirty="0">
              <a:latin typeface="+mn-lt"/>
            </a:endParaRPr>
          </a:p>
        </p:txBody>
      </p:sp>
      <p:sp>
        <p:nvSpPr>
          <p:cNvPr id="55298"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529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812800" y="829733"/>
            <a:ext cx="1367897" cy="930033"/>
          </a:xfrm>
          <a:prstGeom prst="rect">
            <a:avLst/>
          </a:prstGeom>
          <a:noFill/>
        </p:spPr>
      </p:pic>
      <p:sp>
        <p:nvSpPr>
          <p:cNvPr id="55300" name="Rectangle 4"/>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529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965200" y="2150533"/>
            <a:ext cx="1754946" cy="457200"/>
          </a:xfrm>
          <a:prstGeom prst="rect">
            <a:avLst/>
          </a:prstGeom>
          <a:noFill/>
        </p:spPr>
      </p:pic>
      <p:sp>
        <p:nvSpPr>
          <p:cNvPr id="55301" name="Rectangle 5"/>
          <p:cNvSpPr>
            <a:spLocks noChangeArrowheads="1"/>
          </p:cNvSpPr>
          <p:nvPr/>
        </p:nvSpPr>
        <p:spPr bwMode="auto">
          <a:xfrm>
            <a:off x="0" y="6635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5303" name="Rectangle 7"/>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5302" name="Picture 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032932" y="3437468"/>
            <a:ext cx="3548133" cy="778933"/>
          </a:xfrm>
          <a:prstGeom prst="rect">
            <a:avLst/>
          </a:prstGeom>
          <a:noFill/>
        </p:spPr>
      </p:pic>
      <p:sp>
        <p:nvSpPr>
          <p:cNvPr id="55304" name="Rectangle 8"/>
          <p:cNvSpPr>
            <a:spLocks noChangeArrowheads="1"/>
          </p:cNvSpPr>
          <p:nvPr/>
        </p:nvSpPr>
        <p:spPr bwMode="auto">
          <a:xfrm>
            <a:off x="0" y="86042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575733" y="778933"/>
            <a:ext cx="10816167" cy="5298017"/>
          </a:xfrm>
        </p:spPr>
        <p:txBody>
          <a:bodyPr/>
          <a:lstStyle/>
          <a:p>
            <a:endParaRPr lang="sr-Latn-CS" sz="3200" dirty="0" smtClean="0">
              <a:latin typeface="+mn-lt"/>
            </a:endParaRPr>
          </a:p>
          <a:p>
            <a:r>
              <a:rPr lang="sr-Latn-CS" sz="3200" dirty="0" smtClean="0">
                <a:latin typeface="+mn-lt"/>
              </a:rPr>
              <a:t>4. Određivanje </a:t>
            </a:r>
            <a:r>
              <a:rPr lang="sr-Latn-CS" sz="3200" b="1" dirty="0" smtClean="0">
                <a:latin typeface="+mn-lt"/>
              </a:rPr>
              <a:t>tablične vrednosti statistike (kritične vrednosti)</a:t>
            </a:r>
            <a:endParaRPr lang="en-US" sz="3200" b="1" dirty="0" smtClean="0">
              <a:latin typeface="+mn-lt"/>
            </a:endParaRPr>
          </a:p>
          <a:p>
            <a:r>
              <a:rPr lang="sr-Latn-CS" sz="3200" dirty="0" smtClean="0">
                <a:latin typeface="+mn-lt"/>
              </a:rPr>
              <a:t>U tablicama za t-raspodelu nalazimo kritičnu vrednost t-statistike za n-2 stepeni slobode i nivo značajnosti .</a:t>
            </a:r>
            <a:endParaRPr lang="en-US" sz="3200" dirty="0" smtClean="0">
              <a:latin typeface="+mn-lt"/>
            </a:endParaRPr>
          </a:p>
          <a:p>
            <a:r>
              <a:rPr lang="sr-Latn-CS" sz="3200" dirty="0" smtClean="0">
                <a:latin typeface="+mn-lt"/>
              </a:rPr>
              <a:t>U tablicama za t-raspodelu tražimo kritičnu vrednost t-statistike za n-2 = 7-2 = 5 stepeni slobode i nivo značajnosti 0,025. Odgovarajuća kritična vrednost iznosi 2,571.</a:t>
            </a:r>
            <a:endParaRPr lang="en-US" sz="3200" dirty="0" smtClean="0">
              <a:latin typeface="+mn-lt"/>
            </a:endParaRPr>
          </a:p>
          <a:p>
            <a:endParaRPr lang="sr-Latn-CS" sz="3200" dirty="0" smtClean="0">
              <a:latin typeface="+mn-lt"/>
            </a:endParaRPr>
          </a:p>
          <a:p>
            <a:r>
              <a:rPr lang="sr-Latn-CS" sz="3200" dirty="0" smtClean="0">
                <a:latin typeface="+mn-lt"/>
              </a:rPr>
              <a:t>5. </a:t>
            </a:r>
            <a:r>
              <a:rPr lang="sr-Latn-CS" sz="3200" b="1" dirty="0" smtClean="0">
                <a:latin typeface="+mn-lt"/>
              </a:rPr>
              <a:t>Donošenje odluke </a:t>
            </a:r>
            <a:r>
              <a:rPr lang="sr-Latn-CS" sz="3200" dirty="0" smtClean="0">
                <a:latin typeface="+mn-lt"/>
              </a:rPr>
              <a:t>na osnovu pravila za odbacivanje Ho, poređenem izračunate i tablične vrednosti statistike</a:t>
            </a:r>
            <a:endParaRPr lang="en-US" sz="3200" dirty="0" smtClean="0">
              <a:latin typeface="+mn-lt"/>
            </a:endParaRPr>
          </a:p>
          <a:p>
            <a:endParaRPr lang="en-US" sz="3200" dirty="0">
              <a:latin typeface="+mn-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87829" y="274321"/>
            <a:ext cx="10463348" cy="6199506"/>
          </a:xfrm>
        </p:spPr>
        <p:txBody>
          <a:bodyPr/>
          <a:lstStyle/>
          <a:p>
            <a:r>
              <a:rPr lang="de-AT" sz="3200" b="1" dirty="0" smtClean="0"/>
              <a:t>Primer:</a:t>
            </a:r>
            <a:endParaRPr lang="en-US" sz="3200" b="1" dirty="0" smtClean="0"/>
          </a:p>
          <a:p>
            <a:r>
              <a:rPr lang="de-AT" sz="3200" dirty="0" smtClean="0"/>
              <a:t>Osnovni skup čine svi stanovi u jednom naselju. </a:t>
            </a:r>
            <a:endParaRPr lang="en-US" sz="3200" dirty="0" smtClean="0"/>
          </a:p>
          <a:p>
            <a:endParaRPr lang="x-none" sz="3200" dirty="0" smtClean="0"/>
          </a:p>
          <a:p>
            <a:r>
              <a:rPr lang="de-AT" sz="3200" dirty="0" smtClean="0"/>
              <a:t>Uzorak je deo tog osnovnog skupa i čine ga stanovi koji su izabrani iz osnovnog skupa za potrebe statističke analize. Cilj naše analize je određivanje prosečne cene stana po metru kvadratnom. Da bi uzorak bio reprezentativan iz osnovnog skupa moramo uzeti samo one stanove koji su uporedivi po površini, kvalitetu, ponderu mikrolokacije (nalaze se u istim ili slično atraktivnim ulicama). Ako uzorak nije reprezentativan, naši zaključci će biti pogrešni.</a:t>
            </a:r>
            <a:endParaRPr lang="en-US" sz="3200" dirty="0" smtClean="0"/>
          </a:p>
          <a:p>
            <a:pPr>
              <a:defRPr/>
            </a:pPr>
            <a:endParaRPr lang="sr-Latn-CS" sz="3200" dirty="0"/>
          </a:p>
        </p:txBody>
      </p:sp>
    </p:spTree>
    <p:extLst>
      <p:ext uri="{BB962C8B-B14F-4D97-AF65-F5344CB8AC3E}">
        <p14:creationId xmlns:p14="http://schemas.microsoft.com/office/powerpoint/2010/main" xmlns="" val="309906624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406400" y="372533"/>
            <a:ext cx="11176000" cy="5892800"/>
          </a:xfrm>
        </p:spPr>
        <p:txBody>
          <a:bodyPr/>
          <a:lstStyle/>
          <a:p>
            <a:r>
              <a:rPr lang="sr-Latn-CS" sz="3200" b="1" dirty="0" smtClean="0">
                <a:latin typeface="+mn-lt"/>
              </a:rPr>
              <a:t>Pravila za odlučivanje</a:t>
            </a:r>
            <a:r>
              <a:rPr lang="sr-Latn-CS" sz="3200" dirty="0" smtClean="0">
                <a:latin typeface="+mn-lt"/>
              </a:rPr>
              <a:t> glase:</a:t>
            </a:r>
            <a:endParaRPr lang="en-US" sz="3200" dirty="0" smtClean="0">
              <a:latin typeface="+mn-lt"/>
            </a:endParaRPr>
          </a:p>
          <a:p>
            <a:r>
              <a:rPr lang="sr-Latn-CS" sz="3200" b="1" dirty="0" smtClean="0">
                <a:latin typeface="+mn-lt"/>
              </a:rPr>
              <a:t>- </a:t>
            </a:r>
            <a:r>
              <a:rPr lang="sr-Latn-CS" sz="3200" dirty="0" smtClean="0">
                <a:latin typeface="+mn-lt"/>
              </a:rPr>
              <a:t>Ako je po apsolutnoj vrednosti izračunati t-odnos manji od kritične vrednosti t-raspodele, prihvatamo Ho (nultu hipotezu) i zaključujemo da parametar  nije statistički značajan.</a:t>
            </a:r>
            <a:endParaRPr lang="en-US" sz="3200" dirty="0" smtClean="0">
              <a:latin typeface="+mn-lt"/>
            </a:endParaRPr>
          </a:p>
          <a:p>
            <a:r>
              <a:rPr lang="sr-Latn-CS" sz="3200" dirty="0" smtClean="0">
                <a:latin typeface="+mn-lt"/>
              </a:rPr>
              <a:t> </a:t>
            </a:r>
            <a:endParaRPr lang="en-US" sz="3200" dirty="0" smtClean="0">
              <a:latin typeface="+mn-lt"/>
            </a:endParaRPr>
          </a:p>
          <a:p>
            <a:r>
              <a:rPr lang="sr-Latn-CS" sz="3200" dirty="0" smtClean="0">
                <a:latin typeface="+mn-lt"/>
              </a:rPr>
              <a:t>-Ako je po apsolutnoj vrednosti izračunati t-odnos veći od kritične vrednosti t-raspodele, odbacujemo Ho i zaklučujemo da je parametar  statistički značajan odnosno da je statistički značajno različit od nule. Zaključujemo da je statistički značajan uticaj X (nezavisne odn.objašnjavajuće promenljive) na kretanje Y (zavisne promenljive).</a:t>
            </a:r>
            <a:endParaRPr lang="en-US" sz="3200" dirty="0">
              <a:latin typeface="+mn-lt"/>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524933" y="338667"/>
            <a:ext cx="10866967" cy="5738283"/>
          </a:xfrm>
        </p:spPr>
        <p:txBody>
          <a:bodyPr/>
          <a:lstStyle/>
          <a:p>
            <a:endParaRPr lang="x-none" sz="3200" dirty="0" smtClean="0">
              <a:latin typeface="+mn-lt"/>
            </a:endParaRPr>
          </a:p>
          <a:p>
            <a:endParaRPr lang="x-none" sz="3200" dirty="0" smtClean="0">
              <a:latin typeface="+mn-lt"/>
            </a:endParaRPr>
          </a:p>
          <a:p>
            <a:r>
              <a:rPr lang="de-AT" sz="3200" dirty="0" smtClean="0">
                <a:latin typeface="+mn-lt"/>
              </a:rPr>
              <a:t>Apsolutna vrednost izračunate t-stat</a:t>
            </a:r>
            <a:r>
              <a:rPr lang="x-none" sz="3200" dirty="0" smtClean="0">
                <a:latin typeface="+mn-lt"/>
              </a:rPr>
              <a:t>i</a:t>
            </a:r>
            <a:r>
              <a:rPr lang="de-AT" sz="3200" dirty="0" smtClean="0">
                <a:latin typeface="+mn-lt"/>
              </a:rPr>
              <a:t>stike (2,593) je veća od kritične vrednosti t-statistike (2,571). Stoga, na osnovu pravila o odbacivanju Ho, odbacujemo Ho i prihvatamo alternativnu hipotezu  kao tačnu. Dakle prihvatamo alternativnu hipotezu  i zaključujemo da je parameter  statistički značajan. Zaključujemo da postoji statistički značajan uticaj površine stana izražene u m2 (X) na cenu stana po m2 (Y).</a:t>
            </a:r>
            <a:endParaRPr lang="en-US" sz="3200" dirty="0" smtClean="0">
              <a:latin typeface="+mn-lt"/>
            </a:endParaRPr>
          </a:p>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46771" y="312234"/>
            <a:ext cx="10745129" cy="5764716"/>
          </a:xfrm>
        </p:spPr>
        <p:txBody>
          <a:bodyPr/>
          <a:lstStyle/>
          <a:p>
            <a:endParaRPr lang="x-none" b="1" smtClean="0">
              <a:latin typeface="+mn-lt"/>
            </a:endParaRPr>
          </a:p>
          <a:p>
            <a:r>
              <a:rPr lang="de-AT" b="1" smtClean="0">
                <a:latin typeface="+mn-lt"/>
              </a:rPr>
              <a:t>VIŠESTRUKI </a:t>
            </a:r>
            <a:r>
              <a:rPr lang="de-AT" b="1" dirty="0" smtClean="0">
                <a:latin typeface="+mn-lt"/>
              </a:rPr>
              <a:t>LINEARNI REGRESIONI MODEL</a:t>
            </a:r>
            <a:endParaRPr lang="en-US" b="1" dirty="0" smtClean="0">
              <a:latin typeface="+mn-lt"/>
            </a:endParaRPr>
          </a:p>
          <a:p>
            <a:r>
              <a:rPr lang="de-AT" sz="2800" dirty="0" smtClean="0">
                <a:latin typeface="+mn-lt"/>
              </a:rPr>
              <a:t>Višestuki linearni regresioni model</a:t>
            </a:r>
            <a:r>
              <a:rPr lang="x-none" sz="2800" dirty="0" smtClean="0">
                <a:latin typeface="+mn-lt"/>
              </a:rPr>
              <a:t> </a:t>
            </a:r>
            <a:r>
              <a:rPr lang="de-AT" sz="2800" dirty="0" smtClean="0">
                <a:latin typeface="+mn-lt"/>
              </a:rPr>
              <a:t>( višeparametarska regresija) je najčešće korišćena statistička tehnika koja je našla primenu i u masovnoj proceni vrednosti nepokretnosti. </a:t>
            </a:r>
            <a:endParaRPr lang="en-US" sz="2800" dirty="0" smtClean="0">
              <a:latin typeface="+mn-lt"/>
            </a:endParaRPr>
          </a:p>
          <a:p>
            <a:r>
              <a:rPr lang="de-AT" sz="2800" dirty="0" smtClean="0">
                <a:latin typeface="+mn-lt"/>
              </a:rPr>
              <a:t> </a:t>
            </a:r>
            <a:endParaRPr lang="en-US" sz="2800" dirty="0" smtClean="0">
              <a:latin typeface="+mn-lt"/>
            </a:endParaRPr>
          </a:p>
          <a:p>
            <a:r>
              <a:rPr lang="de-AT" sz="2800" dirty="0" smtClean="0">
                <a:latin typeface="+mn-lt"/>
              </a:rPr>
              <a:t>Višeparametarska regresija je jednostavna za korišćenje i daje mogućnost da se analizira kako na tržišnu cenu utiče više tržišnih faktora kao što su površina, lokacija, spratnost, sobnost,kvalitet gradnje...</a:t>
            </a:r>
            <a:endParaRPr lang="en-US" sz="2800" dirty="0" smtClean="0">
              <a:latin typeface="+mn-lt"/>
            </a:endParaRPr>
          </a:p>
          <a:p>
            <a:r>
              <a:rPr lang="de-AT" sz="2800" dirty="0" smtClean="0">
                <a:latin typeface="+mn-lt"/>
              </a:rPr>
              <a:t>U masovnoj proceni vrednosti nepokretnosti višeparametarska regresija se koristi na dva nač</a:t>
            </a:r>
            <a:r>
              <a:rPr lang="en-US" sz="2800" dirty="0" err="1" smtClean="0">
                <a:latin typeface="+mn-lt"/>
              </a:rPr>
              <a:t>ina</a:t>
            </a:r>
            <a:r>
              <a:rPr lang="en-US" sz="2800" dirty="0" smtClean="0">
                <a:latin typeface="+mn-lt"/>
              </a:rPr>
              <a:t>: </a:t>
            </a:r>
            <a:r>
              <a:rPr lang="en-US" sz="2800" dirty="0" err="1" smtClean="0">
                <a:latin typeface="+mn-lt"/>
              </a:rPr>
              <a:t>pri</a:t>
            </a:r>
            <a:r>
              <a:rPr lang="en-US" sz="2800" dirty="0" smtClean="0">
                <a:latin typeface="+mn-lt"/>
              </a:rPr>
              <a:t> </a:t>
            </a:r>
            <a:r>
              <a:rPr lang="en-US" sz="2800" dirty="0" err="1" smtClean="0">
                <a:latin typeface="+mn-lt"/>
              </a:rPr>
              <a:t>predviđanju</a:t>
            </a:r>
            <a:r>
              <a:rPr lang="en-US" sz="2800" dirty="0" smtClean="0">
                <a:latin typeface="+mn-lt"/>
              </a:rPr>
              <a:t> </a:t>
            </a:r>
            <a:r>
              <a:rPr lang="en-US" sz="2800" dirty="0" err="1" smtClean="0">
                <a:latin typeface="+mn-lt"/>
              </a:rPr>
              <a:t>i</a:t>
            </a:r>
            <a:r>
              <a:rPr lang="en-US" sz="2800" dirty="0" smtClean="0">
                <a:latin typeface="+mn-lt"/>
              </a:rPr>
              <a:t> </a:t>
            </a:r>
            <a:r>
              <a:rPr lang="en-US" sz="2800" dirty="0" err="1" smtClean="0">
                <a:latin typeface="+mn-lt"/>
              </a:rPr>
              <a:t>pri</a:t>
            </a:r>
            <a:r>
              <a:rPr lang="en-US" sz="2800" dirty="0" smtClean="0">
                <a:latin typeface="+mn-lt"/>
              </a:rPr>
              <a:t> </a:t>
            </a:r>
            <a:r>
              <a:rPr lang="en-US" sz="2800" dirty="0" err="1" smtClean="0">
                <a:latin typeface="+mn-lt"/>
              </a:rPr>
              <a:t>analizi</a:t>
            </a:r>
            <a:r>
              <a:rPr lang="en-US" sz="2800" dirty="0" smtClean="0">
                <a:latin typeface="+mn-lt"/>
              </a:rPr>
              <a:t> </a:t>
            </a:r>
            <a:r>
              <a:rPr lang="en-US" sz="2800" dirty="0" err="1" smtClean="0">
                <a:latin typeface="+mn-lt"/>
              </a:rPr>
              <a:t>značajnosti</a:t>
            </a:r>
            <a:r>
              <a:rPr lang="en-US" sz="2800" dirty="0" smtClean="0">
                <a:latin typeface="+mn-lt"/>
              </a:rPr>
              <a:t> </a:t>
            </a:r>
            <a:r>
              <a:rPr lang="en-US" sz="2800" dirty="0" err="1" smtClean="0">
                <a:latin typeface="+mn-lt"/>
              </a:rPr>
              <a:t>parametara</a:t>
            </a:r>
            <a:r>
              <a:rPr lang="en-US" sz="2800" dirty="0" smtClean="0">
                <a:latin typeface="+mn-lt"/>
              </a:rPr>
              <a:t>.</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1"/>
          </p:nvPr>
        </p:nvSpPr>
        <p:spPr>
          <a:xfrm>
            <a:off x="609600" y="378823"/>
            <a:ext cx="9956800" cy="6095129"/>
          </a:xfrm>
        </p:spPr>
        <p:txBody>
          <a:bodyPr/>
          <a:lstStyle/>
          <a:p>
            <a:r>
              <a:rPr lang="de-AT" b="1" dirty="0" smtClean="0"/>
              <a:t>OSNOVNI POJMOVI</a:t>
            </a:r>
            <a:endParaRPr lang="en-US" b="1" dirty="0" smtClean="0"/>
          </a:p>
          <a:p>
            <a:endParaRPr lang="x-none" sz="3200" b="1" dirty="0" smtClean="0"/>
          </a:p>
          <a:p>
            <a:r>
              <a:rPr lang="de-AT" sz="3200" b="1" dirty="0" smtClean="0"/>
              <a:t>Element</a:t>
            </a:r>
            <a:r>
              <a:rPr lang="de-AT" sz="3200" dirty="0" smtClean="0"/>
              <a:t> (jedinica posmatranja) uzorka ili osnovnog skupa je određeni subjekat ili objekat o kome se prikupljaju podaci, odnosno na kome se određena pojava statistički posmatra.</a:t>
            </a:r>
            <a:endParaRPr lang="en-US" sz="3200" dirty="0" smtClean="0"/>
          </a:p>
          <a:p>
            <a:r>
              <a:rPr lang="de-AT" sz="2800" dirty="0" smtClean="0"/>
              <a:t>U primeru koji smo naveli element našeg uzorka (skupa) bio bi konkretan stan.</a:t>
            </a:r>
            <a:endParaRPr lang="en-US" sz="2800" dirty="0" smtClean="0"/>
          </a:p>
          <a:p>
            <a:r>
              <a:rPr lang="de-AT" sz="3200" b="1" dirty="0" smtClean="0"/>
              <a:t>Obeležje (promenljiva ili varijabla) </a:t>
            </a:r>
            <a:r>
              <a:rPr lang="de-AT" sz="3200" dirty="0" smtClean="0"/>
              <a:t>je osobina elementa uzorka ili skupa koja se istražuje. Obeležje (promenljivu) najčešće označavamo sa X.</a:t>
            </a:r>
            <a:endParaRPr lang="en-US" sz="3200" dirty="0" smtClean="0"/>
          </a:p>
          <a:p>
            <a:endParaRPr lang="en-US" dirty="0"/>
          </a:p>
        </p:txBody>
      </p:sp>
    </p:spTree>
    <p:extLst>
      <p:ext uri="{BB962C8B-B14F-4D97-AF65-F5344CB8AC3E}">
        <p14:creationId xmlns:p14="http://schemas.microsoft.com/office/powerpoint/2010/main" xmlns="" val="30321143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18458" y="548640"/>
            <a:ext cx="9847942" cy="5925312"/>
          </a:xfrm>
        </p:spPr>
        <p:txBody>
          <a:bodyPr/>
          <a:lstStyle/>
          <a:p>
            <a:endParaRPr lang="en-US" dirty="0" smtClean="0"/>
          </a:p>
          <a:p>
            <a:r>
              <a:rPr lang="de-AT" dirty="0" smtClean="0"/>
              <a:t>Negrupisani podaci su podaci zapisani redom kojim se prikupljaju, pre nego što se urede po veličini ili grupišu.</a:t>
            </a:r>
            <a:endParaRPr lang="en-US" dirty="0" smtClean="0"/>
          </a:p>
          <a:p>
            <a:endParaRPr lang="x-none" dirty="0" smtClean="0"/>
          </a:p>
          <a:p>
            <a:r>
              <a:rPr lang="de-AT" dirty="0" smtClean="0"/>
              <a:t>Frekvencija ili učestalost je broj koji pokazuje koliko puta obeležje uzima istu vrednost.</a:t>
            </a:r>
            <a:endParaRPr lang="en-US" dirty="0" smtClean="0"/>
          </a:p>
          <a:p>
            <a:endParaRPr lang="x-none" dirty="0"/>
          </a:p>
        </p:txBody>
      </p:sp>
    </p:spTree>
    <p:extLst>
      <p:ext uri="{BB962C8B-B14F-4D97-AF65-F5344CB8AC3E}">
        <p14:creationId xmlns:p14="http://schemas.microsoft.com/office/powerpoint/2010/main" xmlns="" val="5061149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555626"/>
            <a:ext cx="10515600" cy="959666"/>
          </a:xfrm>
        </p:spPr>
        <p:txBody>
          <a:bodyPr/>
          <a:lstStyle/>
          <a:p>
            <a:r>
              <a:rPr lang="de-AT" dirty="0" smtClean="0"/>
              <a:t>VRSTE OBELEŽJA (PROMENLJIVIH)</a:t>
            </a:r>
            <a:r>
              <a:rPr lang="en-US" dirty="0" smtClean="0"/>
              <a:t/>
            </a:r>
            <a:br>
              <a:rPr lang="en-US" dirty="0" smtClean="0"/>
            </a:br>
            <a:endParaRPr lang="en-US" dirty="0"/>
          </a:p>
        </p:txBody>
      </p:sp>
      <p:sp>
        <p:nvSpPr>
          <p:cNvPr id="3" name="Content Placeholder 2"/>
          <p:cNvSpPr>
            <a:spLocks noGrp="1"/>
          </p:cNvSpPr>
          <p:nvPr>
            <p:ph type="body" sz="quarter" idx="10"/>
          </p:nvPr>
        </p:nvSpPr>
        <p:spPr>
          <a:xfrm>
            <a:off x="876300" y="1619794"/>
            <a:ext cx="10515600" cy="4457156"/>
          </a:xfrm>
        </p:spPr>
        <p:txBody>
          <a:bodyPr/>
          <a:lstStyle/>
          <a:p>
            <a:r>
              <a:rPr lang="de-AT" dirty="0" smtClean="0">
                <a:latin typeface="+mn-lt"/>
              </a:rPr>
              <a:t>Osnovna podela promenljivih je na kvalitativna i kvantitativna.</a:t>
            </a:r>
            <a:endParaRPr lang="en-US" dirty="0" smtClean="0">
              <a:latin typeface="+mn-lt"/>
            </a:endParaRPr>
          </a:p>
          <a:p>
            <a:r>
              <a:rPr lang="de-AT" b="1" dirty="0" smtClean="0">
                <a:latin typeface="+mn-lt"/>
              </a:rPr>
              <a:t>Kvalitativn</a:t>
            </a:r>
            <a:r>
              <a:rPr lang="x-none" b="1" dirty="0" smtClean="0">
                <a:latin typeface="+mn-lt"/>
              </a:rPr>
              <a:t>e</a:t>
            </a:r>
            <a:r>
              <a:rPr lang="de-AT" dirty="0" smtClean="0">
                <a:latin typeface="+mn-lt"/>
              </a:rPr>
              <a:t> promenljiv</a:t>
            </a:r>
            <a:r>
              <a:rPr lang="x-none" dirty="0" smtClean="0">
                <a:latin typeface="+mn-lt"/>
              </a:rPr>
              <a:t>e</a:t>
            </a:r>
            <a:r>
              <a:rPr lang="de-AT" dirty="0" smtClean="0">
                <a:latin typeface="+mn-lt"/>
              </a:rPr>
              <a:t> se ne mogu izraziti brojčano već se izražavaju opisno. Primeri za kvalitativne promenljive su pol, boja kose, marka automobila...)</a:t>
            </a:r>
            <a:endParaRPr lang="en-US" dirty="0" smtClean="0">
              <a:latin typeface="+mn-lt"/>
            </a:endParaRPr>
          </a:p>
          <a:p>
            <a:r>
              <a:rPr lang="de-AT" b="1" dirty="0" smtClean="0">
                <a:latin typeface="+mn-lt"/>
              </a:rPr>
              <a:t>Kvantitativn</a:t>
            </a:r>
            <a:r>
              <a:rPr lang="x-none" b="1" dirty="0" smtClean="0">
                <a:latin typeface="+mn-lt"/>
              </a:rPr>
              <a:t>e</a:t>
            </a:r>
            <a:r>
              <a:rPr lang="de-AT" dirty="0" smtClean="0">
                <a:latin typeface="+mn-lt"/>
              </a:rPr>
              <a:t> promenljive su obeležja koja se mogu izraziti brojčano</a:t>
            </a:r>
            <a:r>
              <a:rPr lang="de-AT" dirty="0" smtClean="0"/>
              <a:t>. </a:t>
            </a:r>
            <a:endParaRPr lang="en-US" dirty="0" smtClean="0"/>
          </a:p>
          <a:p>
            <a:pPr marL="609600" indent="-609600">
              <a:defRPr/>
            </a:pPr>
            <a:endParaRPr lang="sr-Latn-CS" b="1" dirty="0">
              <a:solidFill>
                <a:srgbClr val="00B050"/>
              </a:solidFill>
            </a:endParaRPr>
          </a:p>
          <a:p>
            <a:pPr>
              <a:defRPr/>
            </a:pPr>
            <a:endParaRPr lang="sr-Latn-CS" dirty="0"/>
          </a:p>
        </p:txBody>
      </p:sp>
    </p:spTree>
    <p:extLst>
      <p:ext uri="{BB962C8B-B14F-4D97-AF65-F5344CB8AC3E}">
        <p14:creationId xmlns:p14="http://schemas.microsoft.com/office/powerpoint/2010/main" xmlns="" val="32778497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Content Placeholder 2"/>
          <p:cNvSpPr>
            <a:spLocks noGrp="1"/>
          </p:cNvSpPr>
          <p:nvPr>
            <p:ph sz="quarter" idx="1"/>
          </p:nvPr>
        </p:nvSpPr>
        <p:spPr>
          <a:xfrm>
            <a:off x="643466" y="524933"/>
            <a:ext cx="10278534" cy="6096000"/>
          </a:xfrm>
        </p:spPr>
        <p:txBody>
          <a:bodyPr/>
          <a:lstStyle/>
          <a:p>
            <a:r>
              <a:rPr lang="de-AT" sz="3100" b="1" dirty="0" smtClean="0"/>
              <a:t>Kvantitativne promenljive </a:t>
            </a:r>
            <a:r>
              <a:rPr lang="de-AT" sz="3100" dirty="0" smtClean="0"/>
              <a:t>se dele na:</a:t>
            </a:r>
            <a:br>
              <a:rPr lang="de-AT" sz="3100" dirty="0" smtClean="0"/>
            </a:br>
            <a:endParaRPr lang="de-AT" sz="3100" dirty="0" smtClean="0"/>
          </a:p>
          <a:p>
            <a:r>
              <a:rPr lang="de-AT" sz="3100" dirty="0" smtClean="0"/>
              <a:t>1</a:t>
            </a:r>
            <a:r>
              <a:rPr lang="de-AT" sz="3100" b="1" dirty="0" smtClean="0"/>
              <a:t>) Prekidne</a:t>
            </a:r>
            <a:r>
              <a:rPr lang="de-AT" sz="3100" dirty="0" smtClean="0"/>
              <a:t> (diskretne) promenljive su one promenljive čije vrednosti  možemo da brojimo. One mogu da imaju samo izolovane vrednosti, najčešće cele brojeve, a ne mogu da imaju međuvrednosti.</a:t>
            </a:r>
            <a:endParaRPr lang="en-US" sz="3100" dirty="0" smtClean="0"/>
          </a:p>
          <a:p>
            <a:r>
              <a:rPr lang="x-none" sz="2800" dirty="0" smtClean="0"/>
              <a:t>-</a:t>
            </a:r>
            <a:r>
              <a:rPr lang="de-AT" sz="2800" dirty="0" smtClean="0"/>
              <a:t>Primeri za prekidne promenljive su broj kuća, broj učenika u razredu, broj prodatih automobila, broj saobraćajnih nezgoda (Nji</a:t>
            </a:r>
            <a:r>
              <a:rPr lang="x-none" sz="2800" dirty="0" smtClean="0"/>
              <a:t>hov</a:t>
            </a:r>
            <a:r>
              <a:rPr lang="de-AT" sz="2800" dirty="0" smtClean="0"/>
              <a:t> broj ne može da bude izmeđ</a:t>
            </a:r>
            <a:r>
              <a:rPr lang="x-none" sz="2800" dirty="0" smtClean="0"/>
              <a:t>u</a:t>
            </a:r>
            <a:r>
              <a:rPr lang="de-AT" sz="2800" dirty="0" smtClean="0"/>
              <a:t> 0 i 1 ili izmeđ</a:t>
            </a:r>
            <a:r>
              <a:rPr lang="x-none" sz="2800" dirty="0" smtClean="0"/>
              <a:t>u</a:t>
            </a:r>
            <a:r>
              <a:rPr lang="de-AT" sz="2800" dirty="0" smtClean="0"/>
              <a:t> 1 i 2)</a:t>
            </a:r>
            <a:endParaRPr lang="en-US" sz="2800" dirty="0" smtClean="0"/>
          </a:p>
          <a:p>
            <a:r>
              <a:rPr lang="de-AT" sz="3100" dirty="0" smtClean="0"/>
              <a:t> 2</a:t>
            </a:r>
            <a:r>
              <a:rPr lang="de-AT" sz="3100" b="1" dirty="0" smtClean="0"/>
              <a:t>) Neprekidne </a:t>
            </a:r>
            <a:r>
              <a:rPr lang="de-AT" sz="3100" dirty="0" smtClean="0"/>
              <a:t>(kontinuirane) promenljive su promenljive koje se ne mogu prebrojati. One uzimaju bilo koju numeričku vrednost u određenom </a:t>
            </a:r>
            <a:r>
              <a:rPr lang="de-AT" sz="3100" i="1" dirty="0" smtClean="0"/>
              <a:t>intervalu ili intervalima</a:t>
            </a:r>
            <a:r>
              <a:rPr lang="de-AT" sz="3100" dirty="0" smtClean="0"/>
              <a:t>.</a:t>
            </a:r>
            <a:endParaRPr lang="en-US" sz="3100" dirty="0" smtClean="0"/>
          </a:p>
          <a:p>
            <a:pPr marL="609600" indent="-609600"/>
            <a:endParaRPr lang="sr-Latn-CS" sz="2800" dirty="0"/>
          </a:p>
        </p:txBody>
      </p:sp>
    </p:spTree>
    <p:extLst>
      <p:ext uri="{BB962C8B-B14F-4D97-AF65-F5344CB8AC3E}">
        <p14:creationId xmlns:p14="http://schemas.microsoft.com/office/powerpoint/2010/main" xmlns="" val="40468137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1537</TotalTime>
  <Words>2566</Words>
  <Application>Microsoft Office PowerPoint</Application>
  <PresentationFormat>Custom</PresentationFormat>
  <Paragraphs>299</Paragraphs>
  <Slides>52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54" baseType="lpstr">
      <vt:lpstr>Office Theme</vt:lpstr>
      <vt:lpstr>Document</vt:lpstr>
      <vt:lpstr>Slide 1</vt:lpstr>
      <vt:lpstr>1. ELEMENTI TEORIJE ANALIZE STATISTIČKIH SKUPOVA PODATAKA </vt:lpstr>
      <vt:lpstr>Slide 3</vt:lpstr>
      <vt:lpstr>Slide 4</vt:lpstr>
      <vt:lpstr>Slide 5</vt:lpstr>
      <vt:lpstr>Slide 6</vt:lpstr>
      <vt:lpstr>Slide 7</vt:lpstr>
      <vt:lpstr>VRSTE OBELEŽJA (PROMENLJIVIH) </vt:lpstr>
      <vt:lpstr>Slide 9</vt:lpstr>
      <vt:lpstr>Slide 10</vt:lpstr>
      <vt:lpstr>2. RASPODELA VEROVATNOĆE ZA SLUČAJNE PROMENLJIVE  RASPODELA VEROVATNOĆE  DISKRETNE SLUČAJNE PROMENLJIVE </vt:lpstr>
      <vt:lpstr>Slide 12</vt:lpstr>
      <vt:lpstr> </vt:lpstr>
      <vt:lpstr>Slide 14</vt:lpstr>
      <vt:lpstr>RASPODELA VEROVATNOĆE NEPREKIDNE SLUČAJNE PROMENLJIVE</vt:lpstr>
      <vt:lpstr>Slide 16</vt:lpstr>
      <vt:lpstr>Slide 17</vt:lpstr>
      <vt:lpstr> </vt:lpstr>
      <vt:lpstr>Slide 19</vt:lpstr>
      <vt:lpstr>Slide 20</vt:lpstr>
      <vt:lpstr>3. DESKRIPTIVNA STATISTIKA</vt:lpstr>
      <vt:lpstr>Slide 22</vt:lpstr>
      <vt:lpstr>Slide 23</vt:lpstr>
      <vt:lpstr>Slide 24</vt:lpstr>
      <vt:lpstr>Slide 25</vt:lpstr>
      <vt:lpstr>Slide 26</vt:lpstr>
      <vt:lpstr>Slide 27</vt:lpstr>
      <vt:lpstr>Slide 28</vt:lpstr>
      <vt:lpstr>Slide 29</vt:lpstr>
      <vt:lpstr>4.INTERVALI POVERENJA  </vt:lpstr>
      <vt:lpstr>Slide 31</vt:lpstr>
      <vt:lpstr>Slide 32</vt:lpstr>
      <vt:lpstr>Slide 33</vt:lpstr>
      <vt:lpstr>Slide 34</vt:lpstr>
      <vt:lpstr>5. ELEMENTI VERIFIKACIJE STATISTIČKIH HIPOTEZA </vt:lpstr>
      <vt:lpstr>Slide 36</vt:lpstr>
      <vt:lpstr>6.PRIMENA STATISTIČKIH METODA U PROCENI VREDNOSTI</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Milica</dc:creator>
  <cp:lastModifiedBy>korisnik</cp:lastModifiedBy>
  <cp:revision>281</cp:revision>
  <dcterms:created xsi:type="dcterms:W3CDTF">2017-10-13T10:19:34Z</dcterms:created>
  <dcterms:modified xsi:type="dcterms:W3CDTF">2019-02-26T10:32:48Z</dcterms:modified>
</cp:coreProperties>
</file>