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0"/>
  </p:notesMasterIdLst>
  <p:handoutMasterIdLst>
    <p:handoutMasterId r:id="rId71"/>
  </p:handoutMasterIdLst>
  <p:sldIdLst>
    <p:sldId id="256" r:id="rId2"/>
    <p:sldId id="262" r:id="rId3"/>
    <p:sldId id="272" r:id="rId4"/>
    <p:sldId id="324" r:id="rId5"/>
    <p:sldId id="325" r:id="rId6"/>
    <p:sldId id="326" r:id="rId7"/>
    <p:sldId id="327" r:id="rId8"/>
    <p:sldId id="328" r:id="rId9"/>
    <p:sldId id="332" r:id="rId10"/>
    <p:sldId id="265" r:id="rId11"/>
    <p:sldId id="273" r:id="rId12"/>
    <p:sldId id="274" r:id="rId13"/>
    <p:sldId id="275" r:id="rId14"/>
    <p:sldId id="323" r:id="rId15"/>
    <p:sldId id="276" r:id="rId16"/>
    <p:sldId id="277" r:id="rId17"/>
    <p:sldId id="278" r:id="rId18"/>
    <p:sldId id="333" r:id="rId19"/>
    <p:sldId id="334" r:id="rId20"/>
    <p:sldId id="279" r:id="rId21"/>
    <p:sldId id="280" r:id="rId22"/>
    <p:sldId id="335" r:id="rId23"/>
    <p:sldId id="281" r:id="rId24"/>
    <p:sldId id="282" r:id="rId25"/>
    <p:sldId id="337" r:id="rId26"/>
    <p:sldId id="336" r:id="rId27"/>
    <p:sldId id="283" r:id="rId28"/>
    <p:sldId id="284" r:id="rId29"/>
    <p:sldId id="285" r:id="rId30"/>
    <p:sldId id="287" r:id="rId31"/>
    <p:sldId id="286" r:id="rId32"/>
    <p:sldId id="292" r:id="rId33"/>
    <p:sldId id="313" r:id="rId34"/>
    <p:sldId id="314" r:id="rId35"/>
    <p:sldId id="315" r:id="rId36"/>
    <p:sldId id="295" r:id="rId37"/>
    <p:sldId id="289" r:id="rId38"/>
    <p:sldId id="294" r:id="rId39"/>
    <p:sldId id="291" r:id="rId40"/>
    <p:sldId id="293" r:id="rId41"/>
    <p:sldId id="296" r:id="rId42"/>
    <p:sldId id="297" r:id="rId43"/>
    <p:sldId id="298" r:id="rId44"/>
    <p:sldId id="299" r:id="rId45"/>
    <p:sldId id="329" r:id="rId46"/>
    <p:sldId id="300" r:id="rId47"/>
    <p:sldId id="301" r:id="rId48"/>
    <p:sldId id="312" r:id="rId49"/>
    <p:sldId id="302" r:id="rId50"/>
    <p:sldId id="304" r:id="rId51"/>
    <p:sldId id="303" r:id="rId52"/>
    <p:sldId id="305" r:id="rId53"/>
    <p:sldId id="306" r:id="rId54"/>
    <p:sldId id="307" r:id="rId55"/>
    <p:sldId id="308" r:id="rId56"/>
    <p:sldId id="330" r:id="rId57"/>
    <p:sldId id="331" r:id="rId58"/>
    <p:sldId id="309" r:id="rId59"/>
    <p:sldId id="316" r:id="rId60"/>
    <p:sldId id="310" r:id="rId61"/>
    <p:sldId id="311" r:id="rId62"/>
    <p:sldId id="322" r:id="rId63"/>
    <p:sldId id="317" r:id="rId64"/>
    <p:sldId id="318" r:id="rId65"/>
    <p:sldId id="319" r:id="rId66"/>
    <p:sldId id="320" r:id="rId67"/>
    <p:sldId id="321" r:id="rId68"/>
    <p:sldId id="290" r:id="rId69"/>
  </p:sldIdLst>
  <p:sldSz cx="12192000" cy="6858000"/>
  <p:notesSz cx="9388475" cy="71024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9" autoAdjust="0"/>
    <p:restoredTop sz="98406" autoAdjust="0"/>
  </p:normalViewPr>
  <p:slideViewPr>
    <p:cSldViewPr snapToGrid="0">
      <p:cViewPr>
        <p:scale>
          <a:sx n="90" d="100"/>
          <a:sy n="90" d="100"/>
        </p:scale>
        <p:origin x="-1146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479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02283-D226-479F-9037-D84E0A09EDE3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479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D276E-C9B8-4C06-B0C1-81EC4EF25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E2EDFA4-00C3-4485-9E92-26CBA89A51A7}" type="datetimeFigureOut">
              <a:rPr lang="x-none" smtClean="0"/>
              <a:pPr/>
              <a:t>3/1/2019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C191F25-538B-44DD-B790-12D9081A52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404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4840" y="3602038"/>
            <a:ext cx="9144000" cy="5689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Naslov/Naziv teme predavanja</a:t>
            </a:r>
            <a:endParaRPr lang="x-none" dirty="0"/>
          </a:p>
        </p:txBody>
      </p:sp>
      <p:pic>
        <p:nvPicPr>
          <p:cNvPr id="7" name="Picture 10" descr="Image result for teacher icon 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32" y="4147471"/>
            <a:ext cx="781968" cy="761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lock timer 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72" y="4228910"/>
            <a:ext cx="438171" cy="438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41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0515600" cy="4000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4145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x-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389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83384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6511" y="5814025"/>
            <a:ext cx="12192000" cy="11101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biLevel thresh="25000"/>
          </a:blip>
          <a:stretch>
            <a:fillRect/>
          </a:stretch>
        </p:blipFill>
        <p:spPr>
          <a:xfrm>
            <a:off x="10371221" y="5547972"/>
            <a:ext cx="1612748" cy="1674345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 rot="10162212" flipH="1">
            <a:off x="-105519" y="2761999"/>
            <a:ext cx="12175565" cy="3852142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/>
          <p:cNvSpPr/>
          <p:nvPr userDrawn="1"/>
        </p:nvSpPr>
        <p:spPr>
          <a:xfrm rot="10036807" flipH="1">
            <a:off x="-116637" y="3661707"/>
            <a:ext cx="9775349" cy="2259590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222175"/>
            <a:ext cx="1735069" cy="788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31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Informacija%20o%20lokaciji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988" y="2890544"/>
            <a:ext cx="9144000" cy="568909"/>
          </a:xfrm>
        </p:spPr>
        <p:txBody>
          <a:bodyPr/>
          <a:lstStyle/>
          <a:p>
            <a:r>
              <a:rPr lang="en-US" sz="4400" dirty="0" smtClean="0">
                <a:latin typeface="+mn-lt"/>
              </a:rPr>
              <a:t>UVOD U GRA</a:t>
            </a:r>
            <a:r>
              <a:rPr lang="x-none" sz="4400" dirty="0" smtClean="0">
                <a:latin typeface="+mn-lt"/>
              </a:rPr>
              <a:t>ĐEVINARSTVO</a:t>
            </a:r>
            <a:endParaRPr lang="x-none" sz="4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615" y="4293078"/>
            <a:ext cx="3711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Century Gothic" panose="020B0502020202020204" pitchFamily="34" charset="0"/>
              </a:rPr>
              <a:t>Snežana Anđušić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dipl.ing.arh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Sudski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ve</a:t>
            </a:r>
            <a:r>
              <a:rPr lang="x-none" smtClean="0">
                <a:latin typeface="Century Gothic" panose="020B0502020202020204" pitchFamily="34" charset="0"/>
              </a:rPr>
              <a:t>štak</a:t>
            </a:r>
            <a:r>
              <a:rPr lang="sr-Latn-RS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</a:t>
            </a:r>
            <a:r>
              <a:rPr lang="sr-Latn-RS" dirty="0" smtClean="0">
                <a:latin typeface="Century Gothic" panose="020B0502020202020204" pitchFamily="34" charset="0"/>
              </a:rPr>
              <a:t>ic.procen.nepokretnosti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x-none" dirty="0">
              <a:latin typeface="Century Gothic" panose="020B0502020202020204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372837" y="5744261"/>
            <a:ext cx="3046027" cy="594946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 smtClean="0"/>
              <a:t>02.03.2019. </a:t>
            </a:r>
            <a:r>
              <a:rPr lang="x-none" sz="1800" smtClean="0"/>
              <a:t>Beograd</a:t>
            </a:r>
            <a:r>
              <a:rPr lang="x-none" sz="18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x-none" sz="18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24658" y="4293078"/>
            <a:ext cx="1418390" cy="397379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XVII časova</a:t>
            </a:r>
            <a:endParaRPr lang="x-none" sz="18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7715" y="1464940"/>
            <a:ext cx="9144000" cy="10240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x-none" sz="2800" dirty="0" smtClean="0">
                <a:latin typeface="+mj-lt"/>
              </a:rPr>
              <a:t>STRUČNA OBUKA ZA PROCENITELJE VREDNOSTI NEPOKRETNOSTI</a:t>
            </a:r>
            <a:br>
              <a:rPr lang="x-none" sz="2800" dirty="0" smtClean="0">
                <a:latin typeface="+mj-lt"/>
              </a:rPr>
            </a:br>
            <a:endParaRPr lang="x-none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89104"/>
            <a:ext cx="12192000" cy="3968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84" y="555625"/>
            <a:ext cx="10515600" cy="1325563"/>
          </a:xfrm>
        </p:spPr>
        <p:txBody>
          <a:bodyPr/>
          <a:lstStyle/>
          <a:p>
            <a:r>
              <a:rPr lang="x-none" dirty="0" smtClean="0"/>
              <a:t>1.1. PRAVO GRAĐENJA: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9117" y="1470749"/>
            <a:ext cx="4074851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x-none" sz="3600" dirty="0" smtClean="0"/>
              <a:t>Učesnici u gradnji: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x-none" sz="2800" dirty="0" smtClean="0"/>
              <a:t>Pravna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x-none" sz="2800" dirty="0" smtClean="0"/>
              <a:t>Fizička lica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en-US" sz="2800" dirty="0" smtClean="0"/>
              <a:t>      </a:t>
            </a:r>
            <a:r>
              <a:rPr lang="x-none" sz="2800" dirty="0" smtClean="0"/>
              <a:t>Finansijeri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3015" y="1470749"/>
            <a:ext cx="76333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x-none" sz="3600" dirty="0" smtClean="0"/>
              <a:t>Oblast je definisana: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x-none" sz="2800" b="1" dirty="0" smtClean="0"/>
              <a:t>PRAVNOM REGULATIVOM:</a:t>
            </a:r>
            <a:r>
              <a:rPr lang="x-none" sz="2800" dirty="0" smtClean="0"/>
              <a:t/>
            </a:r>
            <a:br>
              <a:rPr lang="x-none" sz="2800" dirty="0" smtClean="0"/>
            </a:br>
            <a:r>
              <a:rPr lang="x-none" sz="2400" dirty="0" smtClean="0"/>
              <a:t>-Ustav</a:t>
            </a:r>
            <a:br>
              <a:rPr lang="x-none" sz="2400" dirty="0" smtClean="0"/>
            </a:br>
            <a:r>
              <a:rPr lang="x-none" sz="2400" dirty="0" smtClean="0"/>
              <a:t>-Zakoni zemlje RS</a:t>
            </a:r>
            <a:br>
              <a:rPr lang="x-none" sz="2400" dirty="0" smtClean="0"/>
            </a:br>
            <a:r>
              <a:rPr lang="x-none" sz="2400" dirty="0" smtClean="0"/>
              <a:t>-Uredbe, pravilnici, uputstva, odluke.. </a:t>
            </a:r>
            <a:br>
              <a:rPr lang="x-none" sz="2400" dirty="0" smtClean="0"/>
            </a:br>
            <a:r>
              <a:rPr lang="x-none" sz="2400" dirty="0" smtClean="0"/>
              <a:t>-Uprav</a:t>
            </a:r>
            <a:r>
              <a:rPr lang="en-US" sz="2400" dirty="0" smtClean="0"/>
              <a:t>n</a:t>
            </a:r>
            <a:r>
              <a:rPr lang="x-none" sz="2400" dirty="0" smtClean="0"/>
              <a:t>i postupci /rešenja, zaključci, potvrde.../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x-none" sz="2800" b="1" dirty="0" smtClean="0"/>
              <a:t>TEHNIČKOM REGULATIVOM</a:t>
            </a:r>
            <a:r>
              <a:rPr lang="x-none" sz="2800" dirty="0" smtClean="0"/>
              <a:t/>
            </a:r>
            <a:br>
              <a:rPr lang="x-none" sz="2800" dirty="0" smtClean="0"/>
            </a:br>
            <a:r>
              <a:rPr lang="x-none" sz="2400" dirty="0" smtClean="0"/>
              <a:t>Neophodna za izradu tehničke dokumentacije /pravilnici,</a:t>
            </a:r>
            <a:r>
              <a:rPr lang="en-US" sz="2400" dirty="0" smtClean="0"/>
              <a:t> </a:t>
            </a:r>
            <a:r>
              <a:rPr lang="x-none" sz="2400" dirty="0" smtClean="0"/>
              <a:t>standardi,</a:t>
            </a:r>
            <a:r>
              <a:rPr lang="en-US" sz="2400" dirty="0" smtClean="0"/>
              <a:t> </a:t>
            </a:r>
            <a:r>
              <a:rPr lang="x-none" sz="2400" dirty="0" smtClean="0"/>
              <a:t>uputstva.../</a:t>
            </a:r>
          </a:p>
        </p:txBody>
      </p:sp>
    </p:spTree>
    <p:extLst>
      <p:ext uri="{BB962C8B-B14F-4D97-AF65-F5344CB8AC3E}">
        <p14:creationId xmlns="" xmlns:p14="http://schemas.microsoft.com/office/powerpoint/2010/main" val="1274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49" y="261336"/>
            <a:ext cx="10515600" cy="873782"/>
          </a:xfrm>
        </p:spPr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485" y="1192971"/>
            <a:ext cx="110615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 	 </a:t>
            </a:r>
            <a:r>
              <a:rPr lang="en-US" sz="2800" b="1" i="1" dirty="0" err="1" smtClean="0"/>
              <a:t>namena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zemljišta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način</a:t>
            </a:r>
            <a:r>
              <a:rPr lang="en-US" sz="2800" dirty="0" smtClean="0"/>
              <a:t> </a:t>
            </a:r>
            <a:r>
              <a:rPr lang="en-US" sz="2800" dirty="0" err="1" smtClean="0"/>
              <a:t>korišćenja</a:t>
            </a:r>
            <a:r>
              <a:rPr lang="en-US" sz="2800" dirty="0" smtClean="0"/>
              <a:t> </a:t>
            </a:r>
            <a:r>
              <a:rPr lang="en-US" sz="2800" dirty="0" err="1" smtClean="0"/>
              <a:t>zemljišta</a:t>
            </a:r>
            <a:r>
              <a:rPr lang="en-US" sz="2800" dirty="0" smtClean="0"/>
              <a:t> </a:t>
            </a:r>
            <a:r>
              <a:rPr lang="en-US" sz="2800" dirty="0" err="1" smtClean="0"/>
              <a:t>određen</a:t>
            </a:r>
            <a:r>
              <a:rPr lang="en-US" sz="2800" dirty="0" smtClean="0"/>
              <a:t> </a:t>
            </a:r>
            <a:r>
              <a:rPr lang="en-US" sz="2800" dirty="0" err="1" smtClean="0"/>
              <a:t>planskim</a:t>
            </a:r>
            <a:r>
              <a:rPr lang="en-US" sz="2800" dirty="0" smtClean="0"/>
              <a:t> </a:t>
            </a:r>
            <a:r>
              <a:rPr lang="x-none" sz="2800" dirty="0" smtClean="0"/>
              <a:t>        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x-none" sz="2800" dirty="0" smtClean="0"/>
              <a:t>     	 </a:t>
            </a:r>
            <a:r>
              <a:rPr lang="en-US" sz="2800" dirty="0" err="1" smtClean="0"/>
              <a:t>dokumentom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  	 </a:t>
            </a:r>
            <a:r>
              <a:rPr lang="en-US" sz="2800" b="1" i="1" dirty="0" err="1" smtClean="0"/>
              <a:t>pretežna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namena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zemljišta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način</a:t>
            </a:r>
            <a:r>
              <a:rPr lang="en-US" sz="2800" dirty="0" smtClean="0"/>
              <a:t> </a:t>
            </a:r>
            <a:r>
              <a:rPr lang="en-US" sz="2800" dirty="0" err="1" smtClean="0"/>
              <a:t>korišćenja</a:t>
            </a:r>
            <a:r>
              <a:rPr lang="en-US" sz="2800" dirty="0" smtClean="0"/>
              <a:t> </a:t>
            </a:r>
            <a:r>
              <a:rPr lang="en-US" sz="2800" dirty="0" err="1" smtClean="0"/>
              <a:t>zemljišta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više</a:t>
            </a:r>
            <a:r>
              <a:rPr lang="en-US" sz="2800" dirty="0" smtClean="0"/>
              <a:t> </a:t>
            </a:r>
            <a:r>
              <a:rPr lang="x-none" sz="2800" dirty="0" smtClean="0"/>
              <a:t>           	</a:t>
            </a:r>
            <a:r>
              <a:rPr lang="en-US" sz="2800" dirty="0" err="1" smtClean="0"/>
              <a:t>različitih</a:t>
            </a:r>
            <a:r>
              <a:rPr lang="en-US" sz="2800" dirty="0" smtClean="0"/>
              <a:t> </a:t>
            </a:r>
            <a:r>
              <a:rPr lang="en-US" sz="2800" dirty="0" err="1" smtClean="0"/>
              <a:t>namena</a:t>
            </a:r>
            <a:r>
              <a:rPr lang="en-US" sz="2800" dirty="0" smtClean="0"/>
              <a:t>,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kojih</a:t>
            </a:r>
            <a:r>
              <a:rPr lang="en-US" sz="2800" dirty="0" smtClean="0"/>
              <a:t> je </a:t>
            </a:r>
            <a:r>
              <a:rPr lang="en-US" sz="2800" dirty="0" err="1" smtClean="0"/>
              <a:t>jedna</a:t>
            </a:r>
            <a:r>
              <a:rPr lang="en-US" sz="2800" dirty="0" smtClean="0"/>
              <a:t> </a:t>
            </a:r>
            <a:r>
              <a:rPr lang="en-US" sz="2800" dirty="0" err="1" smtClean="0"/>
              <a:t>preovlađujuća</a:t>
            </a:r>
            <a:r>
              <a:rPr lang="en-US" sz="2800" dirty="0" smtClean="0"/>
              <a:t>;</a:t>
            </a:r>
            <a:endParaRPr lang="x-none" sz="2800" dirty="0" smtClean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         </a:t>
            </a:r>
            <a:r>
              <a:rPr lang="en-US" sz="2800" b="1" i="1" dirty="0" err="1" smtClean="0"/>
              <a:t>površina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javne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namene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</a:t>
            </a:r>
            <a:r>
              <a:rPr lang="en-US" sz="2800" dirty="0" smtClean="0"/>
              <a:t> </a:t>
            </a:r>
            <a:r>
              <a:rPr lang="en-US" sz="2800" dirty="0" err="1" smtClean="0"/>
              <a:t>određen</a:t>
            </a:r>
            <a:r>
              <a:rPr lang="en-US" sz="2800" dirty="0" smtClean="0"/>
              <a:t> </a:t>
            </a:r>
            <a:r>
              <a:rPr lang="en-US" sz="2800" dirty="0" err="1" smtClean="0"/>
              <a:t>planskim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dokumentom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uređenje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izgradnju</a:t>
            </a:r>
            <a:r>
              <a:rPr lang="en-US" sz="2800" dirty="0" smtClean="0"/>
              <a:t> </a:t>
            </a:r>
            <a:r>
              <a:rPr lang="en-US" sz="2800" dirty="0" err="1" smtClean="0"/>
              <a:t>objekata</a:t>
            </a:r>
            <a:r>
              <a:rPr lang="en-US" sz="2800" dirty="0" smtClean="0"/>
              <a:t> </a:t>
            </a:r>
            <a:r>
              <a:rPr lang="en-US" sz="2800" dirty="0" err="1" smtClean="0"/>
              <a:t>javne</a:t>
            </a:r>
            <a:r>
              <a:rPr lang="en-US" sz="2800" dirty="0" smtClean="0"/>
              <a:t> </a:t>
            </a:r>
            <a:r>
              <a:rPr lang="en-US" sz="2800" dirty="0" err="1" smtClean="0"/>
              <a:t>namene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javnih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je </a:t>
            </a:r>
            <a:r>
              <a:rPr lang="en-US" sz="2800" dirty="0" err="1" smtClean="0"/>
              <a:t>predviđeno</a:t>
            </a:r>
            <a:r>
              <a:rPr lang="en-US" sz="2800" dirty="0" smtClean="0"/>
              <a:t> </a:t>
            </a:r>
            <a:r>
              <a:rPr lang="en-US" sz="2800" dirty="0" err="1" smtClean="0"/>
              <a:t>utvrđivanje</a:t>
            </a:r>
            <a:r>
              <a:rPr lang="en-US" sz="2800" dirty="0" smtClean="0"/>
              <a:t> </a:t>
            </a:r>
            <a:r>
              <a:rPr lang="en-US" sz="2800" dirty="0" err="1" smtClean="0"/>
              <a:t>javnog</a:t>
            </a:r>
            <a:r>
              <a:rPr lang="en-US" sz="2800" dirty="0" smtClean="0"/>
              <a:t> </a:t>
            </a:r>
            <a:r>
              <a:rPr lang="en-US" sz="2800" dirty="0" err="1" smtClean="0"/>
              <a:t>interesa</a:t>
            </a:r>
            <a:r>
              <a:rPr lang="en-US" sz="2800" dirty="0" smtClean="0"/>
              <a:t> u </a:t>
            </a:r>
            <a:r>
              <a:rPr lang="x-none" sz="2800" dirty="0" smtClean="0"/>
              <a:t>	</a:t>
            </a:r>
            <a:r>
              <a:rPr lang="en-US" sz="2800" dirty="0" err="1" smtClean="0"/>
              <a:t>skladu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posebnim</a:t>
            </a:r>
            <a:r>
              <a:rPr lang="en-US" sz="2800" dirty="0" smtClean="0"/>
              <a:t> </a:t>
            </a:r>
            <a:r>
              <a:rPr lang="en-US" sz="2800" dirty="0" err="1" smtClean="0"/>
              <a:t>zakonom</a:t>
            </a:r>
            <a:r>
              <a:rPr lang="en-US" sz="2800" dirty="0" smtClean="0"/>
              <a:t> (</a:t>
            </a:r>
            <a:r>
              <a:rPr lang="en-US" sz="2800" dirty="0" err="1" smtClean="0"/>
              <a:t>ulice</a:t>
            </a:r>
            <a:r>
              <a:rPr lang="en-US" sz="2800" dirty="0" smtClean="0"/>
              <a:t>, </a:t>
            </a:r>
            <a:r>
              <a:rPr lang="en-US" sz="2800" dirty="0" err="1" smtClean="0"/>
              <a:t>trgovi</a:t>
            </a:r>
            <a:r>
              <a:rPr lang="en-US" sz="2800" dirty="0" smtClean="0"/>
              <a:t>, </a:t>
            </a:r>
            <a:r>
              <a:rPr lang="en-US" sz="2800" dirty="0" err="1" smtClean="0"/>
              <a:t>parkovi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dr.);</a:t>
            </a:r>
            <a:endParaRPr lang="x-none" sz="2800" dirty="0" smtClean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        </a:t>
            </a:r>
            <a:r>
              <a:rPr lang="en-US" sz="2800" b="1" i="1" dirty="0" err="1" smtClean="0"/>
              <a:t>obuhvat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plana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prostorno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administrativno</a:t>
            </a:r>
            <a:r>
              <a:rPr lang="en-US" sz="2800" dirty="0" smtClean="0"/>
              <a:t> </a:t>
            </a:r>
            <a:r>
              <a:rPr lang="en-US" sz="2800" dirty="0" err="1" smtClean="0"/>
              <a:t>određena</a:t>
            </a:r>
            <a:r>
              <a:rPr lang="en-US" sz="2800" dirty="0" smtClean="0"/>
              <a:t> </a:t>
            </a:r>
            <a:r>
              <a:rPr lang="en-US" sz="2800" dirty="0" err="1" smtClean="0"/>
              <a:t>celina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x-none" sz="2800" dirty="0" smtClean="0"/>
              <a:t>     	</a:t>
            </a:r>
            <a:r>
              <a:rPr lang="en-US" sz="2800" dirty="0" err="1" smtClean="0"/>
              <a:t>koju</a:t>
            </a:r>
            <a:r>
              <a:rPr lang="en-US" sz="2800" dirty="0" smtClean="0"/>
              <a:t> je </a:t>
            </a:r>
            <a:r>
              <a:rPr lang="en-US" sz="2800" dirty="0" err="1" smtClean="0"/>
              <a:t>predviđena</a:t>
            </a:r>
            <a:r>
              <a:rPr lang="en-US" sz="2800" dirty="0" smtClean="0"/>
              <a:t> </a:t>
            </a:r>
            <a:r>
              <a:rPr lang="en-US" sz="2800" dirty="0" err="1" smtClean="0"/>
              <a:t>izrada</a:t>
            </a:r>
            <a:r>
              <a:rPr lang="en-US" sz="2800" dirty="0" smtClean="0"/>
              <a:t> </a:t>
            </a:r>
            <a:r>
              <a:rPr lang="en-US" sz="2800" dirty="0" err="1" smtClean="0"/>
              <a:t>nekog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prostornog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urbanističkog</a:t>
            </a:r>
            <a:r>
              <a:rPr lang="en-US" sz="2800" dirty="0" smtClean="0"/>
              <a:t> </a:t>
            </a:r>
            <a:r>
              <a:rPr lang="en-US" sz="2800" dirty="0" err="1" smtClean="0"/>
              <a:t>plana</a:t>
            </a:r>
            <a:r>
              <a:rPr lang="en-US" sz="2800" dirty="0" smtClean="0"/>
              <a:t> u </a:t>
            </a:r>
            <a:r>
              <a:rPr lang="x-none" sz="2800" dirty="0" smtClean="0"/>
              <a:t>	</a:t>
            </a:r>
            <a:r>
              <a:rPr lang="en-US" sz="2800" dirty="0" err="1" smtClean="0"/>
              <a:t>skladu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zakonom</a:t>
            </a:r>
            <a:r>
              <a:rPr lang="en-US" sz="2800" dirty="0" smtClean="0"/>
              <a:t>;</a:t>
            </a:r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3244" y="1227477"/>
            <a:ext cx="11061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    	</a:t>
            </a:r>
            <a:r>
              <a:rPr lang="en-US" sz="2800" b="1" i="1" dirty="0" err="1" smtClean="0"/>
              <a:t>urbana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obnova</a:t>
            </a:r>
            <a:r>
              <a:rPr lang="en-US" sz="2800" i="1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skup</a:t>
            </a:r>
            <a:r>
              <a:rPr lang="en-US" sz="2800" dirty="0" smtClean="0"/>
              <a:t> </a:t>
            </a:r>
            <a:r>
              <a:rPr lang="en-US" sz="2800" dirty="0" err="1" smtClean="0"/>
              <a:t>planskih</a:t>
            </a:r>
            <a:r>
              <a:rPr lang="en-US" sz="2800" dirty="0" smtClean="0"/>
              <a:t>, </a:t>
            </a:r>
            <a:r>
              <a:rPr lang="en-US" sz="2800" dirty="0" err="1" smtClean="0"/>
              <a:t>graditeljskih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drugih</a:t>
            </a:r>
            <a:r>
              <a:rPr lang="en-US" sz="2800" dirty="0" smtClean="0"/>
              <a:t> </a:t>
            </a:r>
            <a:r>
              <a:rPr lang="en-US" sz="2800" dirty="0" err="1" smtClean="0"/>
              <a:t>mera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kojima</a:t>
            </a:r>
            <a:r>
              <a:rPr lang="en-US" sz="2800" dirty="0" smtClean="0"/>
              <a:t> se </a:t>
            </a:r>
            <a:r>
              <a:rPr lang="en-US" sz="2800" dirty="0" err="1" smtClean="0"/>
              <a:t>obnavlja</a:t>
            </a:r>
            <a:r>
              <a:rPr lang="en-US" sz="2800" dirty="0" smtClean="0"/>
              <a:t>, </a:t>
            </a:r>
            <a:r>
              <a:rPr lang="en-US" sz="2800" dirty="0" err="1" smtClean="0"/>
              <a:t>uređuje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rekonstruiše</a:t>
            </a:r>
            <a:r>
              <a:rPr lang="en-US" sz="2800" dirty="0" smtClean="0"/>
              <a:t> </a:t>
            </a:r>
            <a:r>
              <a:rPr lang="en-US" sz="2800" dirty="0" err="1" smtClean="0"/>
              <a:t>izgrađeni</a:t>
            </a:r>
            <a:r>
              <a:rPr lang="en-US" sz="2800" dirty="0" smtClean="0"/>
              <a:t> </a:t>
            </a:r>
            <a:r>
              <a:rPr lang="en-US" sz="2800" dirty="0" err="1" smtClean="0"/>
              <a:t>deo</a:t>
            </a:r>
            <a:r>
              <a:rPr lang="en-US" sz="2800" dirty="0" smtClean="0"/>
              <a:t> </a:t>
            </a:r>
            <a:r>
              <a:rPr lang="en-US" sz="2800" dirty="0" err="1" smtClean="0"/>
              <a:t>grada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gradskog</a:t>
            </a:r>
            <a:r>
              <a:rPr lang="en-US" sz="2800" dirty="0" smtClean="0"/>
              <a:t> </a:t>
            </a:r>
            <a:r>
              <a:rPr lang="en-US" sz="2800" dirty="0" err="1" smtClean="0"/>
              <a:t>naselja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regulaciona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linija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linija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</a:t>
            </a:r>
            <a:r>
              <a:rPr lang="en-US" sz="2800" dirty="0" err="1" smtClean="0"/>
              <a:t>razdvaja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površinu</a:t>
            </a:r>
            <a:r>
              <a:rPr lang="en-US" sz="2800" dirty="0" smtClean="0"/>
              <a:t> </a:t>
            </a:r>
            <a:r>
              <a:rPr lang="en-US" sz="2800" dirty="0" err="1" smtClean="0"/>
              <a:t>određene</a:t>
            </a:r>
            <a:r>
              <a:rPr lang="en-US" sz="2800" dirty="0" smtClean="0"/>
              <a:t> </a:t>
            </a:r>
            <a:r>
              <a:rPr lang="en-US" sz="2800" dirty="0" err="1" smtClean="0"/>
              <a:t>javne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namene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površina</a:t>
            </a:r>
            <a:r>
              <a:rPr lang="en-US" sz="2800" dirty="0" smtClean="0"/>
              <a:t> </a:t>
            </a:r>
            <a:r>
              <a:rPr lang="en-US" sz="2800" dirty="0" err="1" smtClean="0"/>
              <a:t>predviđenih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druge</a:t>
            </a:r>
            <a:r>
              <a:rPr lang="en-US" sz="2800" dirty="0" smtClean="0"/>
              <a:t> </a:t>
            </a:r>
            <a:r>
              <a:rPr lang="en-US" sz="2800" dirty="0" err="1" smtClean="0"/>
              <a:t>javne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ostale</a:t>
            </a:r>
            <a:r>
              <a:rPr lang="en-US" sz="2800" dirty="0" smtClean="0"/>
              <a:t> </a:t>
            </a:r>
            <a:r>
              <a:rPr lang="en-US" sz="2800" dirty="0" err="1" smtClean="0"/>
              <a:t>namene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građevinska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linija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linija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, </a:t>
            </a:r>
            <a:r>
              <a:rPr lang="en-US" sz="2800" dirty="0" err="1" smtClean="0"/>
              <a:t>iznad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ispod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</a:t>
            </a:r>
            <a:r>
              <a:rPr lang="en-US" sz="2800" dirty="0" err="1" smtClean="0"/>
              <a:t>zemlje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vode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smtClean="0"/>
              <a:t>do </a:t>
            </a:r>
            <a:r>
              <a:rPr lang="en-US" sz="2800" dirty="0" err="1" smtClean="0"/>
              <a:t>koje</a:t>
            </a:r>
            <a:r>
              <a:rPr lang="en-US" sz="2800" dirty="0" smtClean="0"/>
              <a:t> je </a:t>
            </a:r>
            <a:r>
              <a:rPr lang="en-US" sz="2800" dirty="0" err="1" smtClean="0"/>
              <a:t>dozvoljeno</a:t>
            </a:r>
            <a:r>
              <a:rPr lang="en-US" sz="2800" dirty="0" smtClean="0"/>
              <a:t> </a:t>
            </a:r>
            <a:r>
              <a:rPr lang="en-US" sz="2800" dirty="0" err="1" smtClean="0"/>
              <a:t>građenje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</a:t>
            </a:r>
            <a:r>
              <a:rPr lang="en-US" sz="2800" dirty="0" err="1" smtClean="0"/>
              <a:t>gabarita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641" y="1465645"/>
            <a:ext cx="1106157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bruto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razvijena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građevinska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površina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zbir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površina</a:t>
            </a:r>
            <a:r>
              <a:rPr lang="en-US" sz="2800" dirty="0" smtClean="0"/>
              <a:t> </a:t>
            </a:r>
            <a:r>
              <a:rPr lang="en-US" sz="2800" dirty="0" err="1" smtClean="0"/>
              <a:t>svih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nadzemnih</a:t>
            </a:r>
            <a:r>
              <a:rPr lang="en-US" sz="2800" dirty="0" smtClean="0"/>
              <a:t> </a:t>
            </a:r>
            <a:r>
              <a:rPr lang="en-US" sz="2800" dirty="0" err="1" smtClean="0"/>
              <a:t>etaža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, </a:t>
            </a:r>
            <a:r>
              <a:rPr lang="en-US" sz="2800" dirty="0" err="1" smtClean="0"/>
              <a:t>merenih</a:t>
            </a:r>
            <a:r>
              <a:rPr lang="en-US" sz="2800" dirty="0" smtClean="0"/>
              <a:t> u </a:t>
            </a:r>
            <a:r>
              <a:rPr lang="en-US" sz="2800" dirty="0" err="1" smtClean="0"/>
              <a:t>nivou</a:t>
            </a:r>
            <a:r>
              <a:rPr lang="en-US" sz="2800" dirty="0" smtClean="0"/>
              <a:t> </a:t>
            </a:r>
            <a:r>
              <a:rPr lang="en-US" sz="2800" dirty="0" err="1" smtClean="0"/>
              <a:t>podova</a:t>
            </a:r>
            <a:r>
              <a:rPr lang="en-US" sz="2800" dirty="0" smtClean="0"/>
              <a:t> </a:t>
            </a:r>
            <a:r>
              <a:rPr lang="en-US" sz="2800" dirty="0" err="1" smtClean="0"/>
              <a:t>svih</a:t>
            </a:r>
            <a:r>
              <a:rPr lang="en-US" sz="2800" dirty="0" smtClean="0"/>
              <a:t> </a:t>
            </a:r>
            <a:r>
              <a:rPr lang="en-US" sz="2800" dirty="0" err="1" smtClean="0"/>
              <a:t>delova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objekta</a:t>
            </a:r>
            <a:r>
              <a:rPr lang="en-US" sz="2800" dirty="0" smtClean="0"/>
              <a:t> - </a:t>
            </a:r>
            <a:r>
              <a:rPr lang="en-US" sz="2800" dirty="0" err="1" smtClean="0"/>
              <a:t>spoljne</a:t>
            </a:r>
            <a:r>
              <a:rPr lang="en-US" sz="2800" dirty="0" smtClean="0"/>
              <a:t> mere </a:t>
            </a:r>
            <a:r>
              <a:rPr lang="en-US" sz="2800" dirty="0" err="1" smtClean="0"/>
              <a:t>obodnih</a:t>
            </a:r>
            <a:r>
              <a:rPr lang="en-US" sz="2800" dirty="0" smtClean="0"/>
              <a:t> </a:t>
            </a:r>
            <a:r>
              <a:rPr lang="en-US" sz="2800" dirty="0" err="1" smtClean="0"/>
              <a:t>zidova</a:t>
            </a:r>
            <a:r>
              <a:rPr lang="en-US" sz="2800" dirty="0" smtClean="0"/>
              <a:t> (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oblogama</a:t>
            </a:r>
            <a:r>
              <a:rPr lang="en-US" sz="2800" dirty="0" smtClean="0"/>
              <a:t>, </a:t>
            </a:r>
            <a:r>
              <a:rPr lang="en-US" sz="2800" dirty="0" err="1" smtClean="0"/>
              <a:t>parapetima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ogradama</a:t>
            </a:r>
            <a:r>
              <a:rPr lang="en-US" sz="2800" dirty="0" smtClean="0"/>
              <a:t>);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indeks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zauzetosti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parcele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odnos</a:t>
            </a:r>
            <a:r>
              <a:rPr lang="en-US" sz="2800" dirty="0" smtClean="0"/>
              <a:t> </a:t>
            </a:r>
            <a:r>
              <a:rPr lang="en-US" sz="2800" dirty="0" err="1" smtClean="0"/>
              <a:t>gabarita</a:t>
            </a:r>
            <a:r>
              <a:rPr lang="en-US" sz="2800" dirty="0" smtClean="0"/>
              <a:t> </a:t>
            </a:r>
            <a:r>
              <a:rPr lang="en-US" sz="2800" dirty="0" err="1" smtClean="0"/>
              <a:t>horizontalne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projekcije</a:t>
            </a:r>
            <a:r>
              <a:rPr lang="en-US" sz="2800" dirty="0" smtClean="0"/>
              <a:t> </a:t>
            </a:r>
            <a:r>
              <a:rPr lang="en-US" sz="2800" dirty="0" err="1" smtClean="0"/>
              <a:t>izgrađenog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planiranog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ukupne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građevinske</a:t>
            </a:r>
            <a:r>
              <a:rPr lang="en-US" sz="2800" dirty="0" smtClean="0"/>
              <a:t> </a:t>
            </a:r>
            <a:r>
              <a:rPr lang="en-US" sz="2800" dirty="0" err="1" smtClean="0"/>
              <a:t>parcele</a:t>
            </a:r>
            <a:r>
              <a:rPr lang="en-US" sz="2800" dirty="0" smtClean="0"/>
              <a:t>, </a:t>
            </a:r>
            <a:r>
              <a:rPr lang="en-US" sz="2800" dirty="0" err="1" smtClean="0"/>
              <a:t>izražen</a:t>
            </a:r>
            <a:r>
              <a:rPr lang="en-US" sz="2800" dirty="0" smtClean="0"/>
              <a:t> u </a:t>
            </a:r>
            <a:r>
              <a:rPr lang="en-US" sz="2800" dirty="0" err="1" smtClean="0"/>
              <a:t>procentima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indeks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izgrađenosti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parcele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odnos</a:t>
            </a:r>
            <a:r>
              <a:rPr lang="en-US" sz="2800" dirty="0" smtClean="0"/>
              <a:t> (</a:t>
            </a:r>
            <a:r>
              <a:rPr lang="en-US" sz="2800" dirty="0" err="1" smtClean="0"/>
              <a:t>količnik</a:t>
            </a:r>
            <a:r>
              <a:rPr lang="en-US" sz="2800" dirty="0" smtClean="0"/>
              <a:t>) </a:t>
            </a:r>
            <a:r>
              <a:rPr lang="en-US" sz="2800" dirty="0" err="1" smtClean="0"/>
              <a:t>bruto</a:t>
            </a:r>
            <a:r>
              <a:rPr lang="en-US" sz="2800" dirty="0" smtClean="0"/>
              <a:t> </a:t>
            </a:r>
            <a:r>
              <a:rPr lang="en-US" sz="2800" dirty="0" err="1" smtClean="0"/>
              <a:t>razvijene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građevinske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</a:t>
            </a:r>
            <a:r>
              <a:rPr lang="en-US" sz="2800" dirty="0" err="1" smtClean="0"/>
              <a:t>izgrađenog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planiranog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ukupne</a:t>
            </a:r>
            <a:r>
              <a:rPr lang="en-US" sz="2800" dirty="0" smtClean="0"/>
              <a:t> </a:t>
            </a:r>
            <a:r>
              <a:rPr lang="x-none" sz="2800" dirty="0" smtClean="0"/>
              <a:t>	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</a:t>
            </a:r>
            <a:r>
              <a:rPr lang="en-US" sz="2800" dirty="0" err="1" smtClean="0"/>
              <a:t>građevinske</a:t>
            </a:r>
            <a:r>
              <a:rPr lang="en-US" sz="2800" dirty="0" smtClean="0"/>
              <a:t> </a:t>
            </a:r>
            <a:r>
              <a:rPr lang="en-US" sz="2800" dirty="0" err="1" smtClean="0"/>
              <a:t>parcele</a:t>
            </a:r>
            <a:r>
              <a:rPr lang="en-US" sz="2800" dirty="0" smtClean="0"/>
              <a:t>;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55" y="1917590"/>
            <a:ext cx="1106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  <p:pic>
        <p:nvPicPr>
          <p:cNvPr id="91138" name="Picture 2" descr="C:\Users\Korisnik\Desktop\Snezana-PREDAVANJE\slike\g li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3393" y="-642626"/>
            <a:ext cx="14464737" cy="7500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747658"/>
          </a:xfrm>
        </p:spPr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820" y="1339521"/>
            <a:ext cx="110615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smtClean="0"/>
              <a:t>ESPON</a:t>
            </a:r>
            <a:r>
              <a:rPr lang="en-US" sz="2800" b="1" dirty="0" smtClean="0"/>
              <a:t> 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evropska</a:t>
            </a:r>
            <a:r>
              <a:rPr lang="en-US" sz="2400" dirty="0" smtClean="0"/>
              <a:t> </a:t>
            </a:r>
            <a:r>
              <a:rPr lang="en-US" sz="2400" dirty="0" err="1" smtClean="0"/>
              <a:t>mreža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bave</a:t>
            </a:r>
            <a:r>
              <a:rPr lang="en-US" sz="2400" dirty="0" smtClean="0"/>
              <a:t> </a:t>
            </a:r>
            <a:r>
              <a:rPr lang="en-US" sz="2400" dirty="0" err="1" smtClean="0"/>
              <a:t>prikupljanjem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pokazatelja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prostorno</a:t>
            </a:r>
            <a:r>
              <a:rPr lang="en-US" sz="2400" dirty="0" smtClean="0"/>
              <a:t> </a:t>
            </a:r>
            <a:r>
              <a:rPr lang="en-US" sz="2400" dirty="0" err="1" smtClean="0"/>
              <a:t>planiranje</a:t>
            </a:r>
            <a:r>
              <a:rPr lang="en-US" sz="2400" dirty="0" smtClean="0"/>
              <a:t>;</a:t>
            </a:r>
            <a:endParaRPr lang="en-U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err="1" smtClean="0"/>
              <a:t>direktiva</a:t>
            </a:r>
            <a:r>
              <a:rPr lang="en-US" sz="2400" b="1" i="1" dirty="0" smtClean="0"/>
              <a:t> Inspire</a:t>
            </a:r>
            <a:r>
              <a:rPr lang="en-US" sz="2800" dirty="0" smtClean="0"/>
              <a:t> </a:t>
            </a:r>
            <a:r>
              <a:rPr lang="en-US" sz="2400" dirty="0" smtClean="0"/>
              <a:t>je </a:t>
            </a:r>
            <a:r>
              <a:rPr lang="en-US" sz="2400" dirty="0" err="1" smtClean="0"/>
              <a:t>dokument</a:t>
            </a:r>
            <a:r>
              <a:rPr lang="en-US" sz="2400" dirty="0" smtClean="0"/>
              <a:t> </a:t>
            </a:r>
            <a:r>
              <a:rPr lang="en-US" sz="2400" dirty="0" err="1" smtClean="0"/>
              <a:t>kojim</a:t>
            </a:r>
            <a:r>
              <a:rPr lang="en-US" sz="2400" dirty="0" smtClean="0"/>
              <a:t> se </a:t>
            </a:r>
            <a:r>
              <a:rPr lang="en-US" sz="2400" dirty="0" err="1" smtClean="0"/>
              <a:t>postavljaju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en-US" sz="2400" dirty="0" err="1" smtClean="0"/>
              <a:t>pravila</a:t>
            </a:r>
            <a:r>
              <a:rPr lang="en-US" sz="2400" dirty="0" smtClean="0"/>
              <a:t> </a:t>
            </a:r>
            <a:r>
              <a:rPr lang="en-US" sz="2400" dirty="0" err="1" smtClean="0"/>
              <a:t>usmerena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smtClean="0"/>
              <a:t>ka </a:t>
            </a:r>
            <a:r>
              <a:rPr lang="en-US" sz="2400" dirty="0" err="1" smtClean="0"/>
              <a:t>uspostavljanju</a:t>
            </a:r>
            <a:r>
              <a:rPr lang="en-US" sz="2400" dirty="0" smtClean="0"/>
              <a:t> </a:t>
            </a:r>
            <a:r>
              <a:rPr lang="x-none" sz="2400" dirty="0" err="1" smtClean="0"/>
              <a:t>i</a:t>
            </a:r>
            <a:r>
              <a:rPr lang="en-US" sz="2400" dirty="0" err="1" smtClean="0"/>
              <a:t>nfrastrukture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prostornih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informacija</a:t>
            </a:r>
            <a:r>
              <a:rPr lang="en-US" sz="2400" dirty="0" smtClean="0"/>
              <a:t> u </a:t>
            </a:r>
            <a:r>
              <a:rPr lang="en-US" sz="2400" dirty="0" err="1" smtClean="0"/>
              <a:t>Evropskoj</a:t>
            </a:r>
            <a:r>
              <a:rPr lang="en-US" sz="2400" dirty="0" smtClean="0"/>
              <a:t> </a:t>
            </a:r>
            <a:r>
              <a:rPr lang="en-US" sz="2400" dirty="0" err="1" smtClean="0"/>
              <a:t>uniji</a:t>
            </a:r>
            <a:r>
              <a:rPr lang="en-US" sz="2400" dirty="0" smtClean="0"/>
              <a:t>, a u </a:t>
            </a:r>
            <a:r>
              <a:rPr lang="x-none" sz="2400" dirty="0" smtClean="0"/>
              <a:t>	</a:t>
            </a:r>
            <a:r>
              <a:rPr lang="en-US" sz="2400" dirty="0" err="1" smtClean="0"/>
              <a:t>Srbiji</a:t>
            </a:r>
            <a:r>
              <a:rPr lang="en-US" sz="2400" dirty="0" smtClean="0"/>
              <a:t> se </a:t>
            </a:r>
            <a:r>
              <a:rPr lang="en-US" sz="2400" dirty="0" err="1" smtClean="0"/>
              <a:t>sprovodi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Nacionalnu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infrastrukturu</a:t>
            </a:r>
            <a:r>
              <a:rPr lang="en-US" sz="2400" dirty="0" smtClean="0"/>
              <a:t> </a:t>
            </a:r>
            <a:r>
              <a:rPr lang="en-US" sz="2400" dirty="0" err="1" smtClean="0"/>
              <a:t>geoprostornih</a:t>
            </a:r>
            <a:r>
              <a:rPr lang="en-US" sz="2400" dirty="0" smtClean="0"/>
              <a:t> </a:t>
            </a:r>
            <a:r>
              <a:rPr lang="en-US" sz="2400" dirty="0" err="1" smtClean="0"/>
              <a:t>podataka</a:t>
            </a:r>
            <a:r>
              <a:rPr lang="en-US" sz="2400" dirty="0" smtClean="0"/>
              <a:t>;</a:t>
            </a:r>
            <a:endParaRPr lang="en-U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err="1" smtClean="0"/>
              <a:t>naseljeno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mesto</a:t>
            </a:r>
            <a:r>
              <a:rPr lang="en-US" sz="2800" i="1" dirty="0" smtClean="0"/>
              <a:t> 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izgrađeni</a:t>
            </a:r>
            <a:r>
              <a:rPr lang="en-US" sz="2400" dirty="0" smtClean="0"/>
              <a:t>, </a:t>
            </a:r>
            <a:r>
              <a:rPr lang="en-US" sz="2400" dirty="0" err="1" smtClean="0"/>
              <a:t>funkcionalno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objedinjeni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kome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obezbeđeni</a:t>
            </a:r>
            <a:r>
              <a:rPr lang="en-US" sz="2400" dirty="0" smtClean="0"/>
              <a:t> </a:t>
            </a:r>
            <a:r>
              <a:rPr lang="en-US" sz="2400" dirty="0" err="1" smtClean="0"/>
              <a:t>uslovi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život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rad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zadovoljavanje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zajedničkih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stanovnika</a:t>
            </a:r>
            <a:r>
              <a:rPr lang="en-US" sz="2400" dirty="0" smtClean="0"/>
              <a:t>;</a:t>
            </a:r>
            <a:endParaRPr lang="en-U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smtClean="0"/>
              <a:t>grad</a:t>
            </a:r>
            <a:r>
              <a:rPr lang="en-US" sz="2800" b="1" dirty="0" smtClean="0"/>
              <a:t> 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naselje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je </a:t>
            </a:r>
            <a:r>
              <a:rPr lang="en-US" sz="2400" dirty="0" err="1" smtClean="0"/>
              <a:t>kao</a:t>
            </a:r>
            <a:r>
              <a:rPr lang="en-US" sz="2400" dirty="0" smtClean="0"/>
              <a:t> grad </a:t>
            </a:r>
            <a:r>
              <a:rPr lang="en-US" sz="2400" dirty="0" err="1" smtClean="0"/>
              <a:t>utvrđeno</a:t>
            </a:r>
            <a:r>
              <a:rPr lang="en-US" sz="2400" dirty="0" smtClean="0"/>
              <a:t> </a:t>
            </a:r>
            <a:r>
              <a:rPr lang="en-US" sz="2400" dirty="0" err="1" smtClean="0"/>
              <a:t>zakonom</a:t>
            </a:r>
            <a:r>
              <a:rPr lang="en-US" sz="2400" dirty="0" smtClean="0"/>
              <a:t>;</a:t>
            </a:r>
            <a:endParaRPr lang="en-U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err="1" smtClean="0"/>
              <a:t>selo</a:t>
            </a:r>
            <a:r>
              <a:rPr lang="en-US" sz="2800" dirty="0" smtClean="0"/>
              <a:t> 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naselje</a:t>
            </a:r>
            <a:r>
              <a:rPr lang="en-US" sz="2400" dirty="0" smtClean="0"/>
              <a:t> </a:t>
            </a:r>
            <a:r>
              <a:rPr lang="en-US" sz="2400" dirty="0" err="1" smtClean="0"/>
              <a:t>čije</a:t>
            </a:r>
            <a:r>
              <a:rPr lang="en-US" sz="2400" dirty="0" smtClean="0"/>
              <a:t> se </a:t>
            </a:r>
            <a:r>
              <a:rPr lang="en-US" sz="2400" dirty="0" err="1" smtClean="0"/>
              <a:t>stanovništvo</a:t>
            </a:r>
            <a:r>
              <a:rPr lang="en-US" sz="2400" dirty="0" smtClean="0"/>
              <a:t> </a:t>
            </a:r>
            <a:r>
              <a:rPr lang="en-US" sz="2400" dirty="0" err="1" smtClean="0"/>
              <a:t>pretežno</a:t>
            </a:r>
            <a:r>
              <a:rPr lang="en-US" sz="2400" dirty="0" smtClean="0"/>
              <a:t> </a:t>
            </a:r>
            <a:r>
              <a:rPr lang="en-US" sz="2400" dirty="0" err="1" smtClean="0"/>
              <a:t>bavi</a:t>
            </a:r>
            <a:r>
              <a:rPr lang="en-US" sz="2400" dirty="0" smtClean="0"/>
              <a:t> </a:t>
            </a:r>
            <a:r>
              <a:rPr lang="en-US" sz="2400" dirty="0" err="1" smtClean="0"/>
              <a:t>poljoprivredom</a:t>
            </a:r>
            <a:r>
              <a:rPr lang="en-US" sz="2400" dirty="0" smtClean="0"/>
              <a:t>, a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sedište</a:t>
            </a:r>
            <a:r>
              <a:rPr lang="en-US" sz="2400" dirty="0" smtClean="0"/>
              <a:t> </a:t>
            </a:r>
            <a:r>
              <a:rPr lang="en-US" sz="2400" dirty="0" err="1" smtClean="0"/>
              <a:t>opštine</a:t>
            </a:r>
            <a:r>
              <a:rPr lang="en-US" sz="2400" dirty="0" smtClean="0"/>
              <a:t>;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080" y="1327040"/>
            <a:ext cx="1106157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b="1" i="1" dirty="0" err="1" smtClean="0"/>
              <a:t>građevinsko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područje</a:t>
            </a:r>
            <a:r>
              <a:rPr lang="en-US" sz="2800" i="1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uređeni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izgrađeni</a:t>
            </a:r>
            <a:r>
              <a:rPr lang="en-US" sz="2800" dirty="0" smtClean="0"/>
              <a:t> </a:t>
            </a:r>
            <a:r>
              <a:rPr lang="en-US" sz="2800" dirty="0" err="1" smtClean="0"/>
              <a:t>deo</a:t>
            </a:r>
            <a:r>
              <a:rPr lang="en-US" sz="2800" dirty="0" smtClean="0"/>
              <a:t> </a:t>
            </a:r>
            <a:r>
              <a:rPr lang="en-US" sz="2800" dirty="0" err="1" smtClean="0"/>
              <a:t>naseljenog</a:t>
            </a:r>
            <a:r>
              <a:rPr lang="en-US" sz="2800" dirty="0" smtClean="0"/>
              <a:t> </a:t>
            </a:r>
            <a:r>
              <a:rPr lang="en-US" sz="2800" dirty="0" err="1" smtClean="0"/>
              <a:t>mesta</a:t>
            </a:r>
            <a:r>
              <a:rPr lang="en-US" sz="2800" dirty="0" smtClean="0"/>
              <a:t>,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x-none" sz="2800" dirty="0" smtClean="0"/>
              <a:t>  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neizgrađeni</a:t>
            </a:r>
            <a:r>
              <a:rPr lang="en-US" sz="2800" dirty="0" smtClean="0"/>
              <a:t> </a:t>
            </a:r>
            <a:r>
              <a:rPr lang="en-US" sz="2800" dirty="0" err="1" smtClean="0"/>
              <a:t>deo</a:t>
            </a:r>
            <a:r>
              <a:rPr lang="en-US" sz="2800" dirty="0" smtClean="0"/>
              <a:t> </a:t>
            </a:r>
            <a:r>
              <a:rPr lang="en-US" sz="2800" dirty="0" err="1" smtClean="0"/>
              <a:t>područja</a:t>
            </a:r>
            <a:r>
              <a:rPr lang="en-US" sz="2800" dirty="0" smtClean="0"/>
              <a:t> </a:t>
            </a:r>
            <a:r>
              <a:rPr lang="en-US" sz="2800" dirty="0" err="1" smtClean="0"/>
              <a:t>određen</a:t>
            </a:r>
            <a:r>
              <a:rPr lang="en-US" sz="2800" dirty="0" smtClean="0"/>
              <a:t> </a:t>
            </a:r>
            <a:r>
              <a:rPr lang="en-US" sz="2800" dirty="0" err="1" smtClean="0"/>
              <a:t>planskim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dokumentom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zaštitu</a:t>
            </a:r>
            <a:r>
              <a:rPr lang="en-US" sz="2800" dirty="0" smtClean="0"/>
              <a:t>,   </a:t>
            </a:r>
            <a:r>
              <a:rPr lang="en-US" sz="2800" dirty="0" err="1" smtClean="0"/>
              <a:t>uređenje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izgradnju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b="1" i="1" dirty="0" err="1" smtClean="0"/>
              <a:t>građevinska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parcela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deo</a:t>
            </a:r>
            <a:r>
              <a:rPr lang="en-US" sz="2800" dirty="0" smtClean="0"/>
              <a:t> </a:t>
            </a:r>
            <a:r>
              <a:rPr lang="en-US" sz="2800" dirty="0" err="1" smtClean="0"/>
              <a:t>građevinskog</a:t>
            </a:r>
            <a:r>
              <a:rPr lang="en-US" sz="2800" dirty="0" smtClean="0"/>
              <a:t> </a:t>
            </a:r>
            <a:r>
              <a:rPr lang="en-US" sz="2800" dirty="0" err="1" smtClean="0"/>
              <a:t>zemljišta</a:t>
            </a:r>
            <a:r>
              <a:rPr lang="en-US" sz="2800" dirty="0" smtClean="0"/>
              <a:t>,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pristupom</a:t>
            </a:r>
            <a:r>
              <a:rPr lang="en-US" sz="2800" dirty="0" smtClean="0"/>
              <a:t> </a:t>
            </a:r>
            <a:r>
              <a:rPr lang="en-US" sz="2800" dirty="0" err="1" smtClean="0"/>
              <a:t>javnoj</a:t>
            </a:r>
            <a:r>
              <a:rPr lang="en-US" sz="2800" dirty="0" smtClean="0"/>
              <a:t> </a:t>
            </a:r>
            <a:r>
              <a:rPr lang="en-US" sz="2800" dirty="0" err="1" smtClean="0"/>
              <a:t>saobraćajnoj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površini</a:t>
            </a:r>
            <a:r>
              <a:rPr lang="en-US" sz="2800" dirty="0" smtClean="0"/>
              <a:t>, </a:t>
            </a:r>
            <a:r>
              <a:rPr lang="en-US" sz="2800" dirty="0" err="1" smtClean="0"/>
              <a:t>koja</a:t>
            </a:r>
            <a:r>
              <a:rPr lang="en-US" sz="2800" dirty="0" smtClean="0"/>
              <a:t> je </a:t>
            </a:r>
            <a:r>
              <a:rPr lang="en-US" sz="2800" dirty="0" err="1" smtClean="0"/>
              <a:t>izgrađena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planom</a:t>
            </a:r>
            <a:r>
              <a:rPr lang="en-US" sz="2800" dirty="0" smtClean="0"/>
              <a:t> </a:t>
            </a:r>
            <a:r>
              <a:rPr lang="en-US" sz="2800" dirty="0" err="1" smtClean="0"/>
              <a:t>predviđena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izgradnju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b="1" i="1" dirty="0" err="1" smtClean="0"/>
              <a:t>građevinski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kompleks</a:t>
            </a:r>
            <a:r>
              <a:rPr lang="en-US" sz="2800" b="1" i="1" dirty="0" smtClean="0"/>
              <a:t> </a:t>
            </a:r>
            <a:r>
              <a:rPr lang="en-US" sz="2800" dirty="0" err="1" smtClean="0"/>
              <a:t>predstavlja</a:t>
            </a:r>
            <a:r>
              <a:rPr lang="en-US" sz="2800" dirty="0" smtClean="0"/>
              <a:t> </a:t>
            </a:r>
            <a:r>
              <a:rPr lang="en-US" sz="2800" dirty="0" err="1" smtClean="0"/>
              <a:t>celinu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se </a:t>
            </a:r>
            <a:r>
              <a:rPr lang="en-US" sz="2800" dirty="0" err="1" smtClean="0"/>
              <a:t>sastoji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više</a:t>
            </a:r>
            <a:r>
              <a:rPr lang="en-US" sz="2800" dirty="0" smtClean="0"/>
              <a:t> </a:t>
            </a:r>
            <a:r>
              <a:rPr lang="en-US" sz="2800" dirty="0" err="1" smtClean="0"/>
              <a:t>međusobno</a:t>
            </a:r>
            <a:r>
              <a:rPr lang="en-US" sz="2800" dirty="0" smtClean="0"/>
              <a:t> </a:t>
            </a:r>
            <a:r>
              <a:rPr lang="en-US" sz="2800" dirty="0" err="1" smtClean="0"/>
              <a:t>povezanih</a:t>
            </a:r>
            <a:r>
              <a:rPr lang="en-US" sz="2800" dirty="0" smtClean="0"/>
              <a:t> </a:t>
            </a:r>
            <a:r>
              <a:rPr lang="en-US" sz="2800" dirty="0" err="1" smtClean="0"/>
              <a:t>samostalnih</a:t>
            </a:r>
            <a:r>
              <a:rPr lang="en-US" sz="2800" dirty="0" smtClean="0"/>
              <a:t> </a:t>
            </a:r>
            <a:r>
              <a:rPr lang="en-US" sz="2800" dirty="0" err="1" smtClean="0"/>
              <a:t>funkcionalnih</a:t>
            </a:r>
            <a:r>
              <a:rPr lang="en-US" sz="2800" dirty="0" smtClean="0"/>
              <a:t> </a:t>
            </a:r>
            <a:r>
              <a:rPr lang="en-US" sz="2800" dirty="0" err="1" smtClean="0"/>
              <a:t>celina</a:t>
            </a:r>
            <a:r>
              <a:rPr lang="en-US" sz="2800" dirty="0" smtClean="0"/>
              <a:t>, </a:t>
            </a:r>
            <a:r>
              <a:rPr lang="en-US" sz="2800" dirty="0" err="1" smtClean="0"/>
              <a:t>odnosno</a:t>
            </a:r>
            <a:r>
              <a:rPr lang="en-US" sz="2800" dirty="0" smtClean="0"/>
              <a:t> </a:t>
            </a:r>
            <a:r>
              <a:rPr lang="en-US" sz="2800" dirty="0" err="1" smtClean="0"/>
              <a:t>katastarskih</a:t>
            </a:r>
            <a:r>
              <a:rPr lang="en-US" sz="2800" dirty="0" smtClean="0"/>
              <a:t> </a:t>
            </a:r>
            <a:r>
              <a:rPr lang="en-US" sz="2800" dirty="0" err="1" smtClean="0"/>
              <a:t>parcela</a:t>
            </a:r>
            <a:r>
              <a:rPr lang="en-US" sz="2800" dirty="0" smtClean="0"/>
              <a:t>,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imati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različitu</a:t>
            </a:r>
            <a:r>
              <a:rPr lang="en-US" sz="2800" dirty="0" smtClean="0"/>
              <a:t> </a:t>
            </a:r>
            <a:r>
              <a:rPr lang="en-US" sz="2800" dirty="0" err="1" smtClean="0"/>
              <a:t>namenu</a:t>
            </a:r>
            <a:r>
              <a:rPr lang="en-US" sz="2800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b="1" i="1" dirty="0" err="1" smtClean="0"/>
              <a:t>investitor</a:t>
            </a:r>
            <a:r>
              <a:rPr lang="en-US" sz="2800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lice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čije</a:t>
            </a:r>
            <a:r>
              <a:rPr lang="en-US" sz="2800" dirty="0" smtClean="0"/>
              <a:t> </a:t>
            </a:r>
            <a:r>
              <a:rPr lang="en-US" sz="2800" dirty="0" err="1" smtClean="0"/>
              <a:t>potrebe</a:t>
            </a:r>
            <a:r>
              <a:rPr lang="en-US" sz="2800" dirty="0" smtClean="0"/>
              <a:t> se </a:t>
            </a:r>
            <a:r>
              <a:rPr lang="en-US" sz="2800" dirty="0" err="1" smtClean="0"/>
              <a:t>gradi</a:t>
            </a:r>
            <a:r>
              <a:rPr lang="en-US" sz="2800" dirty="0" smtClean="0"/>
              <a:t> </a:t>
            </a:r>
            <a:r>
              <a:rPr lang="en-US" sz="2800" dirty="0" err="1" smtClean="0"/>
              <a:t>objekat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na </a:t>
            </a:r>
            <a:r>
              <a:rPr lang="en-US" sz="2800" dirty="0" err="1" smtClean="0"/>
              <a:t>čije</a:t>
            </a:r>
            <a:r>
              <a:rPr lang="en-US" sz="2800" dirty="0" smtClean="0"/>
              <a:t> </a:t>
            </a:r>
            <a:r>
              <a:rPr lang="en-US" sz="2800" dirty="0" err="1" smtClean="0"/>
              <a:t>ime</a:t>
            </a:r>
            <a:r>
              <a:rPr lang="en-US" sz="2800" dirty="0" smtClean="0"/>
              <a:t> </a:t>
            </a:r>
            <a:r>
              <a:rPr lang="en-US" sz="2800" dirty="0" err="1" smtClean="0"/>
              <a:t>glasi</a:t>
            </a:r>
            <a:r>
              <a:rPr lang="en-US" sz="2800" dirty="0" smtClean="0"/>
              <a:t> </a:t>
            </a:r>
            <a:r>
              <a:rPr lang="en-US" sz="2800" dirty="0" err="1" smtClean="0"/>
              <a:t>građevinska</a:t>
            </a:r>
            <a:r>
              <a:rPr lang="en-US" sz="2800" dirty="0" smtClean="0"/>
              <a:t> </a:t>
            </a:r>
            <a:r>
              <a:rPr lang="en-US" sz="2800" dirty="0" err="1" smtClean="0"/>
              <a:t>dozvola</a:t>
            </a:r>
            <a:r>
              <a:rPr lang="en-US" sz="2800" dirty="0" smtClean="0"/>
              <a:t>;</a:t>
            </a:r>
            <a:endParaRPr lang="sr-Latn-R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endParaRPr lang="sr-Latn-R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endParaRPr lang="sr-Latn-R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55" y="1917590"/>
            <a:ext cx="11061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b="1" i="1" dirty="0" err="1" smtClean="0"/>
              <a:t>objekat</a:t>
            </a:r>
            <a:r>
              <a:rPr lang="en-US" sz="2800" i="1" dirty="0" smtClean="0"/>
              <a:t> </a:t>
            </a:r>
            <a:r>
              <a:rPr lang="en-US" sz="2800" dirty="0" err="1" smtClean="0"/>
              <a:t>jeste</a:t>
            </a:r>
            <a:r>
              <a:rPr lang="en-US" sz="2800" dirty="0" smtClean="0"/>
              <a:t> </a:t>
            </a:r>
            <a:r>
              <a:rPr lang="en-US" sz="2800" dirty="0" err="1" smtClean="0"/>
              <a:t>građevina</a:t>
            </a:r>
            <a:r>
              <a:rPr lang="en-US" sz="2800" dirty="0" smtClean="0"/>
              <a:t> </a:t>
            </a:r>
            <a:r>
              <a:rPr lang="en-US" sz="2800" dirty="0" err="1" smtClean="0"/>
              <a:t>spojena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tlom</a:t>
            </a:r>
            <a:r>
              <a:rPr lang="en-US" sz="2800" dirty="0" smtClean="0"/>
              <a:t>, </a:t>
            </a:r>
            <a:r>
              <a:rPr lang="en-US" sz="2800" dirty="0" err="1" smtClean="0"/>
              <a:t>koja</a:t>
            </a:r>
            <a:r>
              <a:rPr lang="en-US" sz="2800" dirty="0" smtClean="0"/>
              <a:t> </a:t>
            </a:r>
            <a:r>
              <a:rPr lang="en-US" sz="2800" dirty="0" err="1" smtClean="0"/>
              <a:t>predstavlja</a:t>
            </a:r>
            <a:r>
              <a:rPr lang="en-US" sz="2800" dirty="0" smtClean="0"/>
              <a:t> </a:t>
            </a:r>
            <a:r>
              <a:rPr lang="en-US" sz="2800" dirty="0" err="1" smtClean="0"/>
              <a:t>fizičku</a:t>
            </a:r>
            <a:r>
              <a:rPr lang="en-US" sz="2800" dirty="0" smtClean="0"/>
              <a:t>, </a:t>
            </a:r>
            <a:r>
              <a:rPr lang="en-US" sz="2800" dirty="0" err="1" smtClean="0"/>
              <a:t>funkcionalnu</a:t>
            </a:r>
            <a:r>
              <a:rPr lang="en-US" sz="2800" dirty="0" smtClean="0"/>
              <a:t>, </a:t>
            </a:r>
            <a:r>
              <a:rPr lang="en-US" sz="2800" dirty="0" err="1" smtClean="0"/>
              <a:t>tehničko-tehnološku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biotehničku</a:t>
            </a:r>
            <a:r>
              <a:rPr lang="en-US" sz="2800" dirty="0" smtClean="0"/>
              <a:t> </a:t>
            </a:r>
            <a:r>
              <a:rPr lang="en-US" sz="2800" dirty="0" err="1" smtClean="0"/>
              <a:t>celinu</a:t>
            </a:r>
            <a:r>
              <a:rPr lang="en-US" sz="2800" dirty="0" smtClean="0"/>
              <a:t> (</a:t>
            </a:r>
            <a:r>
              <a:rPr lang="en-US" sz="2800" dirty="0" err="1" smtClean="0"/>
              <a:t>zgrade</a:t>
            </a:r>
            <a:r>
              <a:rPr lang="en-US" sz="2800" dirty="0" smtClean="0"/>
              <a:t> </a:t>
            </a:r>
            <a:r>
              <a:rPr lang="en-US" sz="2800" dirty="0" err="1" smtClean="0"/>
              <a:t>svih</a:t>
            </a:r>
            <a:r>
              <a:rPr lang="en-US" sz="2800" dirty="0" smtClean="0"/>
              <a:t> </a:t>
            </a:r>
            <a:r>
              <a:rPr lang="en-US" sz="2800" dirty="0" err="1" smtClean="0"/>
              <a:t>vrsta</a:t>
            </a:r>
            <a:r>
              <a:rPr lang="en-US" sz="2800" dirty="0" smtClean="0"/>
              <a:t>, </a:t>
            </a:r>
            <a:r>
              <a:rPr lang="en-US" sz="2800" dirty="0" err="1" smtClean="0"/>
              <a:t>saobraćajni</a:t>
            </a:r>
            <a:r>
              <a:rPr lang="en-US" sz="2800" dirty="0" smtClean="0"/>
              <a:t>, </a:t>
            </a:r>
            <a:r>
              <a:rPr lang="en-US" sz="2800" dirty="0" err="1" smtClean="0"/>
              <a:t>vodoprivredni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energetski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,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infrastrukture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elektronskih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komunikacija</a:t>
            </a:r>
            <a:r>
              <a:rPr lang="en-US" sz="2800" dirty="0" smtClean="0"/>
              <a:t> - </a:t>
            </a:r>
            <a:r>
              <a:rPr lang="en-US" sz="2800" dirty="0" err="1" smtClean="0"/>
              <a:t>kablovska</a:t>
            </a:r>
            <a:r>
              <a:rPr lang="en-US" sz="2800" dirty="0" smtClean="0"/>
              <a:t> </a:t>
            </a:r>
            <a:r>
              <a:rPr lang="en-US" sz="2800" dirty="0" err="1" smtClean="0"/>
              <a:t>kanalizacija</a:t>
            </a:r>
            <a:r>
              <a:rPr lang="en-US" sz="2800" dirty="0" smtClean="0"/>
              <a:t>,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komunalne</a:t>
            </a:r>
            <a:r>
              <a:rPr lang="en-US" sz="2800" dirty="0" smtClean="0"/>
              <a:t> </a:t>
            </a:r>
            <a:r>
              <a:rPr lang="en-US" sz="2800" dirty="0" err="1" smtClean="0"/>
              <a:t>infrastrukture</a:t>
            </a:r>
            <a:r>
              <a:rPr lang="en-US" sz="2800" dirty="0" smtClean="0"/>
              <a:t> </a:t>
            </a:r>
            <a:r>
              <a:rPr lang="en-US" sz="2800" dirty="0" err="1" smtClean="0"/>
              <a:t>priključak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elektroenergetsku</a:t>
            </a:r>
            <a:r>
              <a:rPr lang="en-US" sz="2800" dirty="0" smtClean="0"/>
              <a:t> </a:t>
            </a:r>
            <a:r>
              <a:rPr lang="en-US" sz="2800" dirty="0" err="1" smtClean="0"/>
              <a:t>mrežu</a:t>
            </a:r>
            <a:r>
              <a:rPr lang="en-US" sz="2800" dirty="0" smtClean="0"/>
              <a:t>, </a:t>
            </a:r>
            <a:r>
              <a:rPr lang="en-US" sz="2800" dirty="0" err="1" smtClean="0"/>
              <a:t>industrijski</a:t>
            </a:r>
            <a:r>
              <a:rPr lang="en-US" sz="2800" dirty="0" smtClean="0"/>
              <a:t>, </a:t>
            </a:r>
            <a:r>
              <a:rPr lang="en-US" sz="2800" dirty="0" err="1" smtClean="0"/>
              <a:t>poljoprivredni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drugi</a:t>
            </a:r>
            <a:r>
              <a:rPr lang="en-US" sz="2800" dirty="0" smtClean="0"/>
              <a:t> </a:t>
            </a:r>
            <a:r>
              <a:rPr lang="en-US" sz="2800" dirty="0" err="1" smtClean="0"/>
              <a:t>privredni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,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sporta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rekreacije</a:t>
            </a:r>
            <a:r>
              <a:rPr lang="en-US" sz="2800" dirty="0" smtClean="0"/>
              <a:t>, </a:t>
            </a:r>
            <a:r>
              <a:rPr lang="en-US" sz="2800" dirty="0" err="1" smtClean="0"/>
              <a:t>groblja</a:t>
            </a:r>
            <a:r>
              <a:rPr lang="en-US" sz="2800" dirty="0" smtClean="0"/>
              <a:t>, </a:t>
            </a:r>
            <a:r>
              <a:rPr lang="en-US" sz="2800" dirty="0" err="1" smtClean="0"/>
              <a:t>skloništa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sl.)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može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podzemni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nadzemni</a:t>
            </a:r>
            <a:r>
              <a:rPr lang="en-US" sz="2800" dirty="0" smtClean="0"/>
              <a:t>;</a:t>
            </a:r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882502"/>
            <a:ext cx="10515600" cy="51944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tx1"/>
                </a:solidFill>
                <a:latin typeface="+mn-lt"/>
              </a:rPr>
              <a:t> 	</a:t>
            </a:r>
            <a:r>
              <a:rPr lang="vi-VN" sz="2800" dirty="0" smtClean="0">
                <a:solidFill>
                  <a:schemeClr val="tx1"/>
                </a:solidFill>
                <a:latin typeface="+mn-lt"/>
              </a:rPr>
              <a:t> </a:t>
            </a:r>
            <a:r>
              <a:rPr lang="vi-VN" sz="2800" b="1" i="1" dirty="0" smtClean="0">
                <a:solidFill>
                  <a:schemeClr val="tx1"/>
                </a:solidFill>
                <a:latin typeface="+mn-lt"/>
              </a:rPr>
              <a:t>stambeni kompleks</a:t>
            </a:r>
            <a:r>
              <a:rPr lang="vi-VN" sz="2800" dirty="0" smtClean="0">
                <a:solidFill>
                  <a:schemeClr val="tx1"/>
                </a:solidFill>
                <a:latin typeface="+mn-lt"/>
              </a:rPr>
              <a:t> jeste prostorna celina koja se sastoji od više povezanih samostalnih funkcionalnih celina, odnosno katastarskih parcela, koje imaju pretežnu stambenu namenu (porodično ili višeporodično stanovanje), i u okviru koga se formiraju zelene i slobodne površine, na zemljištu ostale </a:t>
            </a:r>
            <a:r>
              <a:rPr lang="vi-VN" sz="2800" dirty="0" smtClean="0">
                <a:solidFill>
                  <a:schemeClr val="tx1"/>
                </a:solidFill>
                <a:latin typeface="+mn-lt"/>
              </a:rPr>
              <a:t>namene</a:t>
            </a:r>
            <a:endParaRPr lang="sr-Latn-RS" sz="28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vi-VN" sz="2800" b="1" dirty="0" smtClean="0">
                <a:latin typeface="+mn-lt"/>
              </a:rPr>
              <a:t>stambeni </a:t>
            </a:r>
            <a:r>
              <a:rPr lang="vi-VN" sz="2800" b="1" dirty="0" smtClean="0">
                <a:latin typeface="+mn-lt"/>
              </a:rPr>
              <a:t>blok</a:t>
            </a:r>
            <a:r>
              <a:rPr lang="vi-VN" sz="2800" dirty="0" smtClean="0">
                <a:latin typeface="+mn-lt"/>
              </a:rPr>
              <a:t> jeste zaokružena prostorna celina u građevinskom području naseljenog mesta, pravilnog geometrijskog oblika sa pretežnom stambenom namenom (po pravilu višeporodično stanovanje), oivičen je javnim saobraćajnim površinama, a unutar bloka se formiraju interne saobraćajnice, kolsko-pešačke staze, slobodne i zelene površine u javnom </a:t>
            </a:r>
            <a:r>
              <a:rPr lang="vi-VN" sz="2800" dirty="0" smtClean="0">
                <a:latin typeface="+mn-lt"/>
              </a:rPr>
              <a:t>korišćenju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925033"/>
            <a:ext cx="10515600" cy="5151917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vi-VN" sz="2800" dirty="0" smtClean="0">
                <a:latin typeface="Calibri" pitchFamily="34" charset="0"/>
              </a:rPr>
              <a:t>Prema </a:t>
            </a:r>
            <a:r>
              <a:rPr lang="vi-VN" sz="2800" dirty="0" smtClean="0">
                <a:latin typeface="Calibri" pitchFamily="34" charset="0"/>
              </a:rPr>
              <a:t>načinu građenja stambeni blokovi mogu biti ivično i slobodno građeni, odnosno otvoreni, poluotvoreni i zatvoreni. Otvoreni stambeni blok se sastoji od slobodnostojećih objekata višeporodičnog stanovanja na zemljištu koje je u javnom korišćenju. Poluotvoreni stambeni blok čine objekti izgrađeni u prekinutom nizu. Zatvoreni stambeni blok čine objekti izgrađeni u neprekinutom nizu sa svih strana bloka;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0" dirty="0" smtClean="0">
                <a:latin typeface="+mn-lt"/>
              </a:rPr>
              <a:t>Sadržaj oblasti:</a:t>
            </a:r>
            <a:endParaRPr lang="en-US" b="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2933" y="1392866"/>
            <a:ext cx="10515600" cy="4519661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tx1"/>
                </a:solidFill>
              </a:rPr>
              <a:t>1.</a:t>
            </a:r>
            <a:r>
              <a:rPr lang="x-none" sz="2800" u="sng" dirty="0" smtClean="0">
                <a:solidFill>
                  <a:schemeClr val="tx1"/>
                </a:solidFill>
              </a:rPr>
              <a:t> DAN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800" dirty="0" smtClean="0">
                <a:solidFill>
                  <a:schemeClr val="tx1"/>
                </a:solidFill>
                <a:latin typeface="+mn-lt"/>
              </a:rPr>
              <a:t>UVOD </a:t>
            </a:r>
            <a:r>
              <a:rPr lang="x-none" sz="2800" dirty="0">
                <a:solidFill>
                  <a:schemeClr val="tx1"/>
                </a:solidFill>
                <a:latin typeface="+mn-lt"/>
              </a:rPr>
              <a:t>U GRAĐEVINARSTVO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x-none" sz="2800" dirty="0">
                <a:solidFill>
                  <a:schemeClr val="tx1"/>
                </a:solidFill>
                <a:latin typeface="+mn-lt"/>
              </a:rPr>
              <a:t>PREGLED TEHNOLOGIJE I </a:t>
            </a:r>
            <a:r>
              <a:rPr lang="x-none" sz="2800" dirty="0" smtClean="0">
                <a:solidFill>
                  <a:schemeClr val="tx1"/>
                </a:solidFill>
                <a:latin typeface="+mn-lt"/>
              </a:rPr>
              <a:t>GRAĐEVINARSTVA</a:t>
            </a:r>
          </a:p>
          <a:p>
            <a:pPr>
              <a:buFontTx/>
              <a:buChar char="-"/>
            </a:pPr>
            <a:r>
              <a:rPr lang="x-none" sz="2800" dirty="0" smtClean="0">
                <a:solidFill>
                  <a:schemeClr val="tx1"/>
                </a:solidFill>
                <a:latin typeface="+mn-lt"/>
              </a:rPr>
              <a:t>Radionica</a:t>
            </a:r>
          </a:p>
          <a:p>
            <a:r>
              <a:rPr lang="x-none" sz="2800" u="sng" dirty="0" smtClean="0">
                <a:solidFill>
                  <a:schemeClr val="tx1"/>
                </a:solidFill>
              </a:rPr>
              <a:t>2</a:t>
            </a:r>
            <a:r>
              <a:rPr lang="en-US" sz="2800" u="sng" dirty="0" smtClean="0">
                <a:solidFill>
                  <a:schemeClr val="tx1"/>
                </a:solidFill>
              </a:rPr>
              <a:t>.</a:t>
            </a:r>
            <a:r>
              <a:rPr lang="x-none" sz="2800" u="sng" dirty="0" smtClean="0">
                <a:solidFill>
                  <a:schemeClr val="tx1"/>
                </a:solidFill>
              </a:rPr>
              <a:t> DAN</a:t>
            </a:r>
            <a:endParaRPr lang="en-US" sz="2800" u="sng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x-none" sz="2800" dirty="0">
                <a:solidFill>
                  <a:schemeClr val="tx1"/>
                </a:solidFill>
                <a:latin typeface="+mn-lt"/>
              </a:rPr>
              <a:t>POSTUPAK IZGRADNJE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x-none" sz="2800" dirty="0">
                <a:solidFill>
                  <a:schemeClr val="tx1"/>
                </a:solidFill>
                <a:latin typeface="+mn-lt"/>
              </a:rPr>
              <a:t>UVOD U PROCENU </a:t>
            </a:r>
            <a:r>
              <a:rPr lang="x-none" sz="2800" dirty="0" smtClean="0">
                <a:solidFill>
                  <a:schemeClr val="tx1"/>
                </a:solidFill>
                <a:latin typeface="+mn-lt"/>
              </a:rPr>
              <a:t>TROŠKOVA</a:t>
            </a:r>
          </a:p>
          <a:p>
            <a:r>
              <a:rPr lang="x-none" sz="2800" dirty="0">
                <a:solidFill>
                  <a:schemeClr val="tx1"/>
                </a:solidFill>
                <a:latin typeface="+mn-lt"/>
              </a:rPr>
              <a:t>-   Radionica</a:t>
            </a: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2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831741"/>
          </a:xfrm>
        </p:spPr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946" y="1434511"/>
            <a:ext cx="11061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err="1" smtClean="0"/>
              <a:t>objekti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javne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namene</a:t>
            </a:r>
            <a:r>
              <a:rPr lang="en-US" sz="2800" b="1" dirty="0" smtClean="0"/>
              <a:t> 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namenjeni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javno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x-none" sz="2400" dirty="0" smtClean="0"/>
              <a:t>  	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javne</a:t>
            </a:r>
            <a:r>
              <a:rPr lang="en-US" sz="2400" dirty="0" smtClean="0"/>
              <a:t> </a:t>
            </a:r>
            <a:r>
              <a:rPr lang="en-US" sz="2400" dirty="0" err="1" smtClean="0"/>
              <a:t>namene</a:t>
            </a:r>
            <a:r>
              <a:rPr lang="en-US" sz="2400" dirty="0" smtClean="0"/>
              <a:t> u </a:t>
            </a:r>
            <a:r>
              <a:rPr lang="en-US" sz="2400" dirty="0" err="1" smtClean="0"/>
              <a:t>javnoj</a:t>
            </a:r>
            <a:r>
              <a:rPr lang="en-US" sz="2400" dirty="0" smtClean="0"/>
              <a:t> </a:t>
            </a:r>
            <a:r>
              <a:rPr lang="en-US" sz="2400" dirty="0" err="1" smtClean="0"/>
              <a:t>svojini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</a:t>
            </a:r>
            <a:r>
              <a:rPr lang="en-US" sz="2400" dirty="0" err="1" smtClean="0"/>
              <a:t>posebnih</a:t>
            </a:r>
            <a:r>
              <a:rPr lang="en-US" sz="2400" dirty="0" smtClean="0"/>
              <a:t> </a:t>
            </a:r>
            <a:r>
              <a:rPr lang="en-US" sz="2400" dirty="0" err="1" smtClean="0"/>
              <a:t>zakona</a:t>
            </a:r>
            <a:r>
              <a:rPr lang="en-US" sz="2400" dirty="0" smtClean="0"/>
              <a:t> (</a:t>
            </a:r>
            <a:r>
              <a:rPr lang="en-US" sz="2400" dirty="0" err="1" smtClean="0"/>
              <a:t>linijski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infrastrukturni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,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državnih</a:t>
            </a:r>
            <a:r>
              <a:rPr lang="en-US" sz="2400" dirty="0" smtClean="0"/>
              <a:t> </a:t>
            </a:r>
            <a:r>
              <a:rPr lang="en-US" sz="2400" dirty="0" err="1" smtClean="0"/>
              <a:t>organa</a:t>
            </a:r>
            <a:r>
              <a:rPr lang="en-US" sz="2400" dirty="0" smtClean="0"/>
              <a:t>, </a:t>
            </a:r>
            <a:r>
              <a:rPr lang="en-US" sz="2400" dirty="0" err="1" smtClean="0"/>
              <a:t>organa</a:t>
            </a:r>
            <a:r>
              <a:rPr lang="en-US" sz="2400" dirty="0" smtClean="0"/>
              <a:t> </a:t>
            </a:r>
            <a:r>
              <a:rPr lang="en-US" sz="2400" dirty="0" err="1" smtClean="0"/>
              <a:t>teritorijalne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autonomije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lokalne</a:t>
            </a:r>
            <a:r>
              <a:rPr lang="en-US" sz="2400" dirty="0" smtClean="0"/>
              <a:t> </a:t>
            </a:r>
            <a:r>
              <a:rPr lang="en-US" sz="2400" dirty="0" err="1" smtClean="0"/>
              <a:t>samouprave</a:t>
            </a:r>
            <a:r>
              <a:rPr lang="en-US" sz="2400" dirty="0" smtClean="0"/>
              <a:t> </a:t>
            </a:r>
            <a:r>
              <a:rPr lang="en-US" sz="2400" dirty="0" err="1" smtClean="0"/>
              <a:t>itd</a:t>
            </a:r>
            <a:r>
              <a:rPr lang="en-US" sz="2400" dirty="0" smtClean="0"/>
              <a:t>.)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ostali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javne</a:t>
            </a:r>
            <a:r>
              <a:rPr lang="en-US" sz="2400" dirty="0" smtClean="0"/>
              <a:t> </a:t>
            </a:r>
            <a:r>
              <a:rPr lang="en-US" sz="2400" dirty="0" err="1" smtClean="0"/>
              <a:t>namene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biti</a:t>
            </a:r>
            <a:r>
              <a:rPr lang="en-US" sz="2400" dirty="0" smtClean="0"/>
              <a:t> u </a:t>
            </a:r>
            <a:r>
              <a:rPr lang="en-US" sz="2400" dirty="0" err="1" smtClean="0"/>
              <a:t>svim</a:t>
            </a:r>
            <a:r>
              <a:rPr lang="en-US" sz="2400" dirty="0" smtClean="0"/>
              <a:t> </a:t>
            </a:r>
            <a:r>
              <a:rPr lang="en-US" sz="2400" dirty="0" err="1" smtClean="0"/>
              <a:t>oblicima</a:t>
            </a:r>
            <a:r>
              <a:rPr lang="en-US" sz="2400" dirty="0" smtClean="0"/>
              <a:t> </a:t>
            </a:r>
            <a:r>
              <a:rPr lang="en-US" sz="2400" dirty="0" err="1" smtClean="0"/>
              <a:t>svojine</a:t>
            </a:r>
            <a:r>
              <a:rPr lang="en-US" sz="2400" dirty="0" smtClean="0"/>
              <a:t> (</a:t>
            </a:r>
            <a:r>
              <a:rPr lang="en-US" sz="2400" dirty="0" err="1" smtClean="0"/>
              <a:t>bolnice</a:t>
            </a:r>
            <a:r>
              <a:rPr lang="en-US" sz="2400" dirty="0" smtClean="0"/>
              <a:t>, </a:t>
            </a:r>
            <a:r>
              <a:rPr lang="en-US" sz="2400" dirty="0" err="1" smtClean="0"/>
              <a:t>domovi</a:t>
            </a:r>
            <a:r>
              <a:rPr lang="en-US" sz="2400" dirty="0" smtClean="0"/>
              <a:t> </a:t>
            </a:r>
            <a:r>
              <a:rPr lang="en-US" sz="2400" dirty="0" err="1" smtClean="0"/>
              <a:t>zdravlja</a:t>
            </a:r>
            <a:r>
              <a:rPr lang="en-US" sz="2400" dirty="0" smtClean="0"/>
              <a:t>, </a:t>
            </a:r>
            <a:r>
              <a:rPr lang="en-US" sz="2400" dirty="0" err="1" smtClean="0"/>
              <a:t>domovi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stare,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obrazovanja</a:t>
            </a:r>
            <a:r>
              <a:rPr lang="en-US" sz="2400" dirty="0" smtClean="0"/>
              <a:t>, </a:t>
            </a:r>
            <a:r>
              <a:rPr lang="en-US" sz="2400" dirty="0" err="1" smtClean="0"/>
              <a:t>otvoreni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zatvoreni</a:t>
            </a:r>
            <a:r>
              <a:rPr lang="en-US" sz="2400" dirty="0" smtClean="0"/>
              <a:t> </a:t>
            </a:r>
            <a:r>
              <a:rPr lang="en-US" sz="2400" dirty="0" err="1" smtClean="0"/>
              <a:t>sportski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rekreativni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,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kulture</a:t>
            </a:r>
            <a:r>
              <a:rPr lang="en-US" sz="2400" dirty="0" smtClean="0"/>
              <a:t>, </a:t>
            </a:r>
            <a:r>
              <a:rPr lang="x-none" sz="2400" dirty="0" smtClean="0"/>
              <a:t>	</a:t>
            </a:r>
            <a:r>
              <a:rPr lang="en-US" sz="2400" dirty="0" err="1" smtClean="0"/>
              <a:t>saobraćajni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terminali</a:t>
            </a:r>
            <a:r>
              <a:rPr lang="en-US" sz="2400" dirty="0" smtClean="0"/>
              <a:t>, </a:t>
            </a:r>
            <a:r>
              <a:rPr lang="en-US" sz="2400" dirty="0" err="1" smtClean="0"/>
              <a:t>pošte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drugi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);</a:t>
            </a:r>
            <a:endParaRPr lang="en-U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err="1" smtClean="0"/>
              <a:t>klasa</a:t>
            </a:r>
            <a:r>
              <a:rPr lang="en-US" sz="2800" dirty="0" smtClean="0"/>
              <a:t> </a:t>
            </a:r>
            <a:r>
              <a:rPr lang="en-US" sz="2400" dirty="0" smtClean="0"/>
              <a:t>u </a:t>
            </a:r>
            <a:r>
              <a:rPr lang="en-US" sz="2400" dirty="0" err="1" smtClean="0"/>
              <a:t>smislu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zakona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grupu</a:t>
            </a:r>
            <a:r>
              <a:rPr lang="en-US" sz="2400" dirty="0" smtClean="0"/>
              <a:t> </a:t>
            </a:r>
            <a:r>
              <a:rPr lang="en-US" sz="2400" dirty="0" err="1" smtClean="0"/>
              <a:t>građevinskih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objekata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radova</a:t>
            </a:r>
            <a:r>
              <a:rPr lang="en-US" sz="2400" dirty="0" smtClean="0"/>
              <a:t>, </a:t>
            </a:r>
            <a:r>
              <a:rPr lang="en-US" sz="2400" dirty="0" err="1" smtClean="0"/>
              <a:t>svrstanih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zajedničkim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karakteristikama</a:t>
            </a:r>
            <a:r>
              <a:rPr lang="en-US" sz="2400" dirty="0" smtClean="0"/>
              <a:t> u </a:t>
            </a:r>
            <a:r>
              <a:rPr lang="en-US" sz="2400" dirty="0" err="1" smtClean="0"/>
              <a:t>pogledu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tehnološke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složenosti</a:t>
            </a:r>
            <a:r>
              <a:rPr lang="en-US" sz="2400" dirty="0" smtClean="0"/>
              <a:t>,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životnu</a:t>
            </a:r>
            <a:r>
              <a:rPr lang="en-US" sz="2400" dirty="0" smtClean="0"/>
              <a:t> </a:t>
            </a:r>
            <a:r>
              <a:rPr lang="en-US" sz="2400" dirty="0" err="1" smtClean="0"/>
              <a:t>sredinu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namene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rizika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prati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njihovo</a:t>
            </a:r>
            <a:r>
              <a:rPr lang="en-US" sz="2400" dirty="0" smtClean="0"/>
              <a:t> </a:t>
            </a:r>
            <a:r>
              <a:rPr lang="en-US" sz="2400" dirty="0" err="1" smtClean="0"/>
              <a:t>izvođenje</a:t>
            </a:r>
            <a:r>
              <a:rPr lang="en-US" sz="2400" dirty="0" smtClean="0"/>
              <a:t>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korišćenje</a:t>
            </a:r>
            <a:r>
              <a:rPr lang="en-US" sz="2400" dirty="0" smtClean="0"/>
              <a:t>;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772843"/>
          </a:xfrm>
        </p:spPr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485" y="1279235"/>
            <a:ext cx="110615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err="1" smtClean="0"/>
              <a:t>zgrada</a:t>
            </a:r>
            <a:r>
              <a:rPr lang="en-US" sz="2800" dirty="0" smtClean="0"/>
              <a:t> 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krovom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spoljnim</a:t>
            </a:r>
            <a:r>
              <a:rPr lang="en-US" sz="2400" dirty="0" smtClean="0"/>
              <a:t> </a:t>
            </a:r>
            <a:r>
              <a:rPr lang="en-US" sz="2400" dirty="0" err="1" smtClean="0"/>
              <a:t>zidovima</a:t>
            </a:r>
            <a:r>
              <a:rPr lang="en-US" sz="2400" dirty="0" smtClean="0"/>
              <a:t>, </a:t>
            </a:r>
            <a:r>
              <a:rPr lang="en-US" sz="2400" dirty="0" err="1" smtClean="0"/>
              <a:t>izgrađena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samostalna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upotrebna</a:t>
            </a:r>
            <a:r>
              <a:rPr lang="en-US" sz="2400" dirty="0" smtClean="0"/>
              <a:t> </a:t>
            </a:r>
            <a:r>
              <a:rPr lang="en-US" sz="2400" dirty="0" err="1" smtClean="0"/>
              <a:t>celina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pruža</a:t>
            </a:r>
            <a:r>
              <a:rPr lang="en-US" sz="2400" dirty="0" smtClean="0"/>
              <a:t> </a:t>
            </a:r>
            <a:r>
              <a:rPr lang="en-US" sz="2400" dirty="0" err="1" smtClean="0"/>
              <a:t>zaštitu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spoljnih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, a </a:t>
            </a:r>
            <a:r>
              <a:rPr lang="x-none" sz="2400" dirty="0" smtClean="0"/>
              <a:t>	</a:t>
            </a:r>
            <a:r>
              <a:rPr lang="en-US" sz="2400" dirty="0" err="1" smtClean="0"/>
              <a:t>namenjena</a:t>
            </a:r>
            <a:r>
              <a:rPr lang="en-US" sz="2400" dirty="0" smtClean="0"/>
              <a:t> je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stanovanje</a:t>
            </a:r>
            <a:r>
              <a:rPr lang="en-US" sz="2400" dirty="0" smtClean="0"/>
              <a:t>, </a:t>
            </a:r>
            <a:r>
              <a:rPr lang="en-US" sz="2400" dirty="0" err="1" smtClean="0"/>
              <a:t>obavljanje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delatnosti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smeštaj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čuvanje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životinja</a:t>
            </a:r>
            <a:r>
              <a:rPr lang="en-US" sz="2400" dirty="0" smtClean="0"/>
              <a:t>, robe, </a:t>
            </a:r>
            <a:r>
              <a:rPr lang="en-US" sz="2400" dirty="0" err="1" smtClean="0"/>
              <a:t>opreme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proizvodne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uslužne</a:t>
            </a:r>
            <a:r>
              <a:rPr lang="en-US" sz="2400" dirty="0" smtClean="0"/>
              <a:t> </a:t>
            </a:r>
            <a:r>
              <a:rPr lang="en-US" sz="2400" dirty="0" err="1" smtClean="0"/>
              <a:t>delatnosti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dr.</a:t>
            </a:r>
            <a:r>
              <a:rPr lang="x-none" sz="2400" dirty="0" smtClean="0"/>
              <a:t> </a:t>
            </a:r>
            <a:r>
              <a:rPr lang="en-US" sz="2400" dirty="0" err="1" smtClean="0"/>
              <a:t>Zgradama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smtClean="0"/>
              <a:t>se </a:t>
            </a:r>
            <a:r>
              <a:rPr lang="en-US" sz="2400" dirty="0" err="1" smtClean="0"/>
              <a:t>smatraju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krov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nemaju</a:t>
            </a:r>
            <a:r>
              <a:rPr lang="en-US" sz="2400" dirty="0" smtClean="0"/>
              <a:t> (</a:t>
            </a:r>
            <a:r>
              <a:rPr lang="en-US" sz="2400" dirty="0" err="1" smtClean="0"/>
              <a:t>sve</a:t>
            </a:r>
            <a:r>
              <a:rPr lang="en-US" sz="2400" dirty="0" smtClean="0"/>
              <a:t>) </a:t>
            </a:r>
            <a:r>
              <a:rPr lang="en-US" sz="2400" dirty="0" err="1" smtClean="0"/>
              <a:t>zidove</a:t>
            </a:r>
            <a:r>
              <a:rPr lang="en-US" sz="2400" dirty="0" smtClean="0"/>
              <a:t> (</a:t>
            </a:r>
            <a:r>
              <a:rPr lang="en-US" sz="2400" dirty="0" err="1" smtClean="0"/>
              <a:t>npr</a:t>
            </a:r>
            <a:r>
              <a:rPr lang="en-US" sz="2400" dirty="0" smtClean="0"/>
              <a:t>. </a:t>
            </a:r>
            <a:r>
              <a:rPr lang="en-US" sz="2400" dirty="0" err="1" smtClean="0"/>
              <a:t>nadstrešnica</a:t>
            </a:r>
            <a:r>
              <a:rPr lang="en-US" sz="2400" dirty="0" smtClean="0"/>
              <a:t>), </a:t>
            </a:r>
            <a:r>
              <a:rPr lang="x-none" sz="2400" dirty="0" smtClean="0"/>
              <a:t>	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pretežno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potpuno</a:t>
            </a:r>
            <a:r>
              <a:rPr lang="en-US" sz="2400" dirty="0" smtClean="0"/>
              <a:t> </a:t>
            </a:r>
            <a:r>
              <a:rPr lang="en-US" sz="2400" dirty="0" err="1" smtClean="0"/>
              <a:t>smešteni</a:t>
            </a:r>
            <a:r>
              <a:rPr lang="en-US" sz="2400" dirty="0" smtClean="0"/>
              <a:t> </a:t>
            </a:r>
            <a:r>
              <a:rPr lang="en-US" sz="2400" dirty="0" err="1" smtClean="0"/>
              <a:t>ispod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smtClean="0"/>
              <a:t>(</a:t>
            </a:r>
            <a:r>
              <a:rPr lang="en-US" sz="2400" dirty="0" err="1" smtClean="0"/>
              <a:t>skloništa</a:t>
            </a:r>
            <a:r>
              <a:rPr lang="en-US" sz="2400" dirty="0" smtClean="0"/>
              <a:t>, </a:t>
            </a:r>
            <a:r>
              <a:rPr lang="en-US" sz="2400" dirty="0" err="1" smtClean="0"/>
              <a:t>podzemne</a:t>
            </a:r>
            <a:r>
              <a:rPr lang="en-US" sz="2400" dirty="0" smtClean="0"/>
              <a:t> </a:t>
            </a:r>
            <a:r>
              <a:rPr lang="en-US" sz="2400" dirty="0" err="1" smtClean="0"/>
              <a:t>garaže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sl.);</a:t>
            </a:r>
            <a:endParaRPr lang="en-US" sz="2800" dirty="0" smtClean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400" b="1" i="1" dirty="0" err="1" smtClean="0"/>
              <a:t>pomoćni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objekat</a:t>
            </a:r>
            <a:r>
              <a:rPr lang="en-US" sz="2800" dirty="0" smtClean="0"/>
              <a:t> 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je u </a:t>
            </a:r>
            <a:r>
              <a:rPr lang="en-US" sz="2400" dirty="0" err="1" smtClean="0"/>
              <a:t>funkciji</a:t>
            </a:r>
            <a:r>
              <a:rPr lang="en-US" sz="2400" dirty="0" smtClean="0"/>
              <a:t> </a:t>
            </a:r>
            <a:r>
              <a:rPr lang="en-US" sz="2400" dirty="0" err="1" smtClean="0"/>
              <a:t>glavnog</a:t>
            </a:r>
            <a:r>
              <a:rPr lang="en-US" sz="2400" dirty="0" smtClean="0"/>
              <a:t> </a:t>
            </a:r>
            <a:r>
              <a:rPr lang="en-US" sz="2400" dirty="0" err="1" smtClean="0"/>
              <a:t>objekta</a:t>
            </a:r>
            <a:r>
              <a:rPr lang="en-US" sz="2400" dirty="0" smtClean="0"/>
              <a:t>, a </a:t>
            </a:r>
            <a:r>
              <a:rPr lang="en-US" sz="2400" dirty="0" err="1" smtClean="0"/>
              <a:t>gradi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istoj</a:t>
            </a:r>
            <a:r>
              <a:rPr lang="en-US" sz="2400" dirty="0" smtClean="0"/>
              <a:t> </a:t>
            </a:r>
            <a:r>
              <a:rPr lang="en-US" sz="2400" dirty="0" err="1" smtClean="0"/>
              <a:t>parceli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kojoj</a:t>
            </a:r>
            <a:r>
              <a:rPr lang="en-US" sz="2400" dirty="0" smtClean="0"/>
              <a:t> je </a:t>
            </a:r>
            <a:r>
              <a:rPr lang="en-US" sz="2400" dirty="0" err="1" smtClean="0"/>
              <a:t>sagrađen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sagrađen</a:t>
            </a:r>
            <a:r>
              <a:rPr lang="en-US" sz="2400" dirty="0" smtClean="0"/>
              <a:t> </a:t>
            </a:r>
            <a:r>
              <a:rPr lang="en-US" sz="2400" dirty="0" err="1" smtClean="0"/>
              <a:t>glavni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</a:t>
            </a:r>
            <a:r>
              <a:rPr lang="en-US" sz="2400" dirty="0" smtClean="0"/>
              <a:t>, </a:t>
            </a:r>
            <a:r>
              <a:rPr lang="en-US" sz="2400" dirty="0" err="1" smtClean="0"/>
              <a:t>poslovni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</a:t>
            </a:r>
            <a:r>
              <a:rPr lang="en-US" sz="2400" dirty="0" smtClean="0"/>
              <a:t> </a:t>
            </a:r>
            <a:r>
              <a:rPr lang="en-US" sz="2400" dirty="0" err="1" smtClean="0"/>
              <a:t>javne</a:t>
            </a:r>
            <a:r>
              <a:rPr lang="en-US" sz="2400" dirty="0" smtClean="0"/>
              <a:t> </a:t>
            </a:r>
            <a:r>
              <a:rPr lang="en-US" sz="2400" dirty="0" err="1" smtClean="0"/>
              <a:t>namene</a:t>
            </a:r>
            <a:r>
              <a:rPr lang="en-US" sz="2400" dirty="0" smtClean="0"/>
              <a:t> (</a:t>
            </a:r>
            <a:r>
              <a:rPr lang="en-US" sz="2400" dirty="0" err="1" smtClean="0"/>
              <a:t>garaže</a:t>
            </a:r>
            <a:r>
              <a:rPr lang="en-US" sz="2400" dirty="0" smtClean="0"/>
              <a:t>, </a:t>
            </a:r>
            <a:r>
              <a:rPr lang="en-US" sz="2400" dirty="0" err="1" smtClean="0"/>
              <a:t>ostave</a:t>
            </a:r>
            <a:r>
              <a:rPr lang="en-US" sz="2400" dirty="0" smtClean="0"/>
              <a:t>, </a:t>
            </a:r>
            <a:r>
              <a:rPr lang="en-US" sz="2400" dirty="0" err="1" smtClean="0"/>
              <a:t>septičke</a:t>
            </a:r>
            <a:r>
              <a:rPr lang="en-US" sz="2400" dirty="0" smtClean="0"/>
              <a:t> </a:t>
            </a:r>
            <a:r>
              <a:rPr lang="en-US" sz="2400" dirty="0" err="1" smtClean="0"/>
              <a:t>jame</a:t>
            </a:r>
            <a:r>
              <a:rPr lang="en-US" sz="2400" dirty="0" smtClean="0"/>
              <a:t>, </a:t>
            </a:r>
            <a:r>
              <a:rPr lang="en-US" sz="2400" dirty="0" err="1" smtClean="0"/>
              <a:t>bunari</a:t>
            </a:r>
            <a:r>
              <a:rPr lang="en-US" sz="2400" dirty="0" smtClean="0"/>
              <a:t>, </a:t>
            </a:r>
            <a:r>
              <a:rPr lang="en-US" sz="2400" dirty="0" err="1" smtClean="0"/>
              <a:t>cisterne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vodu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i</a:t>
            </a:r>
            <a:r>
              <a:rPr lang="en-US" sz="2400" dirty="0" smtClean="0"/>
              <a:t> sl.);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400" b="1" dirty="0" smtClean="0"/>
              <a:t> 	</a:t>
            </a:r>
            <a:r>
              <a:rPr lang="en-US" sz="2400" b="1" dirty="0" err="1" smtClean="0"/>
              <a:t>ekonomski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objekti</a:t>
            </a:r>
            <a:r>
              <a:rPr lang="x-none" sz="2400" b="1" dirty="0" smtClean="0"/>
              <a:t>  </a:t>
            </a:r>
            <a:r>
              <a:rPr lang="en-US" sz="2400" dirty="0" err="1" smtClean="0"/>
              <a:t>jesu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gajenje</a:t>
            </a:r>
            <a:r>
              <a:rPr lang="en-US" sz="2400" dirty="0" smtClean="0"/>
              <a:t> </a:t>
            </a:r>
            <a:r>
              <a:rPr lang="en-US" sz="2400" dirty="0" err="1" smtClean="0"/>
              <a:t>životinja</a:t>
            </a:r>
            <a:r>
              <a:rPr lang="x-none" sz="2400" dirty="0" smtClean="0"/>
              <a:t>...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956930"/>
            <a:ext cx="10515600" cy="5120020"/>
          </a:xfrm>
        </p:spPr>
        <p:txBody>
          <a:bodyPr/>
          <a:lstStyle/>
          <a:p>
            <a:pPr lvl="1"/>
            <a:r>
              <a:rPr lang="en-US" sz="2800" b="1" dirty="0" err="1" smtClean="0"/>
              <a:t>ekonomski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objekti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jesu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gajenje</a:t>
            </a:r>
            <a:r>
              <a:rPr lang="en-US" sz="2800" dirty="0" smtClean="0"/>
              <a:t> </a:t>
            </a:r>
            <a:r>
              <a:rPr lang="en-US" sz="2800" dirty="0" err="1" smtClean="0"/>
              <a:t>životinja</a:t>
            </a:r>
            <a:r>
              <a:rPr lang="en-US" sz="2800" dirty="0" smtClean="0"/>
              <a:t> (</a:t>
            </a:r>
            <a:r>
              <a:rPr lang="en-US" sz="2800" dirty="0" err="1" smtClean="0"/>
              <a:t>staje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gajenje</a:t>
            </a:r>
            <a:r>
              <a:rPr lang="en-US" sz="2800" dirty="0" smtClean="0"/>
              <a:t> </a:t>
            </a:r>
            <a:r>
              <a:rPr lang="en-US" sz="2800" dirty="0" err="1" smtClean="0"/>
              <a:t>konja</a:t>
            </a:r>
            <a:r>
              <a:rPr lang="en-US" sz="2800" dirty="0" smtClean="0"/>
              <a:t>, </a:t>
            </a:r>
            <a:r>
              <a:rPr lang="en-US" sz="2800" dirty="0" err="1" smtClean="0"/>
              <a:t>štale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gajenje</a:t>
            </a:r>
            <a:r>
              <a:rPr lang="en-US" sz="2800" dirty="0" smtClean="0"/>
              <a:t> </a:t>
            </a:r>
            <a:r>
              <a:rPr lang="en-US" sz="2800" dirty="0" err="1" smtClean="0"/>
              <a:t>goveda</a:t>
            </a:r>
            <a:r>
              <a:rPr lang="en-US" sz="2800" dirty="0" smtClean="0"/>
              <a:t>,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gajenje</a:t>
            </a:r>
            <a:r>
              <a:rPr lang="en-US" sz="2800" dirty="0" smtClean="0"/>
              <a:t> </a:t>
            </a:r>
            <a:r>
              <a:rPr lang="en-US" sz="2800" dirty="0" err="1" smtClean="0"/>
              <a:t>živine</a:t>
            </a:r>
            <a:r>
              <a:rPr lang="en-US" sz="2800" dirty="0" smtClean="0"/>
              <a:t>, </a:t>
            </a:r>
            <a:r>
              <a:rPr lang="en-US" sz="2800" dirty="0" err="1" smtClean="0"/>
              <a:t>koza</a:t>
            </a:r>
            <a:r>
              <a:rPr lang="en-US" sz="2800" dirty="0" smtClean="0"/>
              <a:t>, </a:t>
            </a:r>
            <a:r>
              <a:rPr lang="en-US" sz="2800" dirty="0" err="1" smtClean="0"/>
              <a:t>ovaca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svinja</a:t>
            </a:r>
            <a:r>
              <a:rPr lang="en-US" sz="2800" dirty="0" smtClean="0"/>
              <a:t>,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gajenje</a:t>
            </a:r>
            <a:r>
              <a:rPr lang="en-US" sz="2800" dirty="0" smtClean="0"/>
              <a:t> </a:t>
            </a:r>
            <a:r>
              <a:rPr lang="en-US" sz="2800" dirty="0" err="1" smtClean="0"/>
              <a:t>golubova</a:t>
            </a:r>
            <a:r>
              <a:rPr lang="en-US" sz="2800" dirty="0" smtClean="0"/>
              <a:t>, </a:t>
            </a:r>
            <a:r>
              <a:rPr lang="en-US" sz="2800" dirty="0" err="1" smtClean="0"/>
              <a:t>kunića</a:t>
            </a:r>
            <a:r>
              <a:rPr lang="en-US" sz="2800" dirty="0" smtClean="0"/>
              <a:t>, </a:t>
            </a:r>
            <a:r>
              <a:rPr lang="en-US" sz="2800" dirty="0" err="1" smtClean="0"/>
              <a:t>ukrasne</a:t>
            </a:r>
            <a:r>
              <a:rPr lang="en-US" sz="2800" dirty="0" smtClean="0"/>
              <a:t> </a:t>
            </a:r>
            <a:r>
              <a:rPr lang="en-US" sz="2800" dirty="0" err="1" smtClean="0"/>
              <a:t>živine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ptica</a:t>
            </a:r>
            <a:r>
              <a:rPr lang="en-US" sz="2800" dirty="0" smtClean="0"/>
              <a:t>); </a:t>
            </a:r>
            <a:r>
              <a:rPr lang="en-US" sz="2800" dirty="0" err="1" smtClean="0"/>
              <a:t>prateći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gajenje</a:t>
            </a:r>
            <a:r>
              <a:rPr lang="en-US" sz="2800" dirty="0" smtClean="0"/>
              <a:t> </a:t>
            </a:r>
            <a:r>
              <a:rPr lang="en-US" sz="2800" dirty="0" err="1" smtClean="0"/>
              <a:t>domaćih</a:t>
            </a:r>
            <a:r>
              <a:rPr lang="en-US" sz="2800" dirty="0" smtClean="0"/>
              <a:t> </a:t>
            </a:r>
            <a:r>
              <a:rPr lang="en-US" sz="2800" dirty="0" err="1" smtClean="0"/>
              <a:t>životinja</a:t>
            </a:r>
            <a:r>
              <a:rPr lang="en-US" sz="2800" dirty="0" smtClean="0"/>
              <a:t> (</a:t>
            </a:r>
            <a:r>
              <a:rPr lang="en-US" sz="2800" dirty="0" err="1" smtClean="0"/>
              <a:t>ispusti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stoku</a:t>
            </a:r>
            <a:r>
              <a:rPr lang="en-US" sz="2800" dirty="0" smtClean="0"/>
              <a:t>, </a:t>
            </a:r>
            <a:r>
              <a:rPr lang="en-US" sz="2800" dirty="0" err="1" smtClean="0"/>
              <a:t>betonske</a:t>
            </a:r>
            <a:r>
              <a:rPr lang="en-US" sz="2800" dirty="0" smtClean="0"/>
              <a:t> </a:t>
            </a:r>
            <a:r>
              <a:rPr lang="en-US" sz="2800" dirty="0" err="1" smtClean="0"/>
              <a:t>piste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odlaganje</a:t>
            </a:r>
            <a:r>
              <a:rPr lang="en-US" sz="2800" dirty="0" smtClean="0"/>
              <a:t> </a:t>
            </a:r>
            <a:r>
              <a:rPr lang="en-US" sz="2800" dirty="0" err="1" smtClean="0"/>
              <a:t>čvrstog</a:t>
            </a:r>
            <a:r>
              <a:rPr lang="en-US" sz="2800" dirty="0" smtClean="0"/>
              <a:t> </a:t>
            </a:r>
            <a:r>
              <a:rPr lang="en-US" sz="2800" dirty="0" err="1" smtClean="0"/>
              <a:t>stajnjaka</a:t>
            </a:r>
            <a:r>
              <a:rPr lang="en-US" sz="2800" dirty="0" smtClean="0"/>
              <a:t>,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skladištenje</a:t>
            </a:r>
            <a:r>
              <a:rPr lang="en-US" sz="2800" dirty="0" smtClean="0"/>
              <a:t> </a:t>
            </a:r>
            <a:r>
              <a:rPr lang="en-US" sz="2800" dirty="0" err="1" smtClean="0"/>
              <a:t>osoke</a:t>
            </a:r>
            <a:r>
              <a:rPr lang="en-US" sz="2800" dirty="0" smtClean="0"/>
              <a:t>);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skladištenje</a:t>
            </a:r>
            <a:r>
              <a:rPr lang="en-US" sz="2800" dirty="0" smtClean="0"/>
              <a:t> </a:t>
            </a:r>
            <a:r>
              <a:rPr lang="en-US" sz="2800" dirty="0" err="1" smtClean="0"/>
              <a:t>stočne</a:t>
            </a:r>
            <a:r>
              <a:rPr lang="en-US" sz="2800" dirty="0" smtClean="0"/>
              <a:t> </a:t>
            </a:r>
            <a:r>
              <a:rPr lang="en-US" sz="2800" dirty="0" err="1" smtClean="0"/>
              <a:t>hrane</a:t>
            </a:r>
            <a:r>
              <a:rPr lang="en-US" sz="2800" dirty="0" smtClean="0"/>
              <a:t> (</a:t>
            </a:r>
            <a:r>
              <a:rPr lang="en-US" sz="2800" dirty="0" err="1" smtClean="0"/>
              <a:t>senici</a:t>
            </a:r>
            <a:r>
              <a:rPr lang="en-US" sz="2800" dirty="0" smtClean="0"/>
              <a:t>, </a:t>
            </a:r>
            <a:r>
              <a:rPr lang="en-US" sz="2800" dirty="0" err="1" smtClean="0"/>
              <a:t>magacini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skladištenje</a:t>
            </a:r>
            <a:r>
              <a:rPr lang="en-US" sz="2800" dirty="0" smtClean="0"/>
              <a:t> </a:t>
            </a:r>
            <a:r>
              <a:rPr lang="en-US" sz="2800" dirty="0" err="1" smtClean="0"/>
              <a:t>koncentrovane</a:t>
            </a:r>
            <a:r>
              <a:rPr lang="en-US" sz="2800" dirty="0" smtClean="0"/>
              <a:t> </a:t>
            </a:r>
            <a:r>
              <a:rPr lang="en-US" sz="2800" dirty="0" err="1" smtClean="0"/>
              <a:t>stočne</a:t>
            </a:r>
            <a:r>
              <a:rPr lang="en-US" sz="2800" dirty="0" smtClean="0"/>
              <a:t> </a:t>
            </a:r>
            <a:r>
              <a:rPr lang="en-US" sz="2800" dirty="0" err="1" smtClean="0"/>
              <a:t>hrane</a:t>
            </a:r>
            <a:r>
              <a:rPr lang="en-US" sz="2800" dirty="0" smtClean="0"/>
              <a:t>, </a:t>
            </a:r>
            <a:r>
              <a:rPr lang="en-US" sz="2800" dirty="0" err="1" smtClean="0"/>
              <a:t>betonirane</a:t>
            </a:r>
            <a:r>
              <a:rPr lang="en-US" sz="2800" dirty="0" smtClean="0"/>
              <a:t> silo </a:t>
            </a:r>
            <a:r>
              <a:rPr lang="en-US" sz="2800" dirty="0" err="1" smtClean="0"/>
              <a:t>jame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silo </a:t>
            </a:r>
            <a:r>
              <a:rPr lang="en-US" sz="2800" dirty="0" err="1" smtClean="0"/>
              <a:t>trenčevi</a:t>
            </a:r>
            <a:r>
              <a:rPr lang="en-US" sz="2800" dirty="0" smtClean="0"/>
              <a:t>),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skladištenje</a:t>
            </a:r>
            <a:r>
              <a:rPr lang="en-US" sz="2800" dirty="0" smtClean="0"/>
              <a:t> </a:t>
            </a:r>
            <a:r>
              <a:rPr lang="en-US" sz="2800" dirty="0" err="1" smtClean="0"/>
              <a:t>poljoprivrednih</a:t>
            </a:r>
            <a:r>
              <a:rPr lang="en-US" sz="2800" dirty="0" smtClean="0"/>
              <a:t> </a:t>
            </a:r>
            <a:r>
              <a:rPr lang="en-US" sz="2800" dirty="0" err="1" smtClean="0"/>
              <a:t>proizvoda</a:t>
            </a:r>
            <a:r>
              <a:rPr lang="en-US" sz="2800" dirty="0" smtClean="0"/>
              <a:t> (</a:t>
            </a:r>
            <a:r>
              <a:rPr lang="en-US" sz="2800" dirty="0" err="1" smtClean="0"/>
              <a:t>ambari</a:t>
            </a:r>
            <a:r>
              <a:rPr lang="en-US" sz="2800" dirty="0" smtClean="0"/>
              <a:t>, </a:t>
            </a:r>
            <a:r>
              <a:rPr lang="en-US" sz="2800" dirty="0" err="1" smtClean="0"/>
              <a:t>koševi</a:t>
            </a:r>
            <a:r>
              <a:rPr lang="en-US" sz="2800" dirty="0" smtClean="0"/>
              <a:t>), </a:t>
            </a:r>
            <a:r>
              <a:rPr lang="en-US" sz="2800" dirty="0" err="1" smtClean="0"/>
              <a:t>ribnjaci</a:t>
            </a:r>
            <a:r>
              <a:rPr lang="en-US" sz="2800" dirty="0" smtClean="0"/>
              <a:t>, </a:t>
            </a:r>
            <a:r>
              <a:rPr lang="en-US" sz="2800" dirty="0" err="1" smtClean="0"/>
              <a:t>krečane</a:t>
            </a:r>
            <a:r>
              <a:rPr lang="en-US" sz="2800" dirty="0" smtClean="0"/>
              <a:t>, </a:t>
            </a:r>
            <a:r>
              <a:rPr lang="en-US" sz="2800" dirty="0" err="1" smtClean="0"/>
              <a:t>ćumurane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drugi</a:t>
            </a:r>
            <a:r>
              <a:rPr lang="en-US" sz="2800" dirty="0" smtClean="0"/>
              <a:t> </a:t>
            </a:r>
            <a:r>
              <a:rPr lang="en-US" sz="2800" dirty="0" err="1" smtClean="0"/>
              <a:t>slični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na </a:t>
            </a:r>
            <a:r>
              <a:rPr lang="en-US" sz="2800" dirty="0" err="1" smtClean="0"/>
              <a:t>poljoprivrednom</a:t>
            </a:r>
            <a:r>
              <a:rPr lang="en-US" sz="2800" dirty="0" smtClean="0"/>
              <a:t> </a:t>
            </a:r>
            <a:r>
              <a:rPr lang="en-US" sz="2800" dirty="0" err="1" smtClean="0"/>
              <a:t>gazdinstvu</a:t>
            </a:r>
            <a:r>
              <a:rPr lang="en-US" sz="2800" dirty="0" smtClean="0"/>
              <a:t> (</a:t>
            </a:r>
            <a:r>
              <a:rPr lang="en-US" sz="2800" dirty="0" err="1" smtClean="0"/>
              <a:t>objekti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mašine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vozila</a:t>
            </a:r>
            <a:r>
              <a:rPr lang="en-US" sz="2800" dirty="0" smtClean="0"/>
              <a:t>, </a:t>
            </a:r>
            <a:r>
              <a:rPr lang="en-US" sz="2800" dirty="0" err="1" smtClean="0"/>
              <a:t>pušnice</a:t>
            </a:r>
            <a:r>
              <a:rPr lang="en-US" sz="2800" dirty="0" smtClean="0"/>
              <a:t>, </a:t>
            </a:r>
            <a:r>
              <a:rPr lang="en-US" sz="2800" dirty="0" err="1" smtClean="0"/>
              <a:t>sušionice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sl.)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070" y="1595021"/>
            <a:ext cx="52531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err="1" smtClean="0"/>
              <a:t>L</a:t>
            </a:r>
            <a:r>
              <a:rPr lang="en-US" sz="2800" b="1" i="1" dirty="0" err="1" smtClean="0"/>
              <a:t>inijski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infrastrukturni</a:t>
            </a:r>
            <a:r>
              <a:rPr lang="en-US" sz="2800" b="1" i="1" dirty="0" smtClean="0"/>
              <a:t>        	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en-US" sz="2800" b="1" i="1" dirty="0" smtClean="0"/>
              <a:t>   </a:t>
            </a:r>
            <a:r>
              <a:rPr lang="en-US" sz="2800" b="1" i="1" dirty="0" err="1" smtClean="0"/>
              <a:t>objekat</a:t>
            </a:r>
            <a:endParaRPr lang="en-US" sz="2800" b="1" i="1" dirty="0" smtClean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T</a:t>
            </a:r>
            <a:r>
              <a:rPr lang="en-US" sz="2800" b="1" i="1" dirty="0" err="1" smtClean="0"/>
              <a:t>uneli</a:t>
            </a:r>
            <a:r>
              <a:rPr lang="en-US" sz="2800" b="1" i="1" dirty="0" smtClean="0"/>
              <a:t> 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K</a:t>
            </a:r>
            <a:r>
              <a:rPr lang="en-US" sz="2800" b="1" i="1" dirty="0" err="1" smtClean="0"/>
              <a:t>omunalna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infrastruktura</a:t>
            </a:r>
            <a:r>
              <a:rPr lang="en-US" sz="2800" b="1" i="1" dirty="0" smtClean="0"/>
              <a:t> 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K</a:t>
            </a:r>
            <a:r>
              <a:rPr lang="en-US" sz="2800" b="1" i="1" dirty="0" err="1" smtClean="0"/>
              <a:t>lizište</a:t>
            </a:r>
            <a:r>
              <a:rPr lang="en-US" sz="2800" b="1" i="1" dirty="0" smtClean="0"/>
              <a:t> 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P</a:t>
            </a:r>
            <a:r>
              <a:rPr lang="en-US" sz="2800" b="1" i="1" dirty="0" err="1" smtClean="0"/>
              <a:t>ripremni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radovi</a:t>
            </a:r>
            <a:r>
              <a:rPr lang="en-US" sz="2800" b="1" i="1" dirty="0" smtClean="0"/>
              <a:t> 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T</a:t>
            </a:r>
            <a:r>
              <a:rPr lang="en-US" sz="2800" b="1" i="1" dirty="0" err="1" smtClean="0"/>
              <a:t>ehnička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dokumentacija</a:t>
            </a:r>
            <a:r>
              <a:rPr lang="en-US" sz="2800" b="1" i="1" dirty="0" smtClean="0"/>
              <a:t> </a:t>
            </a:r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92846" y="1661157"/>
            <a:ext cx="52531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I</a:t>
            </a:r>
            <a:r>
              <a:rPr lang="en-US" sz="2800" b="1" i="1" dirty="0" err="1" smtClean="0"/>
              <a:t>zgradnja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objekta</a:t>
            </a:r>
            <a:r>
              <a:rPr lang="en-US" sz="2800" b="1" i="1" dirty="0" smtClean="0"/>
              <a:t> 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G</a:t>
            </a:r>
            <a:r>
              <a:rPr lang="en-US" sz="2800" b="1" i="1" dirty="0" err="1" smtClean="0"/>
              <a:t>rađenje</a:t>
            </a:r>
            <a:r>
              <a:rPr lang="en-US" sz="2800" b="1" i="1" dirty="0" smtClean="0"/>
              <a:t> 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R</a:t>
            </a:r>
            <a:r>
              <a:rPr lang="en-US" sz="2800" b="1" i="1" dirty="0" err="1" smtClean="0"/>
              <a:t>ekonstrukcija</a:t>
            </a:r>
            <a:r>
              <a:rPr lang="en-US" sz="2800" b="1" i="1" dirty="0" smtClean="0"/>
              <a:t> 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R</a:t>
            </a:r>
            <a:r>
              <a:rPr lang="en-US" sz="2800" b="1" i="1" dirty="0" err="1" smtClean="0"/>
              <a:t>ekonstrukcija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linijskog</a:t>
            </a:r>
            <a:r>
              <a:rPr lang="en-US" sz="2800" b="1" i="1" dirty="0" smtClean="0"/>
              <a:t> 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en-US" sz="2800" b="1" i="1" dirty="0" smtClean="0"/>
              <a:t>   </a:t>
            </a:r>
            <a:r>
              <a:rPr lang="en-US" sz="2800" b="1" i="1" dirty="0" err="1" smtClean="0"/>
              <a:t>infrastrukturnog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objekta</a:t>
            </a:r>
            <a:endParaRPr lang="en-US" sz="2800" b="1" i="1" dirty="0" smtClean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D</a:t>
            </a:r>
            <a:r>
              <a:rPr lang="en-US" sz="2800" b="1" i="1" dirty="0" err="1" smtClean="0"/>
              <a:t>ogradnja</a:t>
            </a:r>
            <a:r>
              <a:rPr lang="en-US" sz="2800" b="1" i="1" dirty="0" smtClean="0"/>
              <a:t>  </a:t>
            </a:r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66" y="282356"/>
            <a:ext cx="10515600" cy="842251"/>
          </a:xfrm>
        </p:spPr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041" y="1005966"/>
            <a:ext cx="1106157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Adaptacija</a:t>
            </a:r>
            <a:r>
              <a:rPr lang="x-none" sz="2800" i="1" dirty="0" smtClean="0"/>
              <a:t> 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izvođenje</a:t>
            </a:r>
            <a:r>
              <a:rPr lang="en-US" sz="2400" dirty="0" smtClean="0"/>
              <a:t> </a:t>
            </a:r>
            <a:r>
              <a:rPr lang="en-US" sz="2400" dirty="0" err="1" smtClean="0"/>
              <a:t>građevinskih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radova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postojećem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objektu</a:t>
            </a:r>
            <a:r>
              <a:rPr lang="en-US" sz="2400" dirty="0" smtClean="0"/>
              <a:t>,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se: </a:t>
            </a:r>
            <a:r>
              <a:rPr lang="en-US" sz="2400" dirty="0" err="1" smtClean="0"/>
              <a:t>vrši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u </a:t>
            </a:r>
            <a:r>
              <a:rPr lang="en-US" sz="2400" dirty="0" err="1" smtClean="0"/>
              <a:t>objektu</a:t>
            </a:r>
            <a:r>
              <a:rPr lang="en-US" sz="2400" dirty="0" smtClean="0"/>
              <a:t>, </a:t>
            </a:r>
            <a:r>
              <a:rPr lang="en-US" sz="2400" dirty="0" err="1" smtClean="0"/>
              <a:t>vrši</a:t>
            </a:r>
            <a:r>
              <a:rPr lang="en-US" sz="2400" dirty="0" smtClean="0"/>
              <a:t> </a:t>
            </a:r>
            <a:r>
              <a:rPr lang="en-US" sz="2400" dirty="0" err="1" smtClean="0"/>
              <a:t>zamena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uređaja</a:t>
            </a:r>
            <a:r>
              <a:rPr lang="en-US" sz="2400" dirty="0" smtClean="0"/>
              <a:t>, </a:t>
            </a:r>
            <a:r>
              <a:rPr lang="en-US" sz="2400" dirty="0" err="1" smtClean="0"/>
              <a:t>postrojenja</a:t>
            </a:r>
            <a:r>
              <a:rPr lang="en-US" sz="2400" dirty="0" smtClean="0"/>
              <a:t>, </a:t>
            </a:r>
            <a:r>
              <a:rPr lang="en-US" sz="2400" dirty="0" err="1" smtClean="0"/>
              <a:t>opreme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instalacija</a:t>
            </a:r>
            <a:r>
              <a:rPr lang="en-US" sz="2400" dirty="0" smtClean="0"/>
              <a:t> </a:t>
            </a:r>
            <a:r>
              <a:rPr lang="en-US" sz="2400" dirty="0" err="1" smtClean="0"/>
              <a:t>istog</a:t>
            </a:r>
            <a:r>
              <a:rPr lang="en-US" sz="2400" dirty="0" smtClean="0"/>
              <a:t> </a:t>
            </a:r>
            <a:r>
              <a:rPr lang="en-US" sz="2400" dirty="0" err="1" smtClean="0"/>
              <a:t>kapaciteta</a:t>
            </a:r>
            <a:r>
              <a:rPr lang="en-US" sz="2400" dirty="0" smtClean="0"/>
              <a:t>, a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se ne </a:t>
            </a:r>
            <a:r>
              <a:rPr lang="en-US" sz="2400" dirty="0" err="1" smtClean="0"/>
              <a:t>utiče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stabilnost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sigurnost</a:t>
            </a:r>
            <a:r>
              <a:rPr lang="en-US" sz="2400" dirty="0" smtClean="0"/>
              <a:t> </a:t>
            </a:r>
            <a:r>
              <a:rPr lang="en-US" sz="2400" dirty="0" err="1" smtClean="0"/>
              <a:t>objekta</a:t>
            </a:r>
            <a:r>
              <a:rPr lang="en-US" sz="2400" dirty="0" smtClean="0"/>
              <a:t>, ne </a:t>
            </a:r>
            <a:r>
              <a:rPr lang="en-US" sz="2400" dirty="0" err="1" smtClean="0"/>
              <a:t>menjaju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konstruktivni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elementi</a:t>
            </a:r>
            <a:r>
              <a:rPr lang="en-US" sz="2400" dirty="0" smtClean="0"/>
              <a:t>, ne </a:t>
            </a:r>
            <a:r>
              <a:rPr lang="en-US" sz="2400" dirty="0" err="1" smtClean="0"/>
              <a:t>menja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spoljni</a:t>
            </a:r>
            <a:r>
              <a:rPr lang="en-US" sz="2400" dirty="0" smtClean="0"/>
              <a:t> </a:t>
            </a:r>
            <a:r>
              <a:rPr lang="en-US" sz="2400" dirty="0" err="1" smtClean="0"/>
              <a:t>izgled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ne </a:t>
            </a:r>
            <a:r>
              <a:rPr lang="en-US" sz="2400" dirty="0" err="1" smtClean="0"/>
              <a:t>utiče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bezbednost</a:t>
            </a:r>
            <a:r>
              <a:rPr lang="en-US" sz="2400" dirty="0" smtClean="0"/>
              <a:t> </a:t>
            </a:r>
            <a:r>
              <a:rPr lang="en-US" sz="2400" dirty="0" err="1" smtClean="0"/>
              <a:t>susednih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objekata</a:t>
            </a:r>
            <a:r>
              <a:rPr lang="en-US" sz="2400" dirty="0" smtClean="0"/>
              <a:t>, </a:t>
            </a:r>
            <a:r>
              <a:rPr lang="en-US" sz="2400" dirty="0" err="1" smtClean="0"/>
              <a:t>saobraćaja</a:t>
            </a:r>
            <a:r>
              <a:rPr lang="en-US" sz="2400" dirty="0" smtClean="0"/>
              <a:t>, </a:t>
            </a:r>
            <a:r>
              <a:rPr lang="en-US" sz="2400" dirty="0" err="1" smtClean="0"/>
              <a:t>zaštite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požara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životne</a:t>
            </a:r>
            <a:r>
              <a:rPr lang="en-US" sz="2400" dirty="0" smtClean="0"/>
              <a:t> </a:t>
            </a:r>
            <a:r>
              <a:rPr lang="en-US" sz="2400" dirty="0" err="1" smtClean="0"/>
              <a:t>sredine</a:t>
            </a:r>
            <a:r>
              <a:rPr lang="en-US" sz="2400" dirty="0" smtClean="0"/>
              <a:t>;</a:t>
            </a:r>
            <a:r>
              <a:rPr lang="en-US" sz="2800" dirty="0" smtClean="0"/>
              <a:t> 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Sanacija</a:t>
            </a:r>
            <a:r>
              <a:rPr lang="en-US" sz="2800" b="1" dirty="0" smtClean="0"/>
              <a:t> </a:t>
            </a:r>
            <a:endParaRPr lang="en-US" sz="2800" b="1" i="1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Sanacija</a:t>
            </a:r>
            <a:r>
              <a:rPr lang="en-US" sz="2800" b="1" i="1" dirty="0" smtClean="0"/>
              <a:t> </a:t>
            </a:r>
            <a:r>
              <a:rPr lang="x-none" sz="2800" b="1" i="1" dirty="0" smtClean="0"/>
              <a:t>k</a:t>
            </a:r>
            <a:r>
              <a:rPr lang="en-US" sz="2800" b="1" i="1" dirty="0" err="1" smtClean="0"/>
              <a:t>lizišta</a:t>
            </a:r>
            <a:r>
              <a:rPr lang="en-US" sz="2800" b="1" i="1" dirty="0" smtClean="0"/>
              <a:t> </a:t>
            </a:r>
            <a:endParaRPr lang="en-US" sz="2800" b="1" dirty="0" smtClean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</a:t>
            </a:r>
            <a:r>
              <a:rPr lang="en-US" sz="2800" b="1" i="1" dirty="0" err="1" smtClean="0"/>
              <a:t>Investiciono</a:t>
            </a:r>
            <a:r>
              <a:rPr lang="en-US" sz="2800" b="1" i="1" dirty="0" smtClean="0"/>
              <a:t> </a:t>
            </a:r>
            <a:r>
              <a:rPr lang="x-none" sz="2800" b="1" i="1" dirty="0" err="1" smtClean="0"/>
              <a:t>o</a:t>
            </a:r>
            <a:r>
              <a:rPr lang="en-US" sz="2800" b="1" i="1" dirty="0" err="1" smtClean="0"/>
              <a:t>državanje</a:t>
            </a:r>
            <a:r>
              <a:rPr lang="en-US" sz="2800" dirty="0" smtClean="0"/>
              <a:t> </a:t>
            </a:r>
            <a:r>
              <a:rPr lang="x-none" sz="2800" i="1" dirty="0" smtClean="0"/>
              <a:t> </a:t>
            </a:r>
            <a:r>
              <a:rPr lang="en-US" sz="2400" dirty="0" smtClean="0"/>
              <a:t>je </a:t>
            </a:r>
            <a:r>
              <a:rPr lang="en-US" sz="2400" dirty="0" err="1" smtClean="0"/>
              <a:t>izvođenje</a:t>
            </a:r>
            <a:r>
              <a:rPr lang="en-US" sz="2400" dirty="0" smtClean="0"/>
              <a:t> </a:t>
            </a:r>
            <a:r>
              <a:rPr lang="en-US" sz="2400" dirty="0" err="1" smtClean="0"/>
              <a:t>građevinsko-zanatskih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radova</a:t>
            </a:r>
            <a:r>
              <a:rPr lang="en-US" sz="2400" dirty="0" smtClean="0"/>
              <a:t> </a:t>
            </a:r>
            <a:r>
              <a:rPr lang="en-US" sz="2400" dirty="0" err="1" smtClean="0"/>
              <a:t>zavisno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vrste</a:t>
            </a:r>
            <a:r>
              <a:rPr lang="en-US" sz="2400" dirty="0" smtClean="0"/>
              <a:t> </a:t>
            </a:r>
            <a:r>
              <a:rPr lang="en-US" sz="2400" dirty="0" err="1" smtClean="0"/>
              <a:t>objekta</a:t>
            </a:r>
            <a:r>
              <a:rPr lang="en-US" sz="2400" dirty="0" smtClean="0"/>
              <a:t> u </a:t>
            </a:r>
            <a:r>
              <a:rPr lang="en-US" sz="2400" dirty="0" err="1" smtClean="0"/>
              <a:t>cilju</a:t>
            </a:r>
            <a:r>
              <a:rPr lang="en-US" sz="2400" dirty="0" smtClean="0"/>
              <a:t> </a:t>
            </a:r>
            <a:r>
              <a:rPr lang="en-US" sz="2400" dirty="0" err="1" smtClean="0"/>
              <a:t>poboljšanja</a:t>
            </a:r>
            <a:r>
              <a:rPr lang="en-US" sz="2400" dirty="0" smtClean="0"/>
              <a:t> </a:t>
            </a:r>
            <a:r>
              <a:rPr lang="en-US" sz="2400" dirty="0" err="1" smtClean="0"/>
              <a:t>uslova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korišćenja</a:t>
            </a:r>
            <a:r>
              <a:rPr lang="en-US" sz="2400" dirty="0" smtClean="0"/>
              <a:t> </a:t>
            </a:r>
            <a:r>
              <a:rPr lang="x-none" sz="2400" dirty="0" smtClean="0"/>
              <a:t>	</a:t>
            </a:r>
            <a:r>
              <a:rPr lang="en-US" sz="2400" dirty="0" err="1" smtClean="0"/>
              <a:t>objekta</a:t>
            </a:r>
            <a:r>
              <a:rPr lang="en-US" sz="2400" dirty="0" smtClean="0"/>
              <a:t> u </a:t>
            </a:r>
            <a:r>
              <a:rPr lang="en-US" sz="2400" dirty="0" err="1" smtClean="0"/>
              <a:t>toku</a:t>
            </a:r>
            <a:r>
              <a:rPr lang="en-US" sz="2400" dirty="0" smtClean="0"/>
              <a:t> </a:t>
            </a:r>
            <a:r>
              <a:rPr lang="en-US" sz="2400" dirty="0" err="1" smtClean="0"/>
              <a:t>eksploatacije</a:t>
            </a:r>
            <a:r>
              <a:rPr lang="en-US" sz="2400" dirty="0" smtClean="0"/>
              <a:t>; </a:t>
            </a:r>
            <a:r>
              <a:rPr lang="x-none" sz="2400" dirty="0" smtClean="0"/>
              <a:t>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</a:t>
            </a:r>
            <a:r>
              <a:rPr lang="x-none" sz="2800" b="1" i="1" smtClean="0"/>
              <a:t>	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 </a:t>
            </a:r>
          </a:p>
          <a:p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882502"/>
            <a:ext cx="10515600" cy="5194448"/>
          </a:xfrm>
        </p:spPr>
        <p:txBody>
          <a:bodyPr/>
          <a:lstStyle/>
          <a:p>
            <a:r>
              <a:rPr lang="vi-VN" sz="2800" b="1" i="1" dirty="0" smtClean="0">
                <a:solidFill>
                  <a:schemeClr val="tx1"/>
                </a:solidFill>
                <a:latin typeface="Calibri" pitchFamily="34" charset="0"/>
              </a:rPr>
              <a:t>tekuće </a:t>
            </a:r>
            <a:r>
              <a:rPr lang="vi-VN" sz="2800" b="1" i="1" dirty="0" smtClean="0">
                <a:solidFill>
                  <a:schemeClr val="tx1"/>
                </a:solidFill>
                <a:latin typeface="Calibri" pitchFamily="34" charset="0"/>
              </a:rPr>
              <a:t>(redovno) održavanje objekta</a:t>
            </a:r>
            <a:r>
              <a:rPr lang="vi-VN" sz="2800" b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vi-VN" sz="2800" dirty="0" smtClean="0">
                <a:solidFill>
                  <a:schemeClr val="tx1"/>
                </a:solidFill>
                <a:latin typeface="Calibri" pitchFamily="34" charset="0"/>
              </a:rPr>
              <a:t>jeste izvođenje radova koji se preduzimaju radi sprečavanja oštećenja koja nastaju upotrebom objekta ili radi otklanjanja tih oštećenja, a sastoje se od pregleda, popravki i preduzimanja preventivnih i zaštitnih mera, odnosno svi radovi kojima se obezbeđuje održavanje objekta na zadovoljavajućem nivou upotrebljivosti, kao što su krečenje, farbanje, zamena obloga, zamena sanitarija, radijatora, zamena unutrašnje i spoljašnje stolarije i bravarije, zamena unutrašnjih instalacija i opreme bez povećanja kapaciteta i drugi slični radovi, ako se njima ne menja spoljni izgled zgrade i ako nemaju uticaj na zajedničke delove zgrade i njihovo korišćenje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744279"/>
            <a:ext cx="10515600" cy="5332671"/>
          </a:xfrm>
        </p:spPr>
        <p:txBody>
          <a:bodyPr/>
          <a:lstStyle/>
          <a:p>
            <a:r>
              <a:rPr lang="vi-VN" sz="2800" b="1" i="1" dirty="0" smtClean="0">
                <a:solidFill>
                  <a:schemeClr val="tx1"/>
                </a:solidFill>
                <a:latin typeface="Calibri" pitchFamily="34" charset="0"/>
              </a:rPr>
              <a:t>tehnička </a:t>
            </a:r>
            <a:r>
              <a:rPr lang="vi-VN" sz="2800" b="1" i="1" dirty="0" smtClean="0">
                <a:solidFill>
                  <a:schemeClr val="tx1"/>
                </a:solidFill>
                <a:latin typeface="Calibri" pitchFamily="34" charset="0"/>
              </a:rPr>
              <a:t>dokumentacija</a:t>
            </a:r>
            <a:r>
              <a:rPr lang="vi-VN" sz="2800" dirty="0" smtClean="0">
                <a:solidFill>
                  <a:schemeClr val="tx1"/>
                </a:solidFill>
                <a:latin typeface="Calibri" pitchFamily="34" charset="0"/>
              </a:rPr>
              <a:t> jeste skup projekata koji se izrađuju radi: utvrđivanja koncepta objekta, razrade uslova, načina izgradnje objekta i za potrebe održavanja objekta;</a:t>
            </a:r>
          </a:p>
          <a:p>
            <a:r>
              <a:rPr lang="vi-VN" sz="2800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vi-VN" sz="2800" b="1" i="1" dirty="0" smtClean="0">
                <a:solidFill>
                  <a:schemeClr val="tx1"/>
                </a:solidFill>
                <a:latin typeface="Calibri" pitchFamily="34" charset="0"/>
              </a:rPr>
              <a:t>izgradnja objekta</a:t>
            </a:r>
            <a:r>
              <a:rPr lang="vi-VN" sz="2800" b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vi-VN" sz="2800" dirty="0" smtClean="0">
                <a:solidFill>
                  <a:schemeClr val="tx1"/>
                </a:solidFill>
                <a:latin typeface="Calibri" pitchFamily="34" charset="0"/>
              </a:rPr>
              <a:t>jeste skup radnji koji obuhvata: prethodne radove, izradu i kontrolu tehničke dokumentacije, pripremne radove za građenje, građenje objekta i stručni nadzor u toku građenja objekta;</a:t>
            </a:r>
          </a:p>
          <a:p>
            <a:r>
              <a:rPr lang="vi-VN" sz="2800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vi-VN" sz="2800" b="1" i="1" dirty="0" smtClean="0">
                <a:solidFill>
                  <a:schemeClr val="tx1"/>
                </a:solidFill>
                <a:latin typeface="Calibri" pitchFamily="34" charset="0"/>
              </a:rPr>
              <a:t>građenje</a:t>
            </a:r>
            <a:r>
              <a:rPr lang="vi-VN" sz="2800" dirty="0" smtClean="0">
                <a:solidFill>
                  <a:schemeClr val="tx1"/>
                </a:solidFill>
                <a:latin typeface="Calibri" pitchFamily="34" charset="0"/>
              </a:rPr>
              <a:t> jeste izvođenje građevinskih i građevinsko-zanatskih radova, ugradnja građevinskih proizvoda, postrojenja i opreme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417" y="1450237"/>
            <a:ext cx="11061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 </a:t>
            </a:r>
            <a:r>
              <a:rPr lang="x-none" sz="2800" dirty="0" smtClean="0"/>
              <a:t> 	</a:t>
            </a:r>
            <a:r>
              <a:rPr lang="x-none" sz="2800" b="1" i="1" dirty="0" smtClean="0"/>
              <a:t>R</a:t>
            </a:r>
            <a:r>
              <a:rPr lang="en-US" sz="2800" b="1" i="1" dirty="0" err="1" smtClean="0"/>
              <a:t>estauratorski</a:t>
            </a:r>
            <a:r>
              <a:rPr lang="en-US" sz="2800" b="1" i="1" dirty="0" smtClean="0"/>
              <a:t> </a:t>
            </a:r>
            <a:endParaRPr lang="x-none" sz="2800" b="1" i="1" dirty="0" smtClean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K</a:t>
            </a:r>
            <a:r>
              <a:rPr lang="en-US" sz="2800" b="1" i="1" dirty="0" err="1" smtClean="0"/>
              <a:t>onzervatorski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radovi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revitalizaciji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kulturnih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dobara</a:t>
            </a:r>
            <a:r>
              <a:rPr lang="en-US" sz="2800" b="1" dirty="0" smtClean="0"/>
              <a:t> 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G</a:t>
            </a:r>
            <a:r>
              <a:rPr lang="en-US" sz="2800" b="1" i="1" dirty="0" err="1" smtClean="0"/>
              <a:t>radilište</a:t>
            </a:r>
            <a:r>
              <a:rPr lang="en-US" sz="2800" b="1" dirty="0" smtClean="0"/>
              <a:t> 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U</a:t>
            </a:r>
            <a:r>
              <a:rPr lang="en-US" sz="2800" b="1" i="1" dirty="0" err="1" smtClean="0"/>
              <a:t>klanjanje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objekta</a:t>
            </a:r>
            <a:r>
              <a:rPr lang="en-US" sz="2800" b="1" i="1" dirty="0" smtClean="0"/>
              <a:t> </a:t>
            </a:r>
            <a:r>
              <a:rPr lang="en-US" sz="2800" b="1" i="1" dirty="0" err="1" smtClean="0"/>
              <a:t>ili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njegovog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dela</a:t>
            </a:r>
            <a:r>
              <a:rPr lang="en-US" sz="2800" b="1" dirty="0" smtClean="0"/>
              <a:t> 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S</a:t>
            </a:r>
            <a:r>
              <a:rPr lang="en-US" sz="2800" b="1" i="1" dirty="0" err="1" smtClean="0"/>
              <a:t>tandardi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pristupačnosti</a:t>
            </a:r>
            <a:endParaRPr lang="en-US" sz="2800" b="1" dirty="0" smtClean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S</a:t>
            </a:r>
            <a:r>
              <a:rPr lang="en-US" sz="2800" b="1" i="1" dirty="0" err="1" smtClean="0"/>
              <a:t>eparat</a:t>
            </a:r>
            <a:r>
              <a:rPr lang="en-US" sz="2800" b="1" i="1" dirty="0" smtClean="0"/>
              <a:t> o </a:t>
            </a:r>
            <a:r>
              <a:rPr lang="en-US" sz="2800" b="1" i="1" dirty="0" err="1" smtClean="0"/>
              <a:t>tehničkim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uslovima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izgradnje</a:t>
            </a:r>
            <a:r>
              <a:rPr lang="en-US" sz="2800" b="1" dirty="0" smtClean="0"/>
              <a:t> 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x-none" sz="2800" b="1" i="1" dirty="0" smtClean="0"/>
              <a:t> 	I</a:t>
            </a:r>
            <a:r>
              <a:rPr lang="en-US" sz="2800" b="1" i="1" dirty="0" err="1" smtClean="0"/>
              <a:t>maoci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javnih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ovlašćenja</a:t>
            </a:r>
            <a:r>
              <a:rPr lang="en-US" sz="2800" b="1" dirty="0" smtClean="0"/>
              <a:t> </a:t>
            </a:r>
          </a:p>
          <a:p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POJMOVI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55" y="1917590"/>
            <a:ext cx="110615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 </a:t>
            </a:r>
            <a:r>
              <a:rPr lang="x-none" sz="2800" b="1" i="1" dirty="0" smtClean="0"/>
              <a:t>F</a:t>
            </a:r>
            <a:r>
              <a:rPr lang="en-US" sz="2800" b="1" i="1" dirty="0" err="1" smtClean="0"/>
              <a:t>inansijer</a:t>
            </a:r>
            <a:r>
              <a:rPr lang="en-US" sz="2800" dirty="0" smtClean="0"/>
              <a:t> </a:t>
            </a:r>
            <a:r>
              <a:rPr lang="en-US" sz="2400" dirty="0" err="1" smtClean="0"/>
              <a:t>jeste</a:t>
            </a:r>
            <a:r>
              <a:rPr lang="en-US" sz="2400" dirty="0" smtClean="0"/>
              <a:t> lice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</a:t>
            </a:r>
            <a:r>
              <a:rPr lang="en-US" sz="2400" dirty="0" err="1" smtClean="0"/>
              <a:t>zaključenog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overenog</a:t>
            </a:r>
            <a:r>
              <a:rPr lang="en-US" sz="2400" dirty="0" smtClean="0"/>
              <a:t> </a:t>
            </a:r>
            <a:r>
              <a:rPr lang="en-US" sz="2400" dirty="0" err="1" smtClean="0"/>
              <a:t>ugovora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investitorom</a:t>
            </a:r>
            <a:r>
              <a:rPr lang="en-US" sz="2400" dirty="0" smtClean="0"/>
              <a:t> </a:t>
            </a:r>
            <a:r>
              <a:rPr lang="en-US" sz="2400" dirty="0" err="1" smtClean="0"/>
              <a:t>finansira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sufinansira</a:t>
            </a:r>
            <a:r>
              <a:rPr lang="en-US" sz="2400" dirty="0" smtClean="0"/>
              <a:t> </a:t>
            </a:r>
            <a:r>
              <a:rPr lang="en-US" sz="2400" dirty="0" err="1" smtClean="0"/>
              <a:t>izgradnju</a:t>
            </a:r>
            <a:r>
              <a:rPr lang="en-US" sz="2400" dirty="0" smtClean="0"/>
              <a:t>, </a:t>
            </a:r>
            <a:r>
              <a:rPr lang="en-US" sz="2400" dirty="0" err="1" smtClean="0"/>
              <a:t>dogradnju</a:t>
            </a:r>
            <a:r>
              <a:rPr lang="en-US" sz="2400" dirty="0" smtClean="0"/>
              <a:t>, </a:t>
            </a:r>
            <a:r>
              <a:rPr lang="en-US" sz="2400" dirty="0" err="1" smtClean="0"/>
              <a:t>rekonstrukciju</a:t>
            </a:r>
            <a:r>
              <a:rPr lang="en-US" sz="2400" dirty="0" smtClean="0"/>
              <a:t>, </a:t>
            </a:r>
            <a:r>
              <a:rPr lang="en-US" sz="2400" dirty="0" err="1" smtClean="0"/>
              <a:t>adaptaciju</a:t>
            </a:r>
            <a:r>
              <a:rPr lang="en-US" sz="2400" dirty="0" smtClean="0"/>
              <a:t>, </a:t>
            </a:r>
            <a:r>
              <a:rPr lang="en-US" sz="2400" dirty="0" err="1" smtClean="0"/>
              <a:t>sanaciju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izvođenje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građevinskih</a:t>
            </a:r>
            <a:r>
              <a:rPr lang="en-US" sz="2400" dirty="0" smtClean="0"/>
              <a:t>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investicionih</a:t>
            </a:r>
            <a:r>
              <a:rPr lang="en-US" sz="2400" dirty="0" smtClean="0"/>
              <a:t> </a:t>
            </a:r>
            <a:r>
              <a:rPr lang="en-US" sz="2400" dirty="0" err="1" smtClean="0"/>
              <a:t>radova</a:t>
            </a:r>
            <a:r>
              <a:rPr lang="en-US" sz="2400" dirty="0" smtClean="0"/>
              <a:t> </a:t>
            </a:r>
            <a:r>
              <a:rPr lang="en-US" sz="2400" dirty="0" err="1" smtClean="0"/>
              <a:t>predviđenih</a:t>
            </a:r>
            <a:r>
              <a:rPr lang="en-US" sz="2400" dirty="0" smtClean="0"/>
              <a:t> </a:t>
            </a:r>
            <a:r>
              <a:rPr lang="en-US" sz="2400" dirty="0" err="1" smtClean="0"/>
              <a:t>ovim</a:t>
            </a:r>
            <a:r>
              <a:rPr lang="en-US" sz="2400" dirty="0" smtClean="0"/>
              <a:t> </a:t>
            </a:r>
            <a:r>
              <a:rPr lang="en-US" sz="2400" dirty="0" err="1" smtClean="0"/>
              <a:t>zakonom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tog </a:t>
            </a:r>
            <a:r>
              <a:rPr lang="en-US" sz="2400" dirty="0" err="1" smtClean="0"/>
              <a:t>ugovora</a:t>
            </a:r>
            <a:r>
              <a:rPr lang="en-US" sz="2400" dirty="0" smtClean="0"/>
              <a:t> </a:t>
            </a:r>
            <a:r>
              <a:rPr lang="en-US" sz="2400" dirty="0" err="1" smtClean="0"/>
              <a:t>stiče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određena</a:t>
            </a:r>
            <a:r>
              <a:rPr lang="en-US" sz="2400" dirty="0" smtClean="0"/>
              <a:t> </a:t>
            </a:r>
            <a:r>
              <a:rPr lang="en-US" sz="2400" dirty="0" err="1" smtClean="0"/>
              <a:t>prava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obaveze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ovim</a:t>
            </a:r>
            <a:r>
              <a:rPr lang="en-US" sz="2400" dirty="0" smtClean="0"/>
              <a:t> </a:t>
            </a:r>
            <a:r>
              <a:rPr lang="en-US" sz="2400" dirty="0" err="1" smtClean="0"/>
              <a:t>zakonom</a:t>
            </a:r>
            <a:r>
              <a:rPr lang="en-US" sz="2400" dirty="0" smtClean="0"/>
              <a:t> </a:t>
            </a:r>
            <a:r>
              <a:rPr lang="en-US" sz="2400" dirty="0" err="1" smtClean="0"/>
              <a:t>propisane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investitora</a:t>
            </a:r>
            <a:r>
              <a:rPr lang="en-US" sz="2400" dirty="0" smtClean="0"/>
              <a:t> u </a:t>
            </a:r>
            <a:r>
              <a:rPr lang="en-US" sz="2400" dirty="0" err="1" smtClean="0"/>
              <a:t>skladu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ugovorom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osim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sticanja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svojine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objektu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koji</a:t>
            </a:r>
            <a:r>
              <a:rPr lang="en-US" sz="2400" b="1" dirty="0" smtClean="0"/>
              <a:t> je </a:t>
            </a:r>
            <a:r>
              <a:rPr lang="en-US" sz="2400" b="1" dirty="0" err="1" smtClean="0"/>
              <a:t>predmet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izgradnje</a:t>
            </a:r>
            <a:r>
              <a:rPr lang="en-US" sz="2400" b="1" dirty="0" smtClean="0"/>
              <a:t>.</a:t>
            </a:r>
            <a:endParaRPr lang="en-US" sz="2800" b="1" dirty="0" smtClean="0"/>
          </a:p>
          <a:p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21" y="774887"/>
            <a:ext cx="10791548" cy="1237664"/>
          </a:xfrm>
        </p:spPr>
        <p:txBody>
          <a:bodyPr/>
          <a:lstStyle/>
          <a:p>
            <a:r>
              <a:rPr lang="x-none" sz="3200" dirty="0" smtClean="0"/>
              <a:t>UČESNICI U GRAĐEVINSKOJ INVESTICIJI </a:t>
            </a:r>
            <a:br>
              <a:rPr lang="x-none" sz="3200" dirty="0" smtClean="0"/>
            </a:br>
            <a:r>
              <a:rPr lang="x-none" sz="3200" dirty="0" smtClean="0"/>
              <a:t>IDEJA – REALIZACIJA </a:t>
            </a:r>
            <a:r>
              <a:rPr lang="x-none" sz="4000" dirty="0" smtClean="0"/>
              <a:t/>
            </a:r>
            <a:br>
              <a:rPr lang="x-none" sz="4000" dirty="0" smtClean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70010" y="1890957"/>
            <a:ext cx="11061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>
              <a:spcAft>
                <a:spcPts val="1200"/>
              </a:spcAft>
            </a:pPr>
            <a:endParaRPr lang="vi-VN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1609" y="2092953"/>
            <a:ext cx="4557944" cy="33823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INVESTITOR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>
                <a:latin typeface="+mj-lt"/>
                <a:ea typeface="+mj-ea"/>
                <a:cs typeface="+mj-cs"/>
              </a:rPr>
              <a:t>/STRUČNI KONSULTANT FINANSIJER/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LOKACIJA ZA GRADNJU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62069" y="1954401"/>
            <a:ext cx="6198834" cy="33823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DRŽAVNI ORGAN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000" dirty="0" smtClean="0">
                <a:latin typeface="+mj-lt"/>
                <a:ea typeface="+mj-ea"/>
                <a:cs typeface="+mj-cs"/>
              </a:rPr>
              <a:t>/MINISTARSTVO , LOKALNA SAMOUPRAVA 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JKP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P</a:t>
            </a:r>
            <a:r>
              <a:rPr lang="x-none" sz="2400" b="1" dirty="0" smtClean="0">
                <a:latin typeface="+mj-lt"/>
                <a:ea typeface="+mj-ea"/>
                <a:cs typeface="+mj-cs"/>
              </a:rPr>
              <a:t>ROJEKTANT / TEHNIČKA KONTROLA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IZVOĐAČ RADOVA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NADZOR</a:t>
            </a:r>
            <a:r>
              <a:rPr lang="x-non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x-none" sz="2000" dirty="0" smtClean="0">
                <a:latin typeface="+mj-lt"/>
                <a:ea typeface="+mj-ea"/>
                <a:cs typeface="+mj-cs"/>
              </a:rPr>
              <a:t>/PROJEKTANTSKI , INVESTITORSKI/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INSPEKCIJSKE SLUŽBE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000" dirty="0" smtClean="0">
                <a:latin typeface="+mj-lt"/>
                <a:ea typeface="+mj-ea"/>
                <a:cs typeface="+mj-cs"/>
              </a:rPr>
              <a:t>GRAĐEVINSKA , ZAŠTITA NA RADU, RADNA, KOMUNALNA...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="1" dirty="0" smtClean="0">
                <a:latin typeface="+mj-lt"/>
                <a:ea typeface="+mj-ea"/>
                <a:cs typeface="+mj-cs"/>
              </a:rPr>
              <a:t>TEHNIČKI PRIJEM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I Uvod u građevinarstvo: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048" y="1444624"/>
            <a:ext cx="1106157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vi-VN" sz="3200" dirty="0"/>
              <a:t>1.1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Pravo građenja i odredbe za njegovo sprovođenje</a:t>
            </a:r>
          </a:p>
          <a:p>
            <a:pPr>
              <a:spcAft>
                <a:spcPts val="1200"/>
              </a:spcAft>
            </a:pPr>
            <a:r>
              <a:rPr lang="vi-VN" sz="3200" dirty="0" smtClean="0"/>
              <a:t>	-</a:t>
            </a:r>
            <a:r>
              <a:rPr lang="en-US" sz="3200" dirty="0" smtClean="0"/>
              <a:t> </a:t>
            </a:r>
            <a:r>
              <a:rPr lang="vi-VN" sz="3200" dirty="0" smtClean="0"/>
              <a:t>tehnički preduslovi za objekte i njihove lokacije </a:t>
            </a:r>
          </a:p>
          <a:p>
            <a:pPr>
              <a:spcAft>
                <a:spcPts val="1200"/>
              </a:spcAft>
            </a:pPr>
            <a:r>
              <a:rPr lang="vi-VN" sz="3200" dirty="0"/>
              <a:t>	</a:t>
            </a:r>
            <a:r>
              <a:rPr lang="vi-VN" sz="3200" dirty="0" smtClean="0"/>
              <a:t>-</a:t>
            </a:r>
            <a:r>
              <a:rPr lang="en-US" sz="3200" dirty="0" smtClean="0"/>
              <a:t> </a:t>
            </a:r>
            <a:r>
              <a:rPr lang="vi-VN" sz="3200" dirty="0" smtClean="0"/>
              <a:t>tehnički </a:t>
            </a:r>
            <a:r>
              <a:rPr lang="vi-VN" sz="3200" dirty="0"/>
              <a:t>preduslovi za upotrebu stambenih </a:t>
            </a:r>
            <a:r>
              <a:rPr lang="vi-VN" sz="3200" dirty="0" smtClean="0"/>
              <a:t>objekata </a:t>
            </a:r>
            <a:endParaRPr lang="vi-VN" sz="3200" dirty="0"/>
          </a:p>
          <a:p>
            <a:pPr>
              <a:spcAft>
                <a:spcPts val="1200"/>
              </a:spcAft>
            </a:pPr>
            <a:r>
              <a:rPr lang="vi-VN" sz="3200" dirty="0"/>
              <a:t>1.2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Primena </a:t>
            </a:r>
            <a:r>
              <a:rPr lang="vi-VN" sz="3200" dirty="0"/>
              <a:t>srpskih i međunarodnih standarda u </a:t>
            </a:r>
            <a:r>
              <a:rPr lang="x-none" sz="3200" dirty="0" smtClean="0"/>
              <a:t>	</a:t>
            </a:r>
            <a:r>
              <a:rPr lang="vi-VN" sz="3200" dirty="0" smtClean="0"/>
              <a:t>građevinarstvu </a:t>
            </a:r>
            <a:endParaRPr lang="vi-VN" sz="3200" dirty="0"/>
          </a:p>
          <a:p>
            <a:pPr>
              <a:spcAft>
                <a:spcPts val="1200"/>
              </a:spcAft>
            </a:pPr>
            <a:r>
              <a:rPr lang="vi-VN" sz="3200" dirty="0"/>
              <a:t>1.3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Pravila </a:t>
            </a:r>
            <a:r>
              <a:rPr lang="vi-VN" sz="3200" dirty="0"/>
              <a:t>za obračun površine i zapremine objekta </a:t>
            </a:r>
          </a:p>
          <a:p>
            <a:pPr>
              <a:spcAft>
                <a:spcPts val="1200"/>
              </a:spcAft>
            </a:pPr>
            <a:r>
              <a:rPr lang="vi-VN" sz="3200" dirty="0"/>
              <a:t>1.4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Dokumentacija </a:t>
            </a:r>
            <a:r>
              <a:rPr lang="vi-VN" sz="3200" dirty="0"/>
              <a:t>objekta u građevinarstvu </a:t>
            </a:r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27" y="1030014"/>
            <a:ext cx="10515600" cy="1132162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x-none" sz="2800" dirty="0" smtClean="0"/>
              <a:t>ZAKON O PLANIRANJU I IZGRADNJI</a:t>
            </a:r>
            <a:r>
              <a:rPr lang="x-none" sz="4000" dirty="0" smtClean="0"/>
              <a:t/>
            </a:r>
            <a:br>
              <a:rPr lang="x-none" sz="4000" dirty="0" smtClean="0"/>
            </a:br>
            <a:r>
              <a:rPr lang="en-US" sz="1400" b="0" dirty="0" smtClean="0"/>
              <a:t>(</a:t>
            </a:r>
            <a:r>
              <a:rPr lang="en-US" sz="1400" b="0" dirty="0" err="1" smtClean="0"/>
              <a:t>Službeni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glasnik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Republike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Srbije</a:t>
            </a:r>
            <a:r>
              <a:rPr lang="en-US" sz="1400" b="0" dirty="0" smtClean="0"/>
              <a:t> br. 72/09, 81/09</a:t>
            </a:r>
            <a:r>
              <a:rPr lang="x-none" sz="1400" b="0" dirty="0" smtClean="0"/>
              <a:t> </a:t>
            </a:r>
            <a:r>
              <a:rPr lang="en-US" sz="1400" b="0" dirty="0" smtClean="0"/>
              <a:t>-</a:t>
            </a:r>
            <a:r>
              <a:rPr lang="x-none" sz="1400" b="0" dirty="0" smtClean="0"/>
              <a:t> </a:t>
            </a:r>
            <a:r>
              <a:rPr lang="en-US" sz="1400" b="0" dirty="0" err="1" smtClean="0"/>
              <a:t>ispravka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64/10-odl</a:t>
            </a:r>
            <a:r>
              <a:rPr lang="x-none" sz="1400" b="0" dirty="0" smtClean="0"/>
              <a:t>.</a:t>
            </a:r>
            <a:r>
              <a:rPr lang="en-US" sz="1400" b="0" dirty="0" smtClean="0"/>
              <a:t> US </a:t>
            </a:r>
            <a:r>
              <a:rPr lang="x-none" sz="1400" b="0" dirty="0" smtClean="0"/>
              <a:t>RS</a:t>
            </a:r>
            <a:br>
              <a:rPr lang="x-none" sz="1400" b="0" dirty="0" smtClean="0"/>
            </a:br>
            <a:r>
              <a:rPr lang="en-US" sz="1400" b="0" dirty="0" err="1" smtClean="0"/>
              <a:t>Odl</a:t>
            </a:r>
            <a:r>
              <a:rPr lang="x-none" sz="1400" b="0" dirty="0" smtClean="0"/>
              <a:t>.</a:t>
            </a:r>
            <a:r>
              <a:rPr lang="en-US" sz="1400" b="0" dirty="0" smtClean="0"/>
              <a:t> US RS, 132/2014 (</a:t>
            </a:r>
            <a:r>
              <a:rPr lang="en-US" sz="1400" b="0" dirty="0" err="1" smtClean="0"/>
              <a:t>čl</a:t>
            </a:r>
            <a:r>
              <a:rPr lang="en-US" sz="1400" b="0" dirty="0" smtClean="0"/>
              <a:t>. 129-134. 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145/2014. </a:t>
            </a:r>
            <a:r>
              <a:rPr lang="en-US" sz="1400" b="0" dirty="0" err="1" smtClean="0"/>
              <a:t>Reš</a:t>
            </a:r>
            <a:r>
              <a:rPr lang="x-none" sz="1400" b="0" dirty="0" smtClean="0"/>
              <a:t>.</a:t>
            </a:r>
            <a:r>
              <a:rPr lang="en-US" sz="1400" b="0" dirty="0" smtClean="0"/>
              <a:t> US RS - 54/2013-11. </a:t>
            </a:r>
            <a:r>
              <a:rPr lang="en-US" sz="1400" b="0" dirty="0" err="1" smtClean="0"/>
              <a:t>Od</a:t>
            </a:r>
            <a:r>
              <a:rPr lang="x-none" sz="1400" b="0" dirty="0" smtClean="0"/>
              <a:t>l.</a:t>
            </a:r>
            <a:r>
              <a:rPr lang="en-US" sz="1400" b="0" dirty="0" smtClean="0"/>
              <a:t> US RS - </a:t>
            </a:r>
            <a:r>
              <a:rPr lang="en-US" sz="1400" b="0" dirty="0" smtClean="0"/>
              <a:t>65/2017</a:t>
            </a:r>
            <a:r>
              <a:rPr lang="sr-Latn-RS" sz="1400" b="0" dirty="0" smtClean="0"/>
              <a:t>, 83/2018</a:t>
            </a:r>
            <a:r>
              <a:rPr lang="en-US" sz="1400" b="0" dirty="0" smtClean="0"/>
              <a:t>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x-none" sz="4000" dirty="0" smtClean="0"/>
              <a:t> </a:t>
            </a:r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2468" y="2059042"/>
            <a:ext cx="9305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PROSTORNO I URB. PLANIRANJE</a:t>
            </a:r>
          </a:p>
          <a:p>
            <a:r>
              <a:rPr lang="x-none" sz="2400" dirty="0" smtClean="0"/>
              <a:t>GRAĐEVINSKO ZEMLJIŠTE</a:t>
            </a:r>
          </a:p>
          <a:p>
            <a:r>
              <a:rPr lang="x-none" sz="2400" dirty="0" smtClean="0"/>
              <a:t>PROCEDURE /dokumentacija/  </a:t>
            </a:r>
          </a:p>
          <a:p>
            <a:r>
              <a:rPr lang="x-none" sz="2400" dirty="0" smtClean="0"/>
              <a:t>IZGRADNJA OBJEKTA </a:t>
            </a:r>
          </a:p>
          <a:p>
            <a:r>
              <a:rPr lang="x-none" sz="2400" dirty="0" smtClean="0"/>
              <a:t>GRAĐEVINSKA , UPOTREBNA DOZVOLA</a:t>
            </a:r>
          </a:p>
          <a:p>
            <a:r>
              <a:rPr lang="x-none" sz="2400" dirty="0" smtClean="0"/>
              <a:t>LICENCIRANJE UČESNIKA /PLANERI, PROJEKTANTI , IZVOĐAČI/ </a:t>
            </a:r>
          </a:p>
          <a:p>
            <a:endParaRPr lang="x-none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1698" y="4550978"/>
            <a:ext cx="11533460" cy="13663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x-none" sz="2800" b="1" dirty="0" smtClean="0"/>
              <a:t>     	ZAKON O OZAKONJENJU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x-none" sz="2800" b="1" dirty="0" smtClean="0"/>
              <a:t>    	ZAKON O PRETVARANJU PRAVA KORIŠĆENJA U PRAVO SVOJINE NA          	GRAĐEVINSKOM ZEMLJIŠTU UZ NAKNADU</a:t>
            </a:r>
            <a:endParaRPr lang="x-none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i="1" dirty="0" smtClean="0">
                <a:latin typeface="+mj-lt"/>
                <a:ea typeface="+mj-ea"/>
                <a:cs typeface="+mj-cs"/>
              </a:rPr>
              <a:t>http://www.mgsi.gov.rs/cir/dokumenti-list/6/179</a:t>
            </a:r>
            <a:r>
              <a:rPr lang="x-none" sz="2000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545" y="4745420"/>
            <a:ext cx="10515600" cy="4438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x-non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x-none" sz="28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683" y="442925"/>
            <a:ext cx="2854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OBLAST JE URE</a:t>
            </a:r>
            <a:r>
              <a:rPr lang="x-none" sz="2400" dirty="0" smtClean="0">
                <a:solidFill>
                  <a:prstClr val="black"/>
                </a:solidFill>
                <a:ea typeface="+mj-ea"/>
                <a:cs typeface="+mj-cs"/>
              </a:rPr>
              <a:t>ĐENA: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686579"/>
          </a:xfrm>
        </p:spPr>
        <p:txBody>
          <a:bodyPr/>
          <a:lstStyle/>
          <a:p>
            <a:r>
              <a:rPr lang="x-none" sz="2800" b="0" dirty="0" smtClean="0">
                <a:latin typeface="+mn-lt"/>
              </a:rPr>
              <a:t>...kreće aktivnost</a:t>
            </a:r>
            <a:r>
              <a:rPr lang="x-none" sz="2800" b="0" smtClean="0">
                <a:latin typeface="+mn-lt"/>
              </a:rPr>
              <a:t>.. </a:t>
            </a:r>
            <a:r>
              <a:rPr lang="x-none" sz="3200" dirty="0" smtClean="0"/>
              <a:t/>
            </a:r>
            <a:br>
              <a:rPr lang="x-none" sz="3200" dirty="0" smtClean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14425" y="1066799"/>
            <a:ext cx="93059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400" b="1" dirty="0" smtClean="0"/>
          </a:p>
          <a:p>
            <a:r>
              <a:rPr lang="x-none" sz="2400" b="1" dirty="0" smtClean="0"/>
              <a:t>GRAĐEVINSKOM PARCELOM</a:t>
            </a:r>
            <a:r>
              <a:rPr lang="x-none" sz="2400" dirty="0" smtClean="0"/>
              <a:t>, katastarska parcela JEDNA ILI VIŠE </a:t>
            </a:r>
          </a:p>
          <a:p>
            <a:r>
              <a:rPr lang="x-none" sz="2400" dirty="0" smtClean="0"/>
              <a:t>Lokacija ,</a:t>
            </a:r>
            <a:r>
              <a:rPr lang="x-none" sz="2400" u="sng" dirty="0" smtClean="0"/>
              <a:t>dimenzije, oblik</a:t>
            </a:r>
            <a:r>
              <a:rPr lang="x-none" sz="2400" dirty="0" smtClean="0"/>
              <a:t>, okruženje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</a:t>
            </a:r>
            <a:r>
              <a:rPr lang="x-none" sz="2400" b="1" dirty="0" smtClean="0"/>
              <a:t>reparcelacija ili parcelacija</a:t>
            </a:r>
          </a:p>
          <a:p>
            <a:r>
              <a:rPr lang="x-none" sz="2400" dirty="0" smtClean="0"/>
              <a:t>projekat preparcelacije (ukrupnjavanje) </a:t>
            </a:r>
          </a:p>
          <a:p>
            <a:r>
              <a:rPr lang="x-none" sz="2400" dirty="0" smtClean="0"/>
              <a:t>parcelacija (usitnjavanje) saglasnost za potrebe razvrgnuća susvojine</a:t>
            </a:r>
          </a:p>
          <a:p>
            <a:r>
              <a:rPr lang="x-none" sz="2400" dirty="0" smtClean="0"/>
              <a:t> - ili javno/privatno </a:t>
            </a:r>
            <a:endParaRPr lang="en-US" sz="2400" dirty="0" smtClean="0"/>
          </a:p>
          <a:p>
            <a:endParaRPr lang="x-none" sz="2400" b="1" dirty="0" smtClean="0"/>
          </a:p>
          <a:p>
            <a:r>
              <a:rPr lang="en-US" sz="2400" b="1" dirty="0" smtClean="0"/>
              <a:t>I</a:t>
            </a:r>
            <a:r>
              <a:rPr lang="x-none" sz="2400" b="1" dirty="0" smtClean="0"/>
              <a:t>spitivanje uslova za gradnju</a:t>
            </a:r>
            <a:r>
              <a:rPr lang="x-none" sz="2400" dirty="0" smtClean="0"/>
              <a:t> (GIS, planska dokumenta...)</a:t>
            </a:r>
          </a:p>
          <a:p>
            <a:r>
              <a:rPr lang="en-US" sz="2400" b="1" dirty="0" smtClean="0"/>
              <a:t>G</a:t>
            </a:r>
            <a:r>
              <a:rPr lang="x-none" sz="2400" b="1" dirty="0" smtClean="0"/>
              <a:t>eodetski snimak </a:t>
            </a:r>
            <a:r>
              <a:rPr lang="x-none" sz="2400" dirty="0" smtClean="0"/>
              <a:t>(ukoliko postoji ili ,,geosrbija</a:t>
            </a:r>
            <a:r>
              <a:rPr lang="en-US" sz="2400" dirty="0" smtClean="0"/>
              <a:t>’’</a:t>
            </a:r>
            <a:r>
              <a:rPr lang="x-none" sz="2400" dirty="0" smtClean="0"/>
              <a:t> ili DKP)</a:t>
            </a:r>
          </a:p>
          <a:p>
            <a:r>
              <a:rPr lang="en-US" sz="2400" b="1" dirty="0" smtClean="0"/>
              <a:t>G</a:t>
            </a:r>
            <a:r>
              <a:rPr lang="x-none" sz="2400" b="1" dirty="0" smtClean="0"/>
              <a:t>e</a:t>
            </a:r>
            <a:r>
              <a:rPr lang="en-US" sz="2400" b="1" dirty="0" smtClean="0"/>
              <a:t>o</a:t>
            </a:r>
            <a:r>
              <a:rPr lang="x-none" sz="2400" b="1" dirty="0" smtClean="0"/>
              <a:t>logija </a:t>
            </a:r>
            <a:r>
              <a:rPr lang="x-none" sz="2400" dirty="0" smtClean="0"/>
              <a:t>(javni uvidi, informacije...)</a:t>
            </a:r>
          </a:p>
          <a:p>
            <a:endParaRPr lang="ru-RU" dirty="0" smtClean="0"/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200" dirty="0" smtClean="0"/>
              <a:t>...kreće aktivnost ...</a:t>
            </a:r>
            <a:r>
              <a:rPr lang="en-US" sz="3200" dirty="0" smtClean="0"/>
              <a:t> </a:t>
            </a:r>
            <a:r>
              <a:rPr lang="x-none" sz="3200" dirty="0" smtClean="0"/>
              <a:t>objedinjena procedura</a:t>
            </a:r>
            <a:br>
              <a:rPr lang="x-none" sz="3200" dirty="0" smtClean="0"/>
            </a:br>
            <a:r>
              <a:rPr lang="x-none" sz="3200" dirty="0" smtClean="0"/>
              <a:t/>
            </a:r>
            <a:br>
              <a:rPr lang="x-none" sz="3200" dirty="0" smtClean="0"/>
            </a:br>
            <a:r>
              <a:rPr lang="x-none" sz="3200" dirty="0" smtClean="0"/>
              <a:t>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81075" y="1381124"/>
            <a:ext cx="9305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x-none" sz="2400" b="1" dirty="0" smtClean="0"/>
              <a:t>NFORMACIJA O LOKACIJI  (važeći planski </a:t>
            </a:r>
            <a:r>
              <a:rPr lang="en-US" sz="2400" b="1" dirty="0" smtClean="0"/>
              <a:t>d</a:t>
            </a:r>
            <a:r>
              <a:rPr lang="x-none" sz="2400" b="1" dirty="0" smtClean="0"/>
              <a:t>okument)</a:t>
            </a:r>
          </a:p>
          <a:p>
            <a:r>
              <a:rPr lang="en-US" sz="2400" dirty="0" smtClean="0"/>
              <a:t>M</a:t>
            </a:r>
            <a:r>
              <a:rPr lang="x-none" sz="2400" dirty="0" smtClean="0"/>
              <a:t>ogućnosti /Ograničenja/</a:t>
            </a:r>
            <a:r>
              <a:rPr lang="en-US" sz="2400" dirty="0" smtClean="0"/>
              <a:t>U</a:t>
            </a:r>
            <a:r>
              <a:rPr lang="x-none" sz="2400" dirty="0" smtClean="0"/>
              <a:t>slovi i način gradnje </a:t>
            </a:r>
            <a:r>
              <a:rPr lang="en-US" sz="2400" dirty="0" smtClean="0"/>
              <a:t>.</a:t>
            </a:r>
            <a:r>
              <a:rPr lang="x-none" sz="2400" dirty="0" smtClean="0"/>
              <a:t>..šalter</a:t>
            </a:r>
          </a:p>
          <a:p>
            <a:endParaRPr lang="x-none" sz="2400" dirty="0" smtClean="0"/>
          </a:p>
          <a:p>
            <a:r>
              <a:rPr lang="x-none" sz="2400" b="1" dirty="0" smtClean="0"/>
              <a:t>IDEJNO REŠENJE  ili  IDEJNI PROJEKAT (145.)</a:t>
            </a:r>
            <a:r>
              <a:rPr lang="en-US" sz="2400" b="1" dirty="0" smtClean="0"/>
              <a:t> </a:t>
            </a:r>
            <a:r>
              <a:rPr lang="x-none" sz="2400" b="1" dirty="0" smtClean="0"/>
              <a:t>(IDR)</a:t>
            </a:r>
          </a:p>
          <a:p>
            <a:r>
              <a:rPr lang="x-none" sz="2400" dirty="0" smtClean="0"/>
              <a:t>(rešenje koncepta, površina, strukture namene...</a:t>
            </a:r>
            <a:r>
              <a:rPr lang="en-US" sz="2400" dirty="0" smtClean="0"/>
              <a:t> </a:t>
            </a:r>
            <a:r>
              <a:rPr lang="x-none" sz="2400" dirty="0" smtClean="0"/>
              <a:t>kapaciteta)</a:t>
            </a:r>
          </a:p>
          <a:p>
            <a:r>
              <a:rPr lang="x-none" sz="2400" dirty="0" smtClean="0"/>
              <a:t>Idejnim rešenjem se prikazuje planirana koncepcija objekta, sa prikazom i navođenjem svih podataka neophodnih za utvrđivanje lokacijskih uslova, u </a:t>
            </a:r>
            <a:r>
              <a:rPr lang="x-none" sz="2400" b="1" dirty="0" smtClean="0"/>
              <a:t>zavisnosti od klase i namene objekta.</a:t>
            </a:r>
            <a:endParaRPr lang="en-US" sz="2400" dirty="0" smtClean="0"/>
          </a:p>
          <a:p>
            <a:r>
              <a:rPr lang="x-none" sz="2400" dirty="0" smtClean="0"/>
              <a:t>KLASIFIKACIJA OBJEKATA</a:t>
            </a:r>
            <a:endParaRPr lang="en-US" sz="2400" dirty="0" smtClean="0"/>
          </a:p>
          <a:p>
            <a:r>
              <a:rPr lang="x-none" sz="2400" dirty="0" smtClean="0"/>
              <a:t>A	ZGRADE - NEZAHTEVNI OBJEKATI</a:t>
            </a:r>
            <a:endParaRPr lang="en-US" sz="2400" dirty="0" smtClean="0"/>
          </a:p>
          <a:p>
            <a:r>
              <a:rPr lang="x-none" sz="2400" dirty="0" smtClean="0"/>
              <a:t>B	ZGRADE - MANJE ZAHTEVNI OBJEKTI</a:t>
            </a:r>
            <a:endParaRPr lang="en-US" sz="2400" dirty="0" smtClean="0"/>
          </a:p>
          <a:p>
            <a:r>
              <a:rPr lang="x-none" sz="2400" dirty="0" smtClean="0"/>
              <a:t>V	ZGARDE - ZAHTEVNI OBJEKTI</a:t>
            </a:r>
            <a:endParaRPr lang="en-US" sz="2400" dirty="0" smtClean="0"/>
          </a:p>
          <a:p>
            <a:r>
              <a:rPr lang="x-none" sz="2400" dirty="0" smtClean="0"/>
              <a:t>G	INŽENJERSKI OBJEKTI </a:t>
            </a:r>
            <a:endParaRPr lang="en-US" sz="2400" dirty="0" smtClean="0"/>
          </a:p>
          <a:p>
            <a:endParaRPr lang="x-none" sz="2400" dirty="0" smtClean="0"/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84" y="555625"/>
            <a:ext cx="10515600" cy="1325563"/>
          </a:xfrm>
        </p:spPr>
        <p:txBody>
          <a:bodyPr/>
          <a:lstStyle/>
          <a:p>
            <a:r>
              <a:rPr lang="x-none" dirty="0" smtClean="0"/>
              <a:t>Informacija o lokaciji:</a:t>
            </a:r>
            <a:endParaRPr lang="en-US" dirty="0"/>
          </a:p>
        </p:txBody>
      </p:sp>
      <p:graphicFrame>
        <p:nvGraphicFramePr>
          <p:cNvPr id="7" name="Object 6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07789214"/>
              </p:ext>
            </p:extLst>
          </p:nvPr>
        </p:nvGraphicFramePr>
        <p:xfrm>
          <a:off x="522041" y="1331697"/>
          <a:ext cx="4186237" cy="5418137"/>
        </p:xfrm>
        <a:graphic>
          <a:graphicData uri="http://schemas.openxmlformats.org/presentationml/2006/ole">
            <p:oleObj spid="_x0000_s62466" name="Acrobat Document" r:id="rId4" imgW="5830114" imgH="7542857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325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84" y="555625"/>
            <a:ext cx="10515600" cy="1325563"/>
          </a:xfrm>
        </p:spPr>
        <p:txBody>
          <a:bodyPr/>
          <a:lstStyle/>
          <a:p>
            <a:r>
              <a:rPr lang="x-none" dirty="0" smtClean="0"/>
              <a:t>Informacija o lokaciji:</a:t>
            </a:r>
            <a:endParaRPr lang="en-US" dirty="0"/>
          </a:p>
        </p:txBody>
      </p:sp>
      <p:pic>
        <p:nvPicPr>
          <p:cNvPr id="4098" name="Picture 2" descr="milosa bandica primena neposre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5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01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j-parcel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2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876" y="854149"/>
            <a:ext cx="93059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400" b="1" dirty="0" smtClean="0"/>
          </a:p>
          <a:p>
            <a:r>
              <a:rPr lang="en-US" sz="2400" b="1" dirty="0" smtClean="0"/>
              <a:t>L</a:t>
            </a:r>
            <a:r>
              <a:rPr lang="x-none" sz="2400" b="1" dirty="0" smtClean="0"/>
              <a:t>OKACIJSKI USLOVI ... elektronski (lično investitor ili ovl. </a:t>
            </a:r>
            <a:r>
              <a:rPr lang="x-none" sz="2400" b="1" smtClean="0"/>
              <a:t>lice</a:t>
            </a:r>
            <a:r>
              <a:rPr lang="x-none" sz="2400" b="1" smtClean="0"/>
              <a:t>)</a:t>
            </a:r>
            <a:endParaRPr lang="sr-Latn-RS" sz="2400" b="1" dirty="0" smtClean="0"/>
          </a:p>
          <a:p>
            <a:r>
              <a:rPr lang="sr-Latn-RS" sz="2400" b="1" dirty="0" smtClean="0"/>
              <a:t>(IDR)</a:t>
            </a:r>
            <a:endParaRPr lang="x-none" sz="2400" b="1" dirty="0" smtClean="0"/>
          </a:p>
          <a:p>
            <a:r>
              <a:rPr lang="en-US" sz="2400" dirty="0" smtClean="0"/>
              <a:t>J</a:t>
            </a:r>
            <a:r>
              <a:rPr lang="x-none" sz="2400" dirty="0" smtClean="0"/>
              <a:t>avna isprava </a:t>
            </a:r>
          </a:p>
          <a:p>
            <a:r>
              <a:rPr lang="en-US" sz="2400" dirty="0" smtClean="0"/>
              <a:t>P</a:t>
            </a:r>
            <a:r>
              <a:rPr lang="x-none" sz="2400" dirty="0" smtClean="0"/>
              <a:t>ravni osnov </a:t>
            </a:r>
          </a:p>
          <a:p>
            <a:r>
              <a:rPr lang="x-none" sz="2400" dirty="0" smtClean="0"/>
              <a:t>JKP uslovi, LN, Kopija </a:t>
            </a:r>
            <a:r>
              <a:rPr lang="x-none" sz="2400" smtClean="0"/>
              <a:t>plana </a:t>
            </a:r>
            <a:r>
              <a:rPr lang="x-none" sz="2400" smtClean="0"/>
              <a:t>...</a:t>
            </a:r>
            <a:endParaRPr lang="sr-Latn-RS" sz="2400" dirty="0" smtClean="0"/>
          </a:p>
          <a:p>
            <a:endParaRPr lang="x-none" sz="2400" dirty="0" smtClean="0"/>
          </a:p>
          <a:p>
            <a:r>
              <a:rPr lang="x-none" sz="2000" dirty="0" smtClean="0"/>
              <a:t>ZPII </a:t>
            </a:r>
            <a:r>
              <a:rPr lang="ru-RU" sz="2000" dirty="0" smtClean="0"/>
              <a:t>( '‘</a:t>
            </a:r>
            <a:r>
              <a:rPr lang="x-none" sz="2000" dirty="0" smtClean="0"/>
              <a:t>Sl gl RS</a:t>
            </a:r>
            <a:r>
              <a:rPr lang="ru-RU" sz="2000" dirty="0" smtClean="0"/>
              <a:t>'‘</a:t>
            </a:r>
            <a:r>
              <a:rPr lang="x-none" sz="2000" dirty="0" smtClean="0"/>
              <a:t>,br.</a:t>
            </a:r>
            <a:r>
              <a:rPr lang="ru-RU" sz="2000" dirty="0" smtClean="0"/>
              <a:t>72/09, 81/2009 – </a:t>
            </a:r>
            <a:r>
              <a:rPr lang="x-none" sz="2000" dirty="0" smtClean="0"/>
              <a:t>isp</a:t>
            </a:r>
            <a:r>
              <a:rPr lang="ru-RU" sz="2000" dirty="0" smtClean="0"/>
              <a:t>., 64/2010 – </a:t>
            </a:r>
            <a:r>
              <a:rPr lang="x-none" sz="2000" dirty="0" smtClean="0"/>
              <a:t>odlukaUS</a:t>
            </a:r>
            <a:r>
              <a:rPr lang="ru-RU" sz="2000" dirty="0" smtClean="0"/>
              <a:t>, 24/2011, 121/12, 42/13 - </a:t>
            </a:r>
            <a:r>
              <a:rPr lang="x-none" sz="2000" dirty="0" smtClean="0"/>
              <a:t>odlukaUS</a:t>
            </a:r>
            <a:r>
              <a:rPr lang="ru-RU" sz="2000" dirty="0" smtClean="0"/>
              <a:t>, 50/13 - </a:t>
            </a:r>
            <a:r>
              <a:rPr lang="x-none" sz="2000" dirty="0" smtClean="0"/>
              <a:t>odlukaUS</a:t>
            </a:r>
            <a:r>
              <a:rPr lang="ru-RU" sz="2000" dirty="0" smtClean="0"/>
              <a:t>, 98/13 - </a:t>
            </a:r>
            <a:r>
              <a:rPr lang="x-none" sz="2000" dirty="0" smtClean="0"/>
              <a:t>odlukaUS</a:t>
            </a:r>
            <a:r>
              <a:rPr lang="ru-RU" sz="2000" dirty="0" smtClean="0"/>
              <a:t>, 132/14 </a:t>
            </a:r>
            <a:r>
              <a:rPr lang="sr-Latn-RS" sz="2000" dirty="0" smtClean="0"/>
              <a:t>,</a:t>
            </a:r>
            <a:r>
              <a:rPr lang="ru-RU" sz="2000" dirty="0" smtClean="0"/>
              <a:t> 145/14</a:t>
            </a:r>
            <a:r>
              <a:rPr lang="sr-Latn-RS" sz="2000" dirty="0" smtClean="0"/>
              <a:t> i 83/2018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r>
              <a:rPr lang="x-none" sz="2000" dirty="0" smtClean="0"/>
              <a:t>Pravilnik o opštim pravima za preparcelaciju, regulaciju i izgradnju (</a:t>
            </a:r>
            <a:r>
              <a:rPr lang="ru-RU" sz="2000" dirty="0" smtClean="0"/>
              <a:t>'‘</a:t>
            </a:r>
            <a:r>
              <a:rPr lang="x-none" sz="2000" dirty="0" smtClean="0"/>
              <a:t>Sl. gl. RS</a:t>
            </a:r>
            <a:r>
              <a:rPr lang="ru-RU" sz="2000" dirty="0" smtClean="0"/>
              <a:t>'‘</a:t>
            </a:r>
            <a:r>
              <a:rPr lang="x-none" sz="2000" dirty="0" smtClean="0"/>
              <a:t>,br.</a:t>
            </a:r>
            <a:r>
              <a:rPr lang="ru-RU" sz="2000" dirty="0" smtClean="0"/>
              <a:t>.22/2015), </a:t>
            </a:r>
          </a:p>
          <a:p>
            <a:r>
              <a:rPr lang="x-none" sz="2000" dirty="0" smtClean="0"/>
              <a:t>Pravilnik o postupku sprovođenja objedinjene  procedure elektronskim putem (</a:t>
            </a:r>
            <a:r>
              <a:rPr lang="ru-RU" sz="2000" dirty="0" smtClean="0"/>
              <a:t>'‘</a:t>
            </a:r>
            <a:r>
              <a:rPr lang="x-none" sz="2000" dirty="0" smtClean="0"/>
              <a:t>Sl. gl. RS</a:t>
            </a:r>
            <a:r>
              <a:rPr lang="ru-RU" sz="2000" dirty="0" smtClean="0"/>
              <a:t>'‘</a:t>
            </a:r>
            <a:r>
              <a:rPr lang="x-none" sz="2000" dirty="0" smtClean="0"/>
              <a:t>, br. </a:t>
            </a:r>
            <a:r>
              <a:rPr lang="ru-RU" sz="2000" dirty="0" smtClean="0"/>
              <a:t>113/2015, 96/16 </a:t>
            </a:r>
            <a:r>
              <a:rPr lang="x-none" sz="2000" dirty="0" smtClean="0"/>
              <a:t>i</a:t>
            </a:r>
            <a:r>
              <a:rPr lang="ru-RU" sz="2000" dirty="0" smtClean="0"/>
              <a:t> 120/17), </a:t>
            </a:r>
            <a:endParaRPr lang="x-none" sz="2000" dirty="0" smtClean="0"/>
          </a:p>
          <a:p>
            <a:r>
              <a:rPr lang="x-none" sz="2000" dirty="0" smtClean="0"/>
              <a:t>Pravilnik o klasifikaciji objekata (</a:t>
            </a:r>
            <a:r>
              <a:rPr lang="ru-RU" sz="2000" dirty="0" smtClean="0"/>
              <a:t> '‘</a:t>
            </a:r>
            <a:r>
              <a:rPr lang="x-none" sz="2000" dirty="0" smtClean="0"/>
              <a:t>Sl gl RS</a:t>
            </a:r>
            <a:r>
              <a:rPr lang="ru-RU" sz="2000" dirty="0" smtClean="0"/>
              <a:t>'‘</a:t>
            </a:r>
            <a:r>
              <a:rPr lang="x-none" sz="2000" dirty="0" smtClean="0"/>
              <a:t>br. </a:t>
            </a:r>
            <a:r>
              <a:rPr lang="ru-RU" sz="2000" dirty="0" smtClean="0"/>
              <a:t>22/2015), </a:t>
            </a:r>
          </a:p>
          <a:p>
            <a:r>
              <a:rPr lang="x-none" sz="2000" dirty="0" smtClean="0"/>
              <a:t>Uredba o lokacijskim uslovima </a:t>
            </a:r>
            <a:r>
              <a:rPr lang="ru-RU" sz="2000" dirty="0" smtClean="0"/>
              <a:t> </a:t>
            </a:r>
            <a:r>
              <a:rPr lang="x-none" sz="2000" dirty="0" smtClean="0"/>
              <a:t>(</a:t>
            </a:r>
            <a:r>
              <a:rPr lang="ru-RU" sz="2000" dirty="0" smtClean="0"/>
              <a:t>'‘</a:t>
            </a:r>
            <a:r>
              <a:rPr lang="x-none" sz="2000" dirty="0" smtClean="0"/>
              <a:t>Sl gl RS</a:t>
            </a:r>
            <a:r>
              <a:rPr lang="ru-RU" sz="2000" dirty="0" smtClean="0"/>
              <a:t>'‘</a:t>
            </a:r>
            <a:r>
              <a:rPr lang="x-none" sz="2000" dirty="0" smtClean="0"/>
              <a:t>br.</a:t>
            </a:r>
            <a:r>
              <a:rPr lang="ru-RU" sz="2000" dirty="0" smtClean="0"/>
              <a:t> 35/2015, 114/2015 и 117/2017). </a:t>
            </a:r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3437" y="825260"/>
            <a:ext cx="9305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r>
              <a:rPr lang="x-none" sz="2400" b="1" dirty="0" smtClean="0"/>
              <a:t>ROJEKAT ZA PRIBAVLJANJE GRAĐEVINSKE DOZVOLE </a:t>
            </a:r>
            <a:r>
              <a:rPr lang="en-US" sz="2400" b="1" dirty="0" smtClean="0"/>
              <a:t>(</a:t>
            </a:r>
            <a:r>
              <a:rPr lang="x-none" sz="2400" b="1" dirty="0" smtClean="0"/>
              <a:t>PGD</a:t>
            </a:r>
            <a:r>
              <a:rPr lang="en-US" sz="2400" b="1" dirty="0" smtClean="0"/>
              <a:t>)</a:t>
            </a:r>
            <a:endParaRPr lang="x-none" sz="2400" b="1" dirty="0" smtClean="0"/>
          </a:p>
          <a:p>
            <a:r>
              <a:rPr lang="en-US" sz="2400" b="1" dirty="0" smtClean="0"/>
              <a:t>M</a:t>
            </a:r>
            <a:r>
              <a:rPr lang="x-none" sz="2400" b="1" dirty="0" smtClean="0"/>
              <a:t>eđusobno usaglašen projekat i elaborati/ </a:t>
            </a:r>
            <a:r>
              <a:rPr lang="en-US" sz="2400" b="1" dirty="0" smtClean="0"/>
              <a:t>T</a:t>
            </a:r>
            <a:r>
              <a:rPr lang="x-none" sz="2400" b="1" dirty="0" smtClean="0"/>
              <a:t>ehnička kontrola </a:t>
            </a:r>
          </a:p>
          <a:p>
            <a:r>
              <a:rPr lang="en-US" sz="2400" dirty="0" smtClean="0"/>
              <a:t>S</a:t>
            </a:r>
            <a:r>
              <a:rPr lang="x-none" sz="2400" dirty="0" smtClean="0"/>
              <a:t>ve faze u zavisnosti od klase objekta </a:t>
            </a:r>
          </a:p>
          <a:p>
            <a:r>
              <a:rPr lang="x-none" sz="2400" b="1" dirty="0" smtClean="0"/>
              <a:t>GRAĐEVINSKA DOZVOLA</a:t>
            </a:r>
          </a:p>
          <a:p>
            <a:r>
              <a:rPr lang="x-none" sz="2400" dirty="0" smtClean="0"/>
              <a:t>(važi 2 god. ili ukoliko se u roku od 5 god. ne izda up.doz.)</a:t>
            </a:r>
          </a:p>
          <a:p>
            <a:r>
              <a:rPr lang="x-none" sz="2400" b="1" dirty="0" smtClean="0"/>
              <a:t>PROJEKAT ZA IZVOĐENJE RADOVA (PZI)</a:t>
            </a:r>
          </a:p>
          <a:p>
            <a:r>
              <a:rPr lang="x-none" sz="2400" dirty="0" smtClean="0"/>
              <a:t>Saglasnost MUP-a ukoliko treba </a:t>
            </a:r>
          </a:p>
          <a:p>
            <a:r>
              <a:rPr lang="x-none" sz="2400" b="1" dirty="0" smtClean="0"/>
              <a:t>PRIJAVA RADOVA</a:t>
            </a:r>
          </a:p>
          <a:p>
            <a:r>
              <a:rPr lang="en-US" sz="2400" b="1" dirty="0" smtClean="0"/>
              <a:t>G</a:t>
            </a:r>
            <a:r>
              <a:rPr lang="x-none" sz="2400" b="1" dirty="0" smtClean="0"/>
              <a:t>RADNJA </a:t>
            </a:r>
          </a:p>
          <a:p>
            <a:r>
              <a:rPr lang="x-none" sz="2400" b="1" dirty="0" smtClean="0"/>
              <a:t>PRIJAVA TEMELJA</a:t>
            </a:r>
            <a:br>
              <a:rPr lang="x-none" sz="2400" b="1" dirty="0" smtClean="0"/>
            </a:br>
            <a:r>
              <a:rPr lang="x-none" sz="2400" b="1" dirty="0" smtClean="0"/>
              <a:t>PRIJAVA DA JE OBJEKAT ZAVRŠEN U KONSTRUKTIVNOM SMISLU</a:t>
            </a:r>
          </a:p>
          <a:p>
            <a:r>
              <a:rPr lang="en-US" sz="2400" b="1" dirty="0" smtClean="0"/>
              <a:t>P</a:t>
            </a:r>
            <a:r>
              <a:rPr lang="x-none" sz="2400" b="1" dirty="0" smtClean="0"/>
              <a:t>ROJEKAT IZVEDENOG STANJA (PIO)</a:t>
            </a:r>
          </a:p>
          <a:p>
            <a:r>
              <a:rPr lang="x-none" sz="2400" b="1" dirty="0" smtClean="0"/>
              <a:t>ILI KONSTATACIJA DA JE IZVEDEN PO PZI</a:t>
            </a:r>
          </a:p>
          <a:p>
            <a:r>
              <a:rPr lang="en-US" sz="2400" b="1" dirty="0" smtClean="0"/>
              <a:t>N</a:t>
            </a:r>
            <a:r>
              <a:rPr lang="x-none" sz="2400" b="1" dirty="0" smtClean="0"/>
              <a:t>aknada za uređenje zemljišta </a:t>
            </a:r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021" y="556942"/>
            <a:ext cx="93059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x-none" sz="2400" b="1" dirty="0" smtClean="0"/>
              <a:t>EHNIČKI PREGLED OBJEKTA</a:t>
            </a:r>
            <a:endParaRPr lang="x-none" sz="2000" dirty="0" smtClean="0"/>
          </a:p>
          <a:p>
            <a:r>
              <a:rPr lang="en-US" sz="2000" dirty="0" smtClean="0"/>
              <a:t>S</a:t>
            </a:r>
            <a:r>
              <a:rPr lang="x-none" sz="2000" dirty="0" smtClean="0"/>
              <a:t>kup radnji:</a:t>
            </a:r>
          </a:p>
          <a:p>
            <a:endParaRPr lang="x-none" sz="2000" dirty="0" smtClean="0"/>
          </a:p>
          <a:p>
            <a:r>
              <a:rPr lang="x-none" sz="2000" dirty="0" smtClean="0"/>
              <a:t>ZAVRŠEN OBJEKAT </a:t>
            </a:r>
          </a:p>
          <a:p>
            <a:r>
              <a:rPr lang="x-none" sz="2000" dirty="0" smtClean="0"/>
              <a:t>PRIKLJUČEN NA INFRASTRUKTURU SA SVIM POTREBNIM ATESTIMA I SERTIFIKATIMA SAGLASNOSTIMA NA IZVEDENO STANJE...</a:t>
            </a:r>
          </a:p>
          <a:p>
            <a:r>
              <a:rPr lang="x-none" sz="2000" dirty="0" smtClean="0"/>
              <a:t>PLAĆENA TAKSA ZA OPREMANJE </a:t>
            </a:r>
          </a:p>
          <a:p>
            <a:r>
              <a:rPr lang="x-none" sz="2000" dirty="0" smtClean="0"/>
              <a:t>IZVEDEN U SKLADU SA DOKUMENTACIJOM </a:t>
            </a:r>
          </a:p>
          <a:p>
            <a:r>
              <a:rPr lang="x-none" sz="2000" dirty="0" smtClean="0"/>
              <a:t> </a:t>
            </a:r>
          </a:p>
          <a:p>
            <a:r>
              <a:rPr lang="x-none" sz="2000" dirty="0" smtClean="0"/>
              <a:t>KOMISIJA ZA TEHNIČKI PREGLED: broj članova </a:t>
            </a:r>
          </a:p>
          <a:p>
            <a:r>
              <a:rPr lang="x-none" sz="2000" dirty="0" smtClean="0"/>
              <a:t>GEODETSKI ELABORATI: posebni delovi, geodetski snimak, snimak podzemnih instalacija...)</a:t>
            </a:r>
          </a:p>
          <a:p>
            <a:r>
              <a:rPr lang="x-none" sz="2000" dirty="0" smtClean="0"/>
              <a:t>UPIS PRAVA SVOJINE (sve elektronski)</a:t>
            </a:r>
          </a:p>
          <a:p>
            <a:endParaRPr lang="x-none" sz="2000" dirty="0" smtClean="0"/>
          </a:p>
          <a:p>
            <a:r>
              <a:rPr lang="x-none" dirty="0" smtClean="0"/>
              <a:t>KORIŠĆENJE OBJEKTA </a:t>
            </a:r>
          </a:p>
          <a:p>
            <a:r>
              <a:rPr lang="x-none" dirty="0" smtClean="0"/>
              <a:t>ODRŽAVANJE  TEKUĆE I INVESTICIONO </a:t>
            </a:r>
          </a:p>
          <a:p>
            <a:r>
              <a:rPr lang="x-none" dirty="0" smtClean="0"/>
              <a:t>ADAPTACIJA </a:t>
            </a:r>
          </a:p>
          <a:p>
            <a:r>
              <a:rPr lang="x-none" dirty="0" smtClean="0"/>
              <a:t>REKONSTRUKCIJA /DOGRADNJA u skladu sa aktom ukoliko nisu iscrpljeni  parametri...)</a:t>
            </a:r>
            <a:endParaRPr lang="x-none" sz="2400" dirty="0" smtClean="0"/>
          </a:p>
        </p:txBody>
      </p:sp>
      <p:cxnSp>
        <p:nvCxnSpPr>
          <p:cNvPr id="4" name="Elbow Connector 3"/>
          <p:cNvCxnSpPr/>
          <p:nvPr/>
        </p:nvCxnSpPr>
        <p:spPr>
          <a:xfrm>
            <a:off x="2255808" y="4714696"/>
            <a:ext cx="4029075" cy="3905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2100" y="967564"/>
            <a:ext cx="9305925" cy="630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x-none" sz="2400" b="1" dirty="0" smtClean="0"/>
              <a:t>EHNIČKI PREGLED </a:t>
            </a:r>
          </a:p>
          <a:p>
            <a:r>
              <a:rPr lang="sl-SI" sz="2000" dirty="0" smtClean="0"/>
              <a:t>Pregledom radova uređenja građevinske parcele na kojoj je izgrađen objekat provereno je naročito: </a:t>
            </a:r>
            <a:endParaRPr lang="en-US" sz="2000" dirty="0" smtClean="0"/>
          </a:p>
          <a:p>
            <a:r>
              <a:rPr lang="sl-SI" sz="2000" b="1" dirty="0" smtClean="0"/>
              <a:t>-	</a:t>
            </a:r>
            <a:r>
              <a:rPr lang="sl-SI" sz="2000" dirty="0" smtClean="0"/>
              <a:t>da su sa parcele uklonjeni svi pomoćni objekti </a:t>
            </a:r>
            <a:endParaRPr lang="en-US" sz="2000" dirty="0" smtClean="0"/>
          </a:p>
          <a:p>
            <a:r>
              <a:rPr lang="sl-SI" sz="2000" dirty="0" smtClean="0"/>
              <a:t>-	da je izvršena sva predviđena nivelacija terena </a:t>
            </a:r>
            <a:endParaRPr lang="en-US" sz="2000" dirty="0" smtClean="0"/>
          </a:p>
          <a:p>
            <a:r>
              <a:rPr lang="sl-SI" sz="2000" dirty="0" smtClean="0"/>
              <a:t>-	da su izvršeni svi radovi predviđeni za odvod atmosferskih i podzemnih voda</a:t>
            </a:r>
            <a:endParaRPr lang="en-US" sz="2000" dirty="0" smtClean="0"/>
          </a:p>
          <a:p>
            <a:r>
              <a:rPr lang="sl-SI" sz="2000" dirty="0" smtClean="0"/>
              <a:t>- 	da je izvršeno predviđeno ograđivanje građevinske parcele </a:t>
            </a:r>
            <a:endParaRPr lang="en-US" sz="2000" dirty="0" smtClean="0"/>
          </a:p>
          <a:p>
            <a:r>
              <a:rPr lang="sl-SI" sz="2000" dirty="0" smtClean="0"/>
              <a:t>- 	da je izvršeno uređenje slobodnih površina</a:t>
            </a:r>
            <a:endParaRPr lang="en-US" sz="2000" dirty="0" smtClean="0"/>
          </a:p>
          <a:p>
            <a:endParaRPr lang="x-none" dirty="0" smtClean="0"/>
          </a:p>
          <a:p>
            <a:pPr lvl="0" algn="just"/>
            <a:r>
              <a:rPr lang="vi-VN" sz="2000" dirty="0" smtClean="0">
                <a:latin typeface="Calibri" pitchFamily="34" charset="0"/>
                <a:cs typeface="Calibri" pitchFamily="34" charset="0"/>
              </a:rPr>
              <a:t>Prover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potpunosti tehničke i druge dokumentacije za izgradnju objekta, odnosno za izvođenje radova;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vi-VN" sz="2000" dirty="0" smtClean="0">
                <a:latin typeface="Calibri" pitchFamily="34" charset="0"/>
                <a:cs typeface="Calibri" pitchFamily="34" charset="0"/>
              </a:rPr>
              <a:t>Kontrol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usklađenosti izvedenih radova sa građevinskom dozvolom, odnosno rešenjem o odobrenju, tehničkom dokumentacijom na osnovu koje se objekat gradio, odnosno izvodili radovi, kao i sa tehničkim propisima i standardima koji se odnose na pojedine vrste radova, odnosno materijala, opreme i instalacija.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x-none" sz="2400" b="1" dirty="0" smtClean="0"/>
              <a:t> </a:t>
            </a:r>
          </a:p>
          <a:p>
            <a:endParaRPr lang="x-none" sz="2400" b="1" dirty="0" smtClean="0"/>
          </a:p>
          <a:p>
            <a:endParaRPr lang="x-none" sz="2400" b="1" dirty="0" smtClean="0"/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2" y="545114"/>
            <a:ext cx="10515600" cy="726637"/>
          </a:xfrm>
        </p:spPr>
        <p:txBody>
          <a:bodyPr/>
          <a:lstStyle/>
          <a:p>
            <a:r>
              <a:rPr lang="x-none" dirty="0" smtClean="0"/>
              <a:t>II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gra</a:t>
            </a:r>
            <a:r>
              <a:rPr lang="x-none" dirty="0" smtClean="0"/>
              <a:t>đevinarstva: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780" y="1318022"/>
            <a:ext cx="110615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x-none" sz="3200" dirty="0" smtClean="0"/>
              <a:t>2</a:t>
            </a:r>
            <a:r>
              <a:rPr lang="vi-VN" sz="3200" dirty="0" smtClean="0"/>
              <a:t>.</a:t>
            </a:r>
            <a:r>
              <a:rPr lang="x-none" sz="3200" dirty="0" smtClean="0">
                <a:cs typeface="Calibri" pitchFamily="34" charset="0"/>
              </a:rPr>
              <a:t>1</a:t>
            </a:r>
            <a:r>
              <a:rPr lang="vi-VN" sz="3200" dirty="0" smtClean="0"/>
              <a:t>.</a:t>
            </a:r>
            <a:r>
              <a:rPr lang="x-none" sz="3200" dirty="0" smtClean="0"/>
              <a:t> Vrste radova </a:t>
            </a:r>
          </a:p>
          <a:p>
            <a:pPr>
              <a:spcAft>
                <a:spcPts val="1200"/>
              </a:spcAft>
            </a:pPr>
            <a:r>
              <a:rPr lang="x-none" sz="3200" dirty="0" smtClean="0"/>
              <a:t>2.2. Elementi izgradnje i završnih radova u građevinarstvu </a:t>
            </a:r>
          </a:p>
          <a:p>
            <a:pPr>
              <a:spcAft>
                <a:spcPts val="1200"/>
              </a:spcAft>
            </a:pPr>
            <a:r>
              <a:rPr lang="x-none" sz="3200" dirty="0" smtClean="0"/>
              <a:t>2.3. Tehnologije završnih radova u građevinarstvu</a:t>
            </a:r>
          </a:p>
          <a:p>
            <a:pPr>
              <a:spcAft>
                <a:spcPts val="1200"/>
              </a:spcAft>
            </a:pPr>
            <a:r>
              <a:rPr lang="x-none" sz="3200" dirty="0" smtClean="0"/>
              <a:t>2.4.</a:t>
            </a:r>
            <a:r>
              <a:rPr lang="en-US" sz="3200" dirty="0" smtClean="0"/>
              <a:t> </a:t>
            </a:r>
            <a:r>
              <a:rPr lang="x-none" sz="3200" dirty="0" smtClean="0"/>
              <a:t>Građevinski materijali i proizvodi odobreni za upotrebu </a:t>
            </a:r>
          </a:p>
          <a:p>
            <a:pPr>
              <a:spcAft>
                <a:spcPts val="1200"/>
              </a:spcAft>
            </a:pPr>
            <a:r>
              <a:rPr lang="x-none" sz="3200" dirty="0" smtClean="0"/>
              <a:t>2.5. Unutrašnje instalacije u objektima</a:t>
            </a:r>
          </a:p>
          <a:p>
            <a:pPr algn="just">
              <a:spcAft>
                <a:spcPts val="1200"/>
              </a:spcAft>
            </a:pPr>
            <a:r>
              <a:rPr lang="x-none" sz="3200" dirty="0" smtClean="0"/>
              <a:t>2.6. Nedostaci objekta koji su greška u projektovanju ili građenju,  </a:t>
            </a:r>
            <a:br>
              <a:rPr lang="x-none" sz="3200" dirty="0" smtClean="0"/>
            </a:br>
            <a:r>
              <a:rPr lang="x-none" sz="3200" dirty="0" smtClean="0"/>
              <a:t>        potkopavanja i štete nastale u toku eksploatacije </a:t>
            </a:r>
          </a:p>
          <a:p>
            <a:pPr>
              <a:spcAft>
                <a:spcPts val="1200"/>
              </a:spcAft>
            </a:pPr>
            <a:endParaRPr lang="vi-VN" sz="3200" dirty="0"/>
          </a:p>
          <a:p>
            <a:pPr>
              <a:spcAft>
                <a:spcPts val="1200"/>
              </a:spcAft>
            </a:pPr>
            <a:r>
              <a:rPr lang="vi-VN" sz="28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5504" y="470678"/>
            <a:ext cx="93059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x-none" sz="2400" b="1" dirty="0" smtClean="0"/>
              <a:t>EHNIČKI PREGLED OBJEKTA- DOKUMENTACIJA</a:t>
            </a:r>
          </a:p>
          <a:p>
            <a:endParaRPr lang="x-none" sz="2400" b="1" dirty="0" smtClean="0"/>
          </a:p>
          <a:p>
            <a:r>
              <a:rPr lang="x-none" sz="2400" b="1" dirty="0" smtClean="0"/>
              <a:t>PRILAŽE SE U PDF-u, ELEKTRONSKI POTPISANA</a:t>
            </a:r>
          </a:p>
          <a:p>
            <a:r>
              <a:rPr lang="x-none" sz="24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vi-VN" sz="2000" dirty="0" smtClean="0">
                <a:latin typeface="Calibri" pitchFamily="34" charset="0"/>
                <a:cs typeface="Calibri" pitchFamily="34" charset="0"/>
              </a:rPr>
              <a:t>Izveštaj komisije za tehnički pregled kojim se utvrđuje da je objekat podoban za upotrebu sa predlogom da se može izdati upotrebna dozvola;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x-none" sz="2000" dirty="0" smtClean="0">
                <a:latin typeface="Calibri" pitchFamily="34" charset="0"/>
                <a:cs typeface="Calibri" pitchFamily="34" charset="0"/>
              </a:rPr>
              <a:t>Skeniran projekat ukoliko je dozvola za objekat pre primene eketronskog slanja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2000" dirty="0" smtClean="0">
                <a:latin typeface="Calibri" pitchFamily="34" charset="0"/>
                <a:cs typeface="Calibri" pitchFamily="34" charset="0"/>
              </a:rPr>
              <a:t>Projekat za izvođenje 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(ILI KOJI JE DOBIO GRAĐEVINSKU DOZVOLU)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sa potvrdom i 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overom investitora, stručnog nadzora i izvođača radova da je izvedeno stanje jednako projektovanom stanju ili projekat izvedenog objekta 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(koji mora imati sve saglasnosti koje je imao i osnovni projekat);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vi-VN" sz="2000" dirty="0" smtClean="0">
                <a:latin typeface="Calibri" pitchFamily="34" charset="0"/>
                <a:cs typeface="Calibri" pitchFamily="34" charset="0"/>
              </a:rPr>
              <a:t>Elaborat geodetskih radova za izvedeni objekat i posebne delove objekta;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vi-VN" sz="2000" dirty="0" smtClean="0">
                <a:latin typeface="Calibri" pitchFamily="34" charset="0"/>
                <a:cs typeface="Calibri" pitchFamily="34" charset="0"/>
              </a:rPr>
              <a:t>Elaborat geodetskih radova za podzemne instalacije;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vi-VN" sz="2000" dirty="0" smtClean="0">
                <a:latin typeface="Calibri" pitchFamily="34" charset="0"/>
                <a:cs typeface="Calibri" pitchFamily="34" charset="0"/>
              </a:rPr>
              <a:t>Sertifikat o energetskim svojstvima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objekta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-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energetski 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pasoš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ks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...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ks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...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ks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...</a:t>
            </a:r>
            <a:r>
              <a:rPr lang="x-none" sz="200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x-none" sz="2400" b="1" dirty="0" smtClean="0"/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0549" y="283772"/>
            <a:ext cx="930592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OBJEKTI IZGRAĐENI BEZ GRAĐEVINSKE DOZVOLE</a:t>
            </a:r>
          </a:p>
          <a:p>
            <a:endParaRPr lang="en-US" sz="2400" dirty="0" smtClean="0"/>
          </a:p>
          <a:p>
            <a:pPr algn="just"/>
            <a:r>
              <a:rPr lang="x-none" sz="2000" dirty="0" smtClean="0">
                <a:latin typeface="Calibri" pitchFamily="34" charset="0"/>
                <a:cs typeface="Calibri" pitchFamily="34" charset="0"/>
              </a:rPr>
              <a:t>Ukoliko objekat nije izgrađen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skladu sa važećom 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rađevinskom dozvolom </a:t>
            </a:r>
            <a:r>
              <a:rPr lang="x-none" sz="2000" dirty="0" smtClean="0">
                <a:latin typeface="Calibri" pitchFamily="34" charset="0"/>
                <a:cs typeface="Calibri" pitchFamily="34" charset="0"/>
              </a:rPr>
              <a:t>ili bez dozvole primenjuje se postupci ozakonjenja (legalizacije) u skladu sa Zakonom o ozakonjenju objekata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x-none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vi-VN" sz="2000" dirty="0" smtClean="0">
                <a:latin typeface="Calibri" pitchFamily="34" charset="0"/>
                <a:cs typeface="Calibri" pitchFamily="34" charset="0"/>
              </a:rPr>
              <a:t>Ovim zakonom uređuju se uslovi, postupak i način ozakonjenja objekata, odnosno delova objekta izgrađenih bez građevinske dozvole, odnosno odobrenja za izgradnju (nezakonito izgrađeni objekti), uslovi, način i postupak izdavanja rešenja o ozakonjenju, pravne posledice ozakonjenja, kao i druga pitanja od značaja za ozakonjenje objekata.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x-none" sz="2000" dirty="0" smtClean="0">
                <a:latin typeface="Calibri" pitchFamily="34" charset="0"/>
                <a:cs typeface="Calibri" pitchFamily="34" charset="0"/>
              </a:rPr>
              <a:t>Rešenja 351.21....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x-none" sz="2000" dirty="0" smtClean="0">
              <a:cs typeface="Calibri" pitchFamily="34" charset="0"/>
            </a:endParaRPr>
          </a:p>
          <a:p>
            <a:pPr algn="just"/>
            <a:r>
              <a:rPr lang="x-none" sz="2000" dirty="0" smtClean="0">
                <a:latin typeface="Calibri" pitchFamily="34" charset="0"/>
                <a:cs typeface="Calibri" pitchFamily="34" charset="0"/>
              </a:rPr>
              <a:t>Rešenja o upotrebnoj dozvoli izdato od strane Sekretarijata za legalizaciju</a:t>
            </a:r>
          </a:p>
          <a:p>
            <a:pPr algn="just"/>
            <a:r>
              <a:rPr lang="x-none" sz="2000" dirty="0" smtClean="0">
                <a:latin typeface="Calibri" pitchFamily="34" charset="0"/>
                <a:cs typeface="Calibri" pitchFamily="34" charset="0"/>
              </a:rPr>
              <a:t>(sve do Zakona o ozakonjenju "Sl. glasnik RS", br. 96/2015) na osnovu projekta izvedenog objekta gde nije poštovana građevinska procedura tokom izvođenja, nema atesta - sem za el.en.</a:t>
            </a:r>
            <a:endParaRPr lang="x-none" sz="2000" dirty="0" smtClean="0">
              <a:cs typeface="Calibri" pitchFamily="34" charset="0"/>
            </a:endParaRPr>
          </a:p>
          <a:p>
            <a:pPr algn="just"/>
            <a:r>
              <a:rPr lang="en-US" sz="2000" dirty="0" smtClean="0">
                <a:cs typeface="Calibri" pitchFamily="34" charset="0"/>
              </a:rPr>
              <a:t>I</a:t>
            </a:r>
            <a:r>
              <a:rPr lang="x-none" sz="2000" dirty="0" smtClean="0">
                <a:cs typeface="Calibri" pitchFamily="34" charset="0"/>
              </a:rPr>
              <a:t>nvestitor je  radio objekat u sopstvenoj režiji.</a:t>
            </a:r>
          </a:p>
          <a:p>
            <a:pPr algn="just"/>
            <a:r>
              <a:rPr lang="x-none" sz="2000" dirty="0" smtClean="0">
                <a:cs typeface="Calibri" pitchFamily="34" charset="0"/>
              </a:rPr>
              <a:t>Za objekte ne garantuje RS.</a:t>
            </a:r>
            <a:endParaRPr lang="en-US" sz="2000" dirty="0" smtClean="0">
              <a:cs typeface="Calibri" pitchFamily="34" charset="0"/>
            </a:endParaRPr>
          </a:p>
          <a:p>
            <a:r>
              <a:rPr lang="x-none" sz="2400" b="1" dirty="0" smtClean="0"/>
              <a:t> </a:t>
            </a:r>
          </a:p>
          <a:p>
            <a:endParaRPr lang="x-none" sz="2400" b="1" dirty="0" smtClean="0"/>
          </a:p>
          <a:p>
            <a:endParaRPr lang="x-none" sz="2400" b="1" dirty="0" smtClean="0"/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5824" y="490806"/>
            <a:ext cx="930592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REŠENJA O OZAKONJENJU OBJEKTA</a:t>
            </a:r>
          </a:p>
          <a:p>
            <a:r>
              <a:rPr lang="x-none" sz="2400" b="1" dirty="0" smtClean="0"/>
              <a:t> </a:t>
            </a:r>
            <a:endParaRPr lang="en-US" sz="2400" dirty="0" smtClean="0"/>
          </a:p>
          <a:p>
            <a:pPr algn="just"/>
            <a:r>
              <a:rPr lang="x-none" sz="2000" b="1" dirty="0" smtClean="0"/>
              <a:t>,,Član 2</a:t>
            </a:r>
            <a:endParaRPr lang="en-US" sz="2000" b="1" dirty="0" smtClean="0"/>
          </a:p>
          <a:p>
            <a:pPr algn="just"/>
            <a:r>
              <a:rPr lang="x-none" sz="2000" dirty="0" smtClean="0"/>
              <a:t>Ozakonjenje, u smislu ovog zakona, predstavlja javni interes za Republiku Srbiju.,,</a:t>
            </a:r>
          </a:p>
          <a:p>
            <a:pPr algn="just"/>
            <a:endParaRPr lang="en-US" sz="2000" dirty="0" smtClean="0"/>
          </a:p>
          <a:p>
            <a:pPr algn="just"/>
            <a:r>
              <a:rPr lang="x-none" sz="2000" dirty="0" smtClean="0"/>
              <a:t>,, Objekti za koje bude utvrđeno da ne postoje, odnosno nisu vidljivi na satelitskom snimku iz člana 6. stav 4. ovog zakona, nisu predmet ozakonjenja i nadležni građevinski inspektor za te objekte donosi rešenje o rušenju, koje je izvršno danom donošenja, u skladu sa Zakonom o planiranju i izgradnji</a:t>
            </a:r>
          </a:p>
          <a:p>
            <a:endParaRPr lang="en-US" dirty="0" smtClean="0"/>
          </a:p>
          <a:p>
            <a:r>
              <a:rPr lang="x-none" sz="2400" b="1" smtClean="0"/>
              <a:t>MINIMALNA </a:t>
            </a:r>
            <a:r>
              <a:rPr lang="x-none" sz="2400" b="1" smtClean="0"/>
              <a:t>DOKUMENTACIJA</a:t>
            </a:r>
            <a:endParaRPr lang="en-US" sz="2400" dirty="0" smtClean="0"/>
          </a:p>
          <a:p>
            <a:r>
              <a:rPr lang="x-none" sz="2000" b="1" dirty="0" smtClean="0"/>
              <a:t>Član 17</a:t>
            </a:r>
            <a:endParaRPr lang="en-US" sz="2000" dirty="0" smtClean="0"/>
          </a:p>
          <a:p>
            <a:r>
              <a:rPr lang="x-none" sz="2000" dirty="0" smtClean="0"/>
              <a:t>Izveštaj o zatečenom stanju objekta se izrađuje za:</a:t>
            </a:r>
            <a:endParaRPr lang="en-US" sz="2000" dirty="0" smtClean="0"/>
          </a:p>
          <a:p>
            <a:r>
              <a:rPr lang="x-none" sz="2000" dirty="0" smtClean="0"/>
              <a:t>1) objekte kategorije A, klase 111011 i 112111;</a:t>
            </a:r>
            <a:endParaRPr lang="en-US" sz="2000" dirty="0" smtClean="0"/>
          </a:p>
          <a:p>
            <a:r>
              <a:rPr lang="x-none" sz="2000" dirty="0" smtClean="0"/>
              <a:t>2) objekte čija je bruto razvijena građevinska površina objekta (u daljem tekstu: BRGP) veća od 400 m</a:t>
            </a:r>
            <a:r>
              <a:rPr lang="en-US" sz="2000" dirty="0" smtClean="0"/>
              <a:t>2</a:t>
            </a:r>
            <a:r>
              <a:rPr lang="x-none" sz="2000" dirty="0" smtClean="0"/>
              <a:t>;</a:t>
            </a:r>
            <a:endParaRPr lang="en-US" sz="2000" dirty="0" smtClean="0"/>
          </a:p>
          <a:p>
            <a:r>
              <a:rPr lang="x-none" sz="2000" dirty="0" smtClean="0"/>
              <a:t>3) objekte javne namene;</a:t>
            </a:r>
            <a:endParaRPr lang="en-US" sz="2000" dirty="0" smtClean="0"/>
          </a:p>
          <a:p>
            <a:r>
              <a:rPr lang="x-none" sz="2000" dirty="0" smtClean="0"/>
              <a:t>4) inženjerske objekte.</a:t>
            </a:r>
            <a:endParaRPr lang="en-US" sz="2000" dirty="0" smtClean="0"/>
          </a:p>
          <a:p>
            <a:r>
              <a:rPr lang="x-none" sz="2400" b="1" dirty="0" smtClean="0"/>
              <a:t> </a:t>
            </a:r>
          </a:p>
          <a:p>
            <a:endParaRPr lang="x-none" sz="2400" b="1" dirty="0" smtClean="0"/>
          </a:p>
          <a:p>
            <a:endParaRPr lang="x-none" sz="2400" b="1" dirty="0" smtClean="0"/>
          </a:p>
          <a:p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0549" y="0"/>
            <a:ext cx="9305925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000" b="1" dirty="0" smtClean="0"/>
              <a:t> Član 18</a:t>
            </a:r>
          </a:p>
          <a:p>
            <a:pPr algn="just"/>
            <a:r>
              <a:rPr lang="x-none" sz="2000" dirty="0" smtClean="0"/>
              <a:t>Izveštaj o zatečenom stanju objekta koji se izrađuje za objekte kategorije A, klase 111011 i 112111, sadrži: elaborat geodetskih radova, snimak izvedenog stanja, izjavu odgovornog projektanta ili odgovornog </a:t>
            </a:r>
            <a:r>
              <a:rPr lang="x-none" sz="2000" b="1" dirty="0" smtClean="0"/>
              <a:t>izvođača radova da objekat ispunjava osnovne zahteve za objekat u pogledu nosivosti i stabilnosti, prema propisima koji su važili u vreme izgradnje tog objekta i izjavu vlasnika nezakonito izgrađenog objekta da prihvata eventualni rizik korišćenja objekta s obzirom na minimalnu tehničku dokumentaciju koja je propisana za ozakonjenje.</a:t>
            </a:r>
          </a:p>
          <a:p>
            <a:pPr algn="just"/>
            <a:endParaRPr lang="x-none" sz="2000" b="1" dirty="0" smtClean="0"/>
          </a:p>
          <a:p>
            <a:pPr algn="just"/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x-none" sz="2000" b="1" dirty="0" smtClean="0"/>
              <a:t>ostalih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objekata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voditi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računa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stanju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terenu</a:t>
            </a:r>
            <a:r>
              <a:rPr lang="en-US" sz="2000" b="1" dirty="0" smtClean="0"/>
              <a:t> -</a:t>
            </a:r>
            <a:r>
              <a:rPr lang="x-none" sz="2000" b="1" dirty="0" smtClean="0"/>
              <a:t> </a:t>
            </a:r>
            <a:r>
              <a:rPr lang="en-US" sz="2000" b="1" dirty="0" err="1" smtClean="0"/>
              <a:t>zabeležbe</a:t>
            </a:r>
            <a:r>
              <a:rPr lang="en-US" sz="2000" b="1" dirty="0" smtClean="0"/>
              <a:t> ( PPZ)</a:t>
            </a:r>
            <a:endParaRPr lang="en-US" sz="2000" dirty="0" smtClean="0"/>
          </a:p>
          <a:p>
            <a:pPr algn="just"/>
            <a:r>
              <a:rPr lang="en-US" sz="2000" b="1" dirty="0" err="1" smtClean="0"/>
              <a:t>Objekti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dobili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pozitivno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mišljenje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PZI </a:t>
            </a:r>
            <a:r>
              <a:rPr lang="en-US" sz="2000" b="1" dirty="0" err="1" smtClean="0"/>
              <a:t>prema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članu</a:t>
            </a:r>
            <a:r>
              <a:rPr lang="en-US" sz="2000" b="1" dirty="0" smtClean="0"/>
              <a:t> 15 </a:t>
            </a:r>
            <a:r>
              <a:rPr lang="en-US" sz="2000" b="1" dirty="0" err="1" smtClean="0"/>
              <a:t>Zakona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ozakonjenju</a:t>
            </a:r>
            <a:r>
              <a:rPr lang="en-US" sz="2000" b="1" dirty="0" smtClean="0"/>
              <a:t> </a:t>
            </a:r>
          </a:p>
          <a:p>
            <a:pPr algn="just"/>
            <a:r>
              <a:rPr lang="x-none" sz="2000" b="1" dirty="0" smtClean="0"/>
              <a:t>Član 15</a:t>
            </a:r>
            <a:endParaRPr lang="en-US" sz="2000" b="1" dirty="0" smtClean="0"/>
          </a:p>
          <a:p>
            <a:pPr algn="just"/>
            <a:r>
              <a:rPr lang="x-none" sz="2000" dirty="0" smtClean="0"/>
              <a:t>,,Sadržina izveštaja o zatečenom stanju objekta za potrebe ozakonjenja objekta zavisi od klase, površine, namene i načina korišćenja objekta i ima sadržinu propisanu ovim zakonom.</a:t>
            </a:r>
            <a:endParaRPr lang="en-US" sz="2000" dirty="0" smtClean="0"/>
          </a:p>
          <a:p>
            <a:pPr algn="just"/>
            <a:r>
              <a:rPr lang="x-none" sz="2000" dirty="0" smtClean="0"/>
              <a:t>Za objekte za koje se u skladu sa zakonom kojim se uređuje zaštita od požara pribavlja saglasnost Ministarstva unutrašnjih poslova na projektnu dokumentaciju, pored izveštaja o zatečenom stanju objekta prilaže se projekat za izvođenje radova sa saglasnošću organa nadležnog za poslove zaštite od požara.</a:t>
            </a:r>
            <a:endParaRPr lang="en-US" sz="2000" dirty="0" smtClean="0"/>
          </a:p>
          <a:p>
            <a:pPr algn="just"/>
            <a:r>
              <a:rPr lang="x-none" sz="2000" dirty="0" smtClean="0"/>
              <a:t>Projekat za izvođenje radova izrađuje se u skladu sa podzakonskim aktom donetim na osnovu Zakona o planiranju i izgradnji, kojim se uređuje sadržina tehničke dokumentacije.</a:t>
            </a:r>
            <a:r>
              <a:rPr lang="en-US" sz="2000" dirty="0" smtClean="0"/>
              <a:t>’’</a:t>
            </a:r>
          </a:p>
          <a:p>
            <a:pPr algn="just"/>
            <a:endParaRPr lang="en-US" sz="2000" dirty="0" smtClean="0"/>
          </a:p>
          <a:p>
            <a:pPr algn="just"/>
            <a:endParaRPr lang="en-US" dirty="0" smtClean="0"/>
          </a:p>
          <a:p>
            <a:pPr algn="just"/>
            <a:r>
              <a:rPr lang="x-none" sz="2400" b="1" dirty="0" smtClean="0"/>
              <a:t> </a:t>
            </a:r>
          </a:p>
          <a:p>
            <a:pPr algn="just"/>
            <a:endParaRPr lang="x-none" sz="2400" b="1" dirty="0" smtClean="0"/>
          </a:p>
          <a:p>
            <a:pPr algn="just"/>
            <a:endParaRPr lang="x-none" sz="2400" b="1" dirty="0" smtClean="0"/>
          </a:p>
          <a:p>
            <a:pPr algn="just"/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ED-Credit-Catego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844" y="2822110"/>
            <a:ext cx="3850479" cy="2974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525" y="571500"/>
            <a:ext cx="1032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vi-VN" b="1" dirty="0" smtClean="0"/>
              <a:t>1.2.PRIMENA SRPSKIH I MEĐUNARODNIH STANDARDA U GRAĐEVINARSTVU</a:t>
            </a:r>
            <a:endParaRPr lang="x-non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04875" y="1190625"/>
            <a:ext cx="1032509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  <p:pic>
        <p:nvPicPr>
          <p:cNvPr id="6" name="Picture 5" descr="Ciclo-Vida-de-producto-impact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538" y="1388466"/>
            <a:ext cx="4519448" cy="3048912"/>
          </a:xfrm>
          <a:prstGeom prst="rect">
            <a:avLst/>
          </a:prstGeom>
        </p:spPr>
      </p:pic>
      <p:pic>
        <p:nvPicPr>
          <p:cNvPr id="7" name="Picture 6" descr="i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5214" y="1002096"/>
            <a:ext cx="3198922" cy="2396104"/>
          </a:xfrm>
          <a:prstGeom prst="rect">
            <a:avLst/>
          </a:prstGeom>
        </p:spPr>
      </p:pic>
      <p:pic>
        <p:nvPicPr>
          <p:cNvPr id="8" name="Picture 7" descr="hacc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9601" y="3065640"/>
            <a:ext cx="3177902" cy="2380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525" y="571500"/>
            <a:ext cx="1032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vi-VN" sz="2000" b="1" dirty="0" smtClean="0"/>
              <a:t>1.2.</a:t>
            </a:r>
            <a:r>
              <a:rPr lang="x-none" sz="2000" b="1" dirty="0" smtClean="0"/>
              <a:t> </a:t>
            </a:r>
            <a:r>
              <a:rPr lang="vi-VN" sz="2000" b="1" dirty="0" smtClean="0"/>
              <a:t>PRIMENA SRPSKIH I MEĐUNARODNIH STANDARDA U GRAĐEVINARSTVU</a:t>
            </a:r>
            <a:endParaRPr lang="x-none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5179" y="990928"/>
            <a:ext cx="10325099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/>
              <a:t>Primena srpskih i međunarodnih standarda u građevinarstvu</a:t>
            </a:r>
            <a:endParaRPr lang="en-US" sz="2000" dirty="0" smtClean="0"/>
          </a:p>
          <a:p>
            <a:pPr algn="just"/>
            <a:r>
              <a:rPr lang="x-none" sz="2000" dirty="0" smtClean="0"/>
              <a:t>Standard je dokument, utvrđen konsenzusom i odobren od priznatog tela, kojim se utvrđuju, za opštu i višekratnu upotrebu, pravila, smernice ili karakteristike za aktivnosti ili njihove rezultate (proizvode), radi postizanja optimalnog nivoa uređenosti u datom kontekstu.</a:t>
            </a:r>
            <a:endParaRPr lang="en-US" sz="2000" dirty="0" smtClean="0"/>
          </a:p>
          <a:p>
            <a:pPr algn="just"/>
            <a:endParaRPr lang="x-none" sz="2000" b="1" dirty="0" smtClean="0"/>
          </a:p>
          <a:p>
            <a:pPr algn="just"/>
            <a:r>
              <a:rPr lang="x-none" sz="2000" b="1" dirty="0" smtClean="0"/>
              <a:t>Primena standarda je dobrovoljna. </a:t>
            </a:r>
          </a:p>
          <a:p>
            <a:pPr algn="just"/>
            <a:endParaRPr lang="en-US" sz="2000" dirty="0" smtClean="0"/>
          </a:p>
          <a:p>
            <a:pPr algn="just"/>
            <a:r>
              <a:rPr lang="x-none" sz="2000" b="1" i="1" dirty="0" smtClean="0"/>
              <a:t>Usaglašenost sa standardima postaje obavezna za proizvođača samo ako se na standard poziva ugovor između proizvođača-isporučioca i kupca ili tehnički propis.</a:t>
            </a:r>
            <a:endParaRPr lang="en-US" sz="2000" b="1" i="1" dirty="0" smtClean="0"/>
          </a:p>
          <a:p>
            <a:pPr algn="just"/>
            <a:endParaRPr lang="x-none" sz="2000" b="1" dirty="0" smtClean="0"/>
          </a:p>
          <a:p>
            <a:pPr algn="just"/>
            <a:r>
              <a:rPr lang="x-none" sz="2000" b="1" dirty="0" smtClean="0"/>
              <a:t>Akreditacija</a:t>
            </a:r>
            <a:r>
              <a:rPr lang="x-none" sz="2000" dirty="0" smtClean="0"/>
              <a:t> je utvrđivanje od strane nacionalnog tela za akreditaciju da li telo za ocenjivanje usaglašenosti ispunjava zahteve za obavljanje određenih poslova ocenjivanja usaglašenosti, koji su utvrđeni u odgovarajućim srpskim, odnosno međunarodnim i evropskim harmonizovanim standardima, i kada je primenljivo, sve dodatne zahteve definisane za pojedine oblasti, uključujući i zahteve utvrđene u relevantnim sektorskim šemama za ocenjivanje usaglašenosti.</a:t>
            </a:r>
            <a:endParaRPr lang="en-US" sz="2000" dirty="0" smtClean="0"/>
          </a:p>
          <a:p>
            <a:pPr algn="just"/>
            <a:r>
              <a:rPr lang="x-none" sz="2000" b="1" dirty="0" smtClean="0"/>
              <a:t>Akreditaciono telo Srbije</a:t>
            </a:r>
            <a:endParaRPr lang="en-US" sz="20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825" y="382772"/>
            <a:ext cx="10325099" cy="1058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/>
              <a:t>SERTIFIKAT </a:t>
            </a:r>
            <a:endParaRPr lang="en-US" sz="2000" dirty="0" smtClean="0"/>
          </a:p>
          <a:p>
            <a:r>
              <a:rPr lang="x-none" sz="2000" dirty="0" smtClean="0"/>
              <a:t>izdaje akreditovano (sertifikaciono) telo na osnovu ocene ocenjivačkog  tela, a ocenjuje se ispunjenost  zahteva navedenih u standardu </a:t>
            </a:r>
            <a:endParaRPr lang="en-US" sz="2000" dirty="0" smtClean="0"/>
          </a:p>
          <a:p>
            <a:r>
              <a:rPr lang="x-none" sz="2000" b="1" dirty="0" smtClean="0"/>
              <a:t>ATESTNA DOKUMENTACIJA</a:t>
            </a:r>
            <a:endParaRPr lang="en-US" sz="2000" dirty="0" smtClean="0"/>
          </a:p>
          <a:p>
            <a:r>
              <a:rPr lang="x-none" sz="2000" dirty="0" smtClean="0"/>
              <a:t>Svaki materijal koji se doprema na gradilište i odvozi sa gradilišta mora imati prateći dokument</a:t>
            </a:r>
            <a:endParaRPr lang="en-US" sz="2000" dirty="0" smtClean="0"/>
          </a:p>
          <a:p>
            <a:r>
              <a:rPr lang="x-none" sz="2000" dirty="0" smtClean="0"/>
              <a:t>•	Dokaz kvaliteta</a:t>
            </a:r>
            <a:endParaRPr lang="en-US" sz="2000" dirty="0" smtClean="0"/>
          </a:p>
          <a:p>
            <a:r>
              <a:rPr lang="x-none" sz="2000" dirty="0" smtClean="0"/>
              <a:t>•	Dokaz neškodljivosti </a:t>
            </a:r>
            <a:endParaRPr lang="en-US" sz="2000" dirty="0" smtClean="0"/>
          </a:p>
          <a:p>
            <a:r>
              <a:rPr lang="x-none" sz="2000" dirty="0" smtClean="0"/>
              <a:t>•	Dokaz otpornosti na požar</a:t>
            </a:r>
            <a:endParaRPr lang="en-US" sz="2000" dirty="0" smtClean="0"/>
          </a:p>
          <a:p>
            <a:r>
              <a:rPr lang="x-none" sz="2000" dirty="0" smtClean="0"/>
              <a:t>•	Uputstvo za transport, skladištenje, ugradnju, negu, zaštitu od oštećenja, upotrebu</a:t>
            </a:r>
            <a:endParaRPr lang="en-US" sz="2000" dirty="0" smtClean="0"/>
          </a:p>
          <a:p>
            <a:r>
              <a:rPr lang="x-none" sz="2000" dirty="0" smtClean="0"/>
              <a:t> </a:t>
            </a:r>
            <a:r>
              <a:rPr lang="x-none" sz="2000" b="1" dirty="0" smtClean="0"/>
              <a:t>Institut za standardizaciju Srbije</a:t>
            </a:r>
            <a:endParaRPr lang="en-US" sz="2000" dirty="0" smtClean="0"/>
          </a:p>
          <a:p>
            <a:r>
              <a:rPr lang="x-none" sz="2000" dirty="0" smtClean="0"/>
              <a:t>• 	donosi, razvija, preispituje, menja, dopunjava i povlači srpske standarde i srodne dokumente;</a:t>
            </a:r>
            <a:endParaRPr lang="en-US" sz="2000" dirty="0" smtClean="0"/>
          </a:p>
          <a:p>
            <a:r>
              <a:rPr lang="x-none" sz="2000" dirty="0" smtClean="0"/>
              <a:t>• 	obezbeđuje usaglašenost  srpskih standarda i srodnih dokumenata sa evropskim i međunarodnim  standardima i srodnim dokumentima;</a:t>
            </a:r>
            <a:endParaRPr lang="en-US" sz="2000" dirty="0" smtClean="0"/>
          </a:p>
          <a:p>
            <a:r>
              <a:rPr lang="x-none" sz="2000" dirty="0" smtClean="0"/>
              <a:t>• 	vodi registar srpskih standarda i srodnih dokumenata u svim fazama razvoja. </a:t>
            </a:r>
            <a:endParaRPr lang="en-US" sz="2000" dirty="0" smtClean="0"/>
          </a:p>
          <a:p>
            <a:r>
              <a:rPr lang="x-none" sz="2000" dirty="0" smtClean="0"/>
              <a:t> </a:t>
            </a:r>
          </a:p>
          <a:p>
            <a:r>
              <a:rPr lang="x-none" sz="2000" b="1" dirty="0" smtClean="0"/>
              <a:t>Svi  atesti moraju biti usaglašeni sa našim standardima SRPS</a:t>
            </a:r>
            <a:endParaRPr lang="en-US" sz="2000" dirty="0" smtClean="0"/>
          </a:p>
          <a:p>
            <a:pPr lvl="0"/>
            <a:r>
              <a:rPr lang="x-none" sz="2000" dirty="0" smtClean="0"/>
              <a:t>Kontrola kvaliteta se obavlja u akreditovanim laboratorijama</a:t>
            </a:r>
            <a:endParaRPr lang="en-US" sz="2000" dirty="0" smtClean="0"/>
          </a:p>
          <a:p>
            <a:pPr lvl="0"/>
            <a:r>
              <a:rPr lang="x-none" sz="2000" dirty="0" smtClean="0"/>
              <a:t>Kompletna atestna dokumentacija se čuva trajno, proverava se pri tehničkom pregledu i predaje investitoru zbog  garantnog roka i održavanja </a:t>
            </a:r>
            <a:endParaRPr lang="en-US" sz="2000" dirty="0" smtClean="0"/>
          </a:p>
          <a:p>
            <a:r>
              <a:rPr lang="x-none" sz="2000" b="1" dirty="0" smtClean="0"/>
              <a:t> IMS AD INSTITUT </a:t>
            </a:r>
            <a:r>
              <a:rPr lang="x-none" sz="2000" dirty="0" smtClean="0"/>
              <a:t>, </a:t>
            </a:r>
            <a:r>
              <a:rPr lang="x-none" sz="2000" b="1" dirty="0" smtClean="0"/>
              <a:t>INSTITUT ZA PUTEVE , Instituti koji su sertifikovani...</a:t>
            </a:r>
            <a:endParaRPr lang="en-US" sz="20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750" y="1095375"/>
            <a:ext cx="1032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x-none" sz="2400" b="1" dirty="0" smtClean="0"/>
              <a:t>1</a:t>
            </a:r>
            <a:r>
              <a:rPr lang="vi-VN" sz="2400" b="1" dirty="0" smtClean="0"/>
              <a:t>.</a:t>
            </a:r>
            <a:r>
              <a:rPr lang="x-none" sz="2400" b="1" dirty="0" smtClean="0"/>
              <a:t>3</a:t>
            </a:r>
            <a:r>
              <a:rPr lang="vi-VN" sz="2400" b="1" dirty="0" smtClean="0"/>
              <a:t>.</a:t>
            </a:r>
            <a:r>
              <a:rPr lang="pl-PL" sz="2400" b="1" dirty="0" smtClean="0"/>
              <a:t> PRAVILA ZA OBRAČUN POVRŠINE I ZAPREMINE OBJEKATA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3875" y="1819275"/>
            <a:ext cx="5791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/>
              <a:t>NEOPHODNO ZA OBRAČUN POVRŠINA NAKON MERENJA </a:t>
            </a:r>
          </a:p>
          <a:p>
            <a:r>
              <a:rPr lang="x-none" sz="2000" dirty="0" smtClean="0"/>
              <a:t>MERENJE :</a:t>
            </a:r>
          </a:p>
          <a:p>
            <a:r>
              <a:rPr lang="x-none" sz="2000" dirty="0" smtClean="0"/>
              <a:t>SKICA PROSTORA, MERENJE U KRUG, VISINE , DIJAGONALE, DEBLJINE ZIDOVA, OTVORI ...</a:t>
            </a:r>
          </a:p>
          <a:p>
            <a:r>
              <a:rPr lang="x-none" sz="2000" dirty="0" smtClean="0"/>
              <a:t>CRTEŽ  IZMEREN, DKP...OBRAČUN POVRŠINA, ACADu...</a:t>
            </a:r>
          </a:p>
          <a:p>
            <a:endParaRPr lang="x-none" sz="2000" dirty="0" smtClean="0"/>
          </a:p>
          <a:p>
            <a:r>
              <a:rPr lang="x-none" sz="2000" dirty="0" smtClean="0"/>
              <a:t>PANTLJIKA</a:t>
            </a:r>
          </a:p>
          <a:p>
            <a:r>
              <a:rPr lang="x-none" sz="2000" dirty="0" smtClean="0"/>
              <a:t>METAR</a:t>
            </a:r>
          </a:p>
          <a:p>
            <a:r>
              <a:rPr lang="x-none" sz="2000" dirty="0" smtClean="0"/>
              <a:t>LASERSKI METAR</a:t>
            </a:r>
          </a:p>
          <a:p>
            <a:r>
              <a:rPr lang="x-none" sz="2000" dirty="0" smtClean="0"/>
              <a:t>GEODETSKI APARATI JPS KOORDINATE ...</a:t>
            </a:r>
          </a:p>
          <a:p>
            <a:endParaRPr lang="x-none" dirty="0" smtClean="0"/>
          </a:p>
          <a:p>
            <a:endParaRPr lang="x-none" dirty="0" smtClean="0"/>
          </a:p>
          <a:p>
            <a:endParaRPr lang="en-US" dirty="0"/>
          </a:p>
        </p:txBody>
      </p:sp>
      <p:pic>
        <p:nvPicPr>
          <p:cNvPr id="27650" name="Picture 2" descr="Rezultat slika za MERENJE PROST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3066" y="1946057"/>
            <a:ext cx="4982613" cy="2056205"/>
          </a:xfrm>
          <a:prstGeom prst="rect">
            <a:avLst/>
          </a:prstGeom>
          <a:noFill/>
        </p:spPr>
      </p:pic>
      <p:pic>
        <p:nvPicPr>
          <p:cNvPr id="7" name="Picture 6" descr="bosch-digitalni-laserski-daljinomer-plr-50-1614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0842" y="3800146"/>
            <a:ext cx="1831428" cy="1831428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3397" y="4456386"/>
            <a:ext cx="2205194" cy="1651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3248" y="541283"/>
            <a:ext cx="1032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x-none" sz="2400" b="1" dirty="0" smtClean="0"/>
              <a:t>1</a:t>
            </a:r>
            <a:r>
              <a:rPr lang="vi-VN" sz="2400" b="1" dirty="0" smtClean="0"/>
              <a:t>.</a:t>
            </a:r>
            <a:r>
              <a:rPr lang="x-none" sz="2400" b="1" dirty="0" smtClean="0"/>
              <a:t>3</a:t>
            </a:r>
            <a:r>
              <a:rPr lang="vi-VN" sz="2400" b="1" dirty="0" smtClean="0"/>
              <a:t>.</a:t>
            </a:r>
            <a:r>
              <a:rPr lang="pl-PL" sz="2400" b="1" dirty="0" smtClean="0"/>
              <a:t> PRAVILA ZA OBRAČUN POVRŠINE I ZAPREMINE OBJEKATA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1904" y="1101287"/>
            <a:ext cx="10325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>
                <a:latin typeface="Calibri" pitchFamily="34" charset="0"/>
                <a:cs typeface="Calibri" pitchFamily="34" charset="0"/>
              </a:rPr>
              <a:t>Izračunavanje površina i zapremina vrši se prema standardima: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x-none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x-none" sz="2400" b="1" dirty="0" smtClean="0">
                <a:latin typeface="Calibri" pitchFamily="34" charset="0"/>
                <a:cs typeface="Calibri" pitchFamily="34" charset="0"/>
              </a:rPr>
              <a:t>SRPS U.C2.100:2002 </a:t>
            </a:r>
            <a:r>
              <a:rPr lang="x-none" sz="24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x-none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x-none" sz="2400" b="1" dirty="0" smtClean="0">
                <a:latin typeface="Calibri" pitchFamily="34" charset="0"/>
                <a:cs typeface="Calibri" pitchFamily="34" charset="0"/>
              </a:rPr>
              <a:t>SRPS ISO 9836:1995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Površinski i zapreminski pokazatelji u objektima pokazuju njihovu upotrebnu vrednost i ekonomske karakteristike. </a:t>
            </a:r>
          </a:p>
          <a:p>
            <a:endParaRPr lang="x-none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Bazni podaci za izračunavanje ukupne cene građenja i održavanja</a:t>
            </a:r>
          </a:p>
          <a:p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i ocenu racionalnosti projektovanja i primene materijala 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Merenje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korisne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površine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objekata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vrši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se u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skladu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standardom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x-non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352" y="1063256"/>
            <a:ext cx="10325099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libri" pitchFamily="34" charset="0"/>
              </a:rPr>
              <a:t>TERMINI I DEFINICIJE </a:t>
            </a:r>
            <a:endParaRPr lang="sr-Latn-RS" sz="2800" b="1" dirty="0" smtClean="0">
              <a:latin typeface="Calibri" pitchFamily="34" charset="0"/>
            </a:endParaRPr>
          </a:p>
          <a:p>
            <a:endParaRPr lang="en-US" sz="2800" b="1" dirty="0" smtClean="0">
              <a:latin typeface="Calibri" pitchFamily="34" charset="0"/>
            </a:endParaRPr>
          </a:p>
          <a:p>
            <a:pPr lvl="0"/>
            <a:r>
              <a:rPr lang="x-none" sz="2800" dirty="0" smtClean="0">
                <a:latin typeface="Calibri" pitchFamily="34" charset="0"/>
              </a:rPr>
              <a:t>Pokrivena površina - površina zemljišta pokrivena objektima u finalno obrađenom stanju,  površina pod objektom </a:t>
            </a:r>
          </a:p>
          <a:p>
            <a:pPr lvl="0"/>
            <a:r>
              <a:rPr lang="x-none" sz="2800" b="1" dirty="0" smtClean="0">
                <a:latin typeface="Calibri" pitchFamily="34" charset="0"/>
              </a:rPr>
              <a:t>BRGP   GRAĐEVINSKA BRUTO POVRŠINA </a:t>
            </a:r>
            <a:r>
              <a:rPr lang="x-none" sz="2800" dirty="0" smtClean="0">
                <a:latin typeface="Calibri" pitchFamily="34" charset="0"/>
              </a:rPr>
              <a:t>- površina prostora koji je određen spoljašnjim merama finalno obrađenih građevinskih elemenata koji ga formiraju</a:t>
            </a:r>
            <a:endParaRPr lang="en-US" sz="2800" dirty="0" smtClean="0">
              <a:latin typeface="Calibri" pitchFamily="34" charset="0"/>
            </a:endParaRPr>
          </a:p>
          <a:p>
            <a:pPr lvl="0"/>
            <a:r>
              <a:rPr lang="x-none" sz="2800" b="1" dirty="0" smtClean="0">
                <a:latin typeface="Calibri" pitchFamily="34" charset="0"/>
              </a:rPr>
              <a:t>Neto površina </a:t>
            </a:r>
            <a:r>
              <a:rPr lang="x-none" sz="2800" dirty="0" smtClean="0">
                <a:latin typeface="Calibri" pitchFamily="34" charset="0"/>
              </a:rPr>
              <a:t>- površina svih prostora između zidova i pregrada</a:t>
            </a:r>
          </a:p>
          <a:p>
            <a:pPr lvl="0"/>
            <a:r>
              <a:rPr lang="x-none" sz="2800" b="1" dirty="0" smtClean="0">
                <a:latin typeface="Calibri" pitchFamily="34" charset="0"/>
              </a:rPr>
              <a:t>NRGP KORISNA POVRŠINA –</a:t>
            </a:r>
            <a:r>
              <a:rPr lang="x-none" sz="2800" dirty="0" smtClean="0">
                <a:latin typeface="Calibri" pitchFamily="34" charset="0"/>
              </a:rPr>
              <a:t> </a:t>
            </a:r>
          </a:p>
          <a:p>
            <a:pPr lvl="0"/>
            <a:r>
              <a:rPr lang="x-none" sz="2800" dirty="0" smtClean="0">
                <a:latin typeface="Calibri" pitchFamily="34" charset="0"/>
              </a:rPr>
              <a:t>delovi neto površine koji odgovaraju nameni i funkciji zgrade</a:t>
            </a:r>
            <a:endParaRPr lang="en-US" sz="2800" dirty="0" smtClean="0">
              <a:latin typeface="Calibri" pitchFamily="34" charset="0"/>
            </a:endParaRPr>
          </a:p>
          <a:p>
            <a:pPr lvl="0"/>
            <a:r>
              <a:rPr lang="x-none" sz="2800" dirty="0" smtClean="0">
                <a:latin typeface="Calibri" pitchFamily="34" charset="0"/>
              </a:rPr>
              <a:t>Površina pod instalacijama - tehničke prostorije</a:t>
            </a:r>
            <a:endParaRPr lang="en-US" sz="2800" dirty="0" smtClean="0">
              <a:latin typeface="Calibri" pitchFamily="34" charset="0"/>
            </a:endParaRPr>
          </a:p>
          <a:p>
            <a:pPr lvl="0"/>
            <a:r>
              <a:rPr lang="x-none" sz="2800" dirty="0" smtClean="0">
                <a:latin typeface="Calibri" pitchFamily="34" charset="0"/>
              </a:rPr>
              <a:t>Površina za komunikaciju – stepeništa, koridori, unutr. rampe, holovi, hodnici, itd.</a:t>
            </a:r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780" y="1318022"/>
            <a:ext cx="11061577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2.7.	Habanje objekta usled dejstva tehničkih činilaca - metodi 	procene </a:t>
            </a:r>
          </a:p>
          <a:p>
            <a:pPr algn="just"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2.8.	Habanje objekta usled upotrebe, habanje usled dejstava 	činilaca prirodnog okruženja </a:t>
            </a:r>
          </a:p>
          <a:p>
            <a:pPr algn="just"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2.9.	Zaštita od požara, zaštita vezana za električne i gasne 	instalacije </a:t>
            </a:r>
          </a:p>
          <a:p>
            <a:pPr algn="just"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2.10.	Snadbevanje vodom, ekološka zaštita i održavanje higijene </a:t>
            </a:r>
          </a:p>
          <a:p>
            <a:pPr algn="just"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2.11. Sertifikat o održivosti i energetskoj efikasnosti </a:t>
            </a:r>
            <a:endParaRPr lang="vi-VN" sz="32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vi-VN" sz="28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2" y="1099645"/>
            <a:ext cx="1032509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NRGP- </a:t>
            </a:r>
            <a:r>
              <a:rPr lang="en-US" sz="2400" b="1" dirty="0" smtClean="0"/>
              <a:t>N</a:t>
            </a:r>
            <a:r>
              <a:rPr lang="x-none" sz="2400" b="1" dirty="0" smtClean="0"/>
              <a:t>ETO POVRŠINA </a:t>
            </a:r>
          </a:p>
          <a:p>
            <a:r>
              <a:rPr lang="en-US" sz="2400" dirty="0" smtClean="0"/>
              <a:t>M</a:t>
            </a:r>
            <a:r>
              <a:rPr lang="x-none" sz="2400" dirty="0" smtClean="0"/>
              <a:t>ERODAVNO FINALNO OBRAĐENE POVRŠINE </a:t>
            </a:r>
          </a:p>
          <a:p>
            <a:r>
              <a:rPr lang="en-US" sz="2400" dirty="0" smtClean="0"/>
              <a:t>U</a:t>
            </a:r>
            <a:r>
              <a:rPr lang="x-none" sz="2400" dirty="0" smtClean="0"/>
              <a:t>koliko se koriste mere uzete ako je izvedena samo konstrukcija bez maltera </a:t>
            </a:r>
          </a:p>
          <a:p>
            <a:r>
              <a:rPr lang="en-US" sz="2400" dirty="0" smtClean="0"/>
              <a:t>U</a:t>
            </a:r>
            <a:r>
              <a:rPr lang="x-none" sz="2400" dirty="0" smtClean="0"/>
              <a:t>zima se površina – 3% (arhivi, projekti ...)</a:t>
            </a:r>
          </a:p>
          <a:p>
            <a:pPr lvl="0"/>
            <a:endParaRPr lang="x-none" sz="2400" dirty="0" smtClean="0"/>
          </a:p>
          <a:p>
            <a:pPr lvl="0"/>
            <a:r>
              <a:rPr lang="en-US" sz="2400" dirty="0" smtClean="0"/>
              <a:t>P</a:t>
            </a:r>
            <a:r>
              <a:rPr lang="x-none" sz="2400" dirty="0" smtClean="0"/>
              <a:t>ovršine za svaku etažu :</a:t>
            </a:r>
          </a:p>
          <a:p>
            <a:pPr lvl="0"/>
            <a:endParaRPr lang="x-none" sz="2400" dirty="0" smtClean="0"/>
          </a:p>
          <a:p>
            <a:pPr lvl="0"/>
            <a:r>
              <a:rPr lang="en-US" sz="2400" dirty="0" smtClean="0"/>
              <a:t>T</a:t>
            </a:r>
            <a:r>
              <a:rPr lang="x-none" sz="2400" dirty="0" smtClean="0"/>
              <a:t>abela sa namenom prostorija </a:t>
            </a:r>
          </a:p>
          <a:p>
            <a:pPr lvl="0"/>
            <a:r>
              <a:rPr lang="sr-Latn-CS" sz="2400" dirty="0" smtClean="0"/>
              <a:t>(korisna površina prostorija, obim materijalizacija poda i zida, </a:t>
            </a:r>
          </a:p>
          <a:p>
            <a:pPr lvl="0"/>
            <a:r>
              <a:rPr lang="sr-Latn-CS" sz="2400" dirty="0" smtClean="0"/>
              <a:t>pod instalacijama i za komunikacije) </a:t>
            </a:r>
          </a:p>
          <a:p>
            <a:pPr lvl="0"/>
            <a:endParaRPr lang="sr-Latn-CS" sz="2400" dirty="0" smtClean="0"/>
          </a:p>
          <a:p>
            <a:pPr lvl="0"/>
            <a:r>
              <a:rPr lang="sr-Latn-CS" sz="2400" dirty="0" smtClean="0"/>
              <a:t>Daje se struktura stanova ili druga namena </a:t>
            </a:r>
            <a:endParaRPr lang="en-US" sz="2400" dirty="0" smtClean="0"/>
          </a:p>
          <a:p>
            <a:pPr lvl="0"/>
            <a:endParaRPr lang="sr-Latn-CS" sz="2400" dirty="0" smtClean="0"/>
          </a:p>
          <a:p>
            <a:pPr lvl="0"/>
            <a:r>
              <a:rPr lang="sr-Latn-CS" sz="2400" dirty="0" smtClean="0"/>
              <a:t>Prikazuju se posebno zatvoreni i otvoreni prostori </a:t>
            </a:r>
            <a:endParaRPr lang="x-none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1265274"/>
            <a:ext cx="10325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x-none" sz="2400" b="1" dirty="0" smtClean="0"/>
              <a:t>Površina pod građevinskim elementima </a:t>
            </a:r>
            <a:r>
              <a:rPr lang="x-none" sz="2400" dirty="0" smtClean="0"/>
              <a:t>- horizontalna projekcija građevinskih elemenata koji formiraju prostor.  Predstavlja razliku između bruto i neto građevinske površine.</a:t>
            </a:r>
            <a:endParaRPr lang="en-US" sz="2400" dirty="0" smtClean="0"/>
          </a:p>
          <a:p>
            <a:pPr lvl="0"/>
            <a:r>
              <a:rPr lang="sr-Latn-CS" sz="2400" dirty="0" smtClean="0"/>
              <a:t>Horizontalne površine se izračunavaju prema njihovim stvarnim merama </a:t>
            </a:r>
            <a:endParaRPr lang="en-US" sz="2400" dirty="0" smtClean="0"/>
          </a:p>
          <a:p>
            <a:pPr lvl="0"/>
            <a:r>
              <a:rPr lang="sr-Latn-CS" sz="2400" dirty="0" smtClean="0"/>
              <a:t>Površine na etaži prikazuju se kao:</a:t>
            </a:r>
          </a:p>
          <a:p>
            <a:pPr lvl="0"/>
            <a:r>
              <a:rPr lang="sr-Latn-CS" sz="2400" dirty="0" smtClean="0"/>
              <a:t>Otvorene</a:t>
            </a:r>
          </a:p>
          <a:p>
            <a:pPr lvl="0"/>
            <a:r>
              <a:rPr lang="sr-Latn-CS" sz="2400" dirty="0" smtClean="0"/>
              <a:t>Zatvorene </a:t>
            </a:r>
            <a:endParaRPr lang="en-US" sz="2400" dirty="0" smtClean="0"/>
          </a:p>
          <a:p>
            <a:pPr lvl="0"/>
            <a:r>
              <a:rPr lang="sr-Latn-CS" sz="2400" dirty="0" smtClean="0"/>
              <a:t>Površine sa različitim spratnim visinama prikazuju se posebno (holovi, dvorane, itd.) </a:t>
            </a:r>
            <a:endParaRPr lang="en-US" sz="2400" dirty="0" smtClean="0"/>
          </a:p>
          <a:p>
            <a:pPr lvl="0"/>
            <a:r>
              <a:rPr lang="sr-Latn-CS" sz="2400" dirty="0" smtClean="0"/>
              <a:t>Izražava se uvek u metrima na dve decimale. </a:t>
            </a: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105" y="967563"/>
            <a:ext cx="1032509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U NETO POVRŠINU NE URAČUNAVAJU </a:t>
            </a:r>
            <a:r>
              <a:rPr lang="x-none" sz="2400" b="1" smtClean="0"/>
              <a:t>SE</a:t>
            </a:r>
            <a:r>
              <a:rPr lang="x-none" sz="2400" b="1" smtClean="0"/>
              <a:t>:</a:t>
            </a:r>
            <a:endParaRPr lang="sr-Latn-RS" sz="2400" b="1" dirty="0" smtClean="0"/>
          </a:p>
          <a:p>
            <a:endParaRPr lang="en-US" sz="2400" dirty="0" smtClean="0"/>
          </a:p>
          <a:p>
            <a:pPr lvl="0"/>
            <a:r>
              <a:rPr lang="x-none" sz="2400" dirty="0" smtClean="0"/>
              <a:t>Tavani </a:t>
            </a:r>
            <a:endParaRPr lang="en-US" sz="2400" dirty="0" smtClean="0"/>
          </a:p>
          <a:p>
            <a:pPr lvl="0"/>
            <a:r>
              <a:rPr lang="x-none" sz="2400" dirty="0" smtClean="0"/>
              <a:t>Delovi potkrovlja sa visinom manjom od 1,50 m</a:t>
            </a:r>
            <a:endParaRPr lang="en-US" sz="2400" dirty="0" smtClean="0"/>
          </a:p>
          <a:p>
            <a:pPr lvl="0"/>
            <a:r>
              <a:rPr lang="x-none" sz="2400" dirty="0" smtClean="0"/>
              <a:t>Rampe, nadstrešnice, spoljna stepeništa, ravne neprohodne terase</a:t>
            </a:r>
            <a:endParaRPr lang="en-US" sz="2400" dirty="0" smtClean="0"/>
          </a:p>
          <a:p>
            <a:pPr lvl="0"/>
            <a:r>
              <a:rPr lang="x-none" sz="2400" dirty="0" smtClean="0"/>
              <a:t>Podne površine u otvorima za vrata, prozorske niše i udubljenja iznad nivoa poda</a:t>
            </a:r>
            <a:endParaRPr lang="en-US" sz="2400" dirty="0" smtClean="0"/>
          </a:p>
          <a:p>
            <a:r>
              <a:rPr lang="x-none" sz="2400" b="1" dirty="0" smtClean="0"/>
              <a:t>U POKRIVENU POVRŠINU SE NE URAČUNAVAJU:</a:t>
            </a:r>
            <a:endParaRPr lang="en-US" sz="2400" dirty="0" smtClean="0"/>
          </a:p>
          <a:p>
            <a:pPr lvl="0"/>
            <a:r>
              <a:rPr lang="x-none" sz="2400" dirty="0" smtClean="0"/>
              <a:t>Delovi konstrukcije ispod nivoa terena</a:t>
            </a:r>
            <a:endParaRPr lang="en-US" sz="2400" dirty="0" smtClean="0"/>
          </a:p>
          <a:p>
            <a:pPr lvl="0"/>
            <a:r>
              <a:rPr lang="x-none" sz="2400" dirty="0" smtClean="0"/>
              <a:t>Sekundarne komponente (prilazna stepeništa, rampe, nadstrešnice iznad ulaza, krovni prepusti, brisoleji, itd.)</a:t>
            </a:r>
            <a:endParaRPr lang="en-US" sz="2400" dirty="0" smtClean="0"/>
          </a:p>
          <a:p>
            <a:pPr lvl="0"/>
            <a:r>
              <a:rPr lang="x-none" sz="2400" dirty="0" smtClean="0"/>
              <a:t>Izuzetak čine objekti gde nadstrešnica formira objekat (kao na primer benzinske pumpe), gde se površina ispod nadstrešnice računa kao pokrivena površina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512" y="1320362"/>
            <a:ext cx="10325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Pokrivena površina – površina pod objektom – definiše urbanistički  parametar zauzetosti parcele.</a:t>
            </a:r>
            <a:endParaRPr lang="en-US" sz="2400" dirty="0" smtClean="0"/>
          </a:p>
          <a:p>
            <a:r>
              <a:rPr lang="x-none" sz="2400" dirty="0" smtClean="0"/>
              <a:t>BRGP</a:t>
            </a:r>
            <a:endParaRPr lang="en-US" sz="2400" dirty="0" smtClean="0"/>
          </a:p>
          <a:p>
            <a:pPr lvl="0"/>
            <a:r>
              <a:rPr lang="x-none" sz="2400" dirty="0" smtClean="0"/>
              <a:t>Koriste se spoljašnje mere finalno obrađenih elemenata, sa oblogama</a:t>
            </a:r>
            <a:endParaRPr lang="en-US" sz="2400" dirty="0" smtClean="0"/>
          </a:p>
          <a:p>
            <a:pPr lvl="0"/>
            <a:r>
              <a:rPr lang="x-none" sz="2400" dirty="0" smtClean="0"/>
              <a:t>Ne uzimaju se u obzir ispusti estetske prirode, profilacije i sl.</a:t>
            </a:r>
            <a:endParaRPr lang="en-US" sz="2400" dirty="0" smtClean="0"/>
          </a:p>
          <a:p>
            <a:pPr lvl="0"/>
            <a:r>
              <a:rPr lang="x-none" sz="2400" dirty="0" smtClean="0"/>
              <a:t>Uračunavaju se svi delovi objekta čija je svetla visina veća od 1,50 m (potkrovlja, delovi ispod stepeništa i slično)</a:t>
            </a:r>
            <a:endParaRPr lang="en-US" sz="2400" dirty="0" smtClean="0"/>
          </a:p>
          <a:p>
            <a:r>
              <a:rPr lang="x-none" sz="2400" dirty="0" smtClean="0"/>
              <a:t>PRIKAZIVANJE U PROJEKTU </a:t>
            </a:r>
            <a:endParaRPr lang="en-US" sz="2400" dirty="0" smtClean="0"/>
          </a:p>
          <a:p>
            <a:r>
              <a:rPr lang="x-none" sz="2400" dirty="0" smtClean="0"/>
              <a:t>NETO POVRŠINA -OBIM - OBRADA PODA - OBRADA ZIDA </a:t>
            </a:r>
            <a:endParaRPr lang="en-US" sz="2400" dirty="0" smtClean="0"/>
          </a:p>
          <a:p>
            <a:r>
              <a:rPr lang="x-none" sz="2400" dirty="0" smtClean="0"/>
              <a:t>NETO POVRŠINE POSEBNIH DELOVA : OTVORENE /ZATVORENE </a:t>
            </a:r>
            <a:endParaRPr lang="en-US" sz="2400" dirty="0" smtClean="0"/>
          </a:p>
          <a:p>
            <a:r>
              <a:rPr lang="x-none" sz="2400" dirty="0" smtClean="0"/>
              <a:t>KOMUNIKACIJA /PRISTUPNA STEPENIŠTA </a:t>
            </a:r>
            <a:endParaRPr lang="en-US" sz="2400" dirty="0" smtClean="0"/>
          </a:p>
          <a:p>
            <a:r>
              <a:rPr lang="x-none" sz="2400" dirty="0" smtClean="0"/>
              <a:t>NRGP ETAŽE, BRGP ETAŽE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636" y="1541079"/>
            <a:ext cx="10325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U TEHNIČKOM OPISU POSTOJI PREGLED SVIH POVRŠINA </a:t>
            </a:r>
            <a:endParaRPr lang="en-US" sz="2400" dirty="0" smtClean="0"/>
          </a:p>
          <a:p>
            <a:r>
              <a:rPr lang="x-none" sz="2400" dirty="0" smtClean="0"/>
              <a:t>BRGP - NADZEMNO  ZA OBRAČUN </a:t>
            </a:r>
            <a:endParaRPr lang="en-US" sz="2400" dirty="0" smtClean="0"/>
          </a:p>
          <a:p>
            <a:r>
              <a:rPr lang="x-none" sz="2400" smtClean="0"/>
              <a:t>BRGP </a:t>
            </a:r>
            <a:r>
              <a:rPr lang="sr-Latn-RS" sz="2400" dirty="0" smtClean="0"/>
              <a:t> </a:t>
            </a:r>
            <a:r>
              <a:rPr lang="x-none" sz="2400" smtClean="0"/>
              <a:t>= </a:t>
            </a:r>
            <a:r>
              <a:rPr lang="sr-Latn-RS" sz="2400" dirty="0" smtClean="0"/>
              <a:t> </a:t>
            </a:r>
            <a:r>
              <a:rPr lang="x-none" sz="2400" smtClean="0"/>
              <a:t>KOEFICIJENT IZGRA</a:t>
            </a:r>
            <a:r>
              <a:rPr lang="sr-Latn-RS" sz="2400" dirty="0" smtClean="0"/>
              <a:t>Đ</a:t>
            </a:r>
            <a:r>
              <a:rPr lang="x-none" sz="2400" smtClean="0"/>
              <a:t>ENOSTI    </a:t>
            </a:r>
            <a:r>
              <a:rPr lang="x-none" sz="2400" dirty="0" smtClean="0"/>
              <a:t>X    </a:t>
            </a:r>
            <a:r>
              <a:rPr lang="x-none" sz="2400" b="1" dirty="0" smtClean="0"/>
              <a:t>POVRŠINA PARCELE</a:t>
            </a:r>
            <a:r>
              <a:rPr lang="x-none" sz="2400" dirty="0" smtClean="0"/>
              <a:t> </a:t>
            </a:r>
            <a:endParaRPr lang="en-US" sz="2400" dirty="0" smtClean="0"/>
          </a:p>
          <a:p>
            <a:r>
              <a:rPr lang="x-none" sz="2400" smtClean="0"/>
              <a:t>ukoliko su erkeri iznad preko regulacije ( ne ulaze u obračun sa koeficijentom)</a:t>
            </a:r>
          </a:p>
          <a:p>
            <a:endParaRPr lang="x-none" sz="2400" dirty="0" smtClean="0"/>
          </a:p>
          <a:p>
            <a:r>
              <a:rPr lang="en-US" sz="2400" dirty="0" smtClean="0"/>
              <a:t>N</a:t>
            </a:r>
            <a:r>
              <a:rPr lang="x-none" sz="2400" dirty="0" smtClean="0"/>
              <a:t>eto korisna površina stanova </a:t>
            </a:r>
            <a:r>
              <a:rPr lang="x-none" sz="2400" smtClean="0"/>
              <a:t>(</a:t>
            </a:r>
            <a:r>
              <a:rPr lang="x-none" sz="2400" smtClean="0"/>
              <a:t>NSA</a:t>
            </a:r>
            <a:r>
              <a:rPr lang="sr-Latn-RS" sz="2400" dirty="0" smtClean="0"/>
              <a:t> </a:t>
            </a:r>
            <a:r>
              <a:rPr lang="x-none" sz="2400" smtClean="0"/>
              <a:t>/</a:t>
            </a:r>
            <a:r>
              <a:rPr lang="sr-Latn-RS" sz="2400" dirty="0" smtClean="0"/>
              <a:t> </a:t>
            </a:r>
            <a:r>
              <a:rPr lang="x-none" sz="2400" smtClean="0"/>
              <a:t>koristi </a:t>
            </a:r>
            <a:r>
              <a:rPr lang="x-none" sz="2400" dirty="0" smtClean="0"/>
              <a:t>se za procene)</a:t>
            </a:r>
          </a:p>
          <a:p>
            <a:pPr lvl="0"/>
            <a:r>
              <a:rPr lang="en-US" sz="2400" dirty="0" smtClean="0"/>
              <a:t>O</a:t>
            </a:r>
            <a:r>
              <a:rPr lang="x-none" sz="2400" dirty="0" smtClean="0"/>
              <a:t>dnosi BRGP/NRGP/NSA</a:t>
            </a: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740" y="786810"/>
            <a:ext cx="103250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ZAPREMINA </a:t>
            </a:r>
            <a:endParaRPr lang="en-US" sz="2400" dirty="0" smtClean="0"/>
          </a:p>
          <a:p>
            <a:r>
              <a:rPr lang="x-none" sz="2400" dirty="0" smtClean="0"/>
              <a:t>Standard:	SRPS ISO 9836:1995</a:t>
            </a:r>
            <a:endParaRPr lang="en-US" sz="2400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Zapreminski </a:t>
            </a:r>
            <a:r>
              <a:rPr lang="pl-PL" sz="2400" b="1" dirty="0" smtClean="0"/>
              <a:t>pokazatelji:</a:t>
            </a:r>
            <a:endParaRPr lang="en-US" sz="2400" dirty="0" smtClean="0"/>
          </a:p>
          <a:p>
            <a:r>
              <a:rPr lang="pl-PL" sz="2400" dirty="0" smtClean="0"/>
              <a:t>•	Bruto zapremina</a:t>
            </a:r>
            <a:endParaRPr lang="en-US" sz="2400" dirty="0" smtClean="0"/>
          </a:p>
          <a:p>
            <a:r>
              <a:rPr lang="pl-PL" sz="2400" dirty="0" smtClean="0"/>
              <a:t>•	Neto zapremina unutar zidova (bez balkona)</a:t>
            </a:r>
            <a:endParaRPr lang="en-US" sz="2400" dirty="0" smtClean="0"/>
          </a:p>
          <a:p>
            <a:r>
              <a:rPr lang="pl-PL" sz="2400" dirty="0" smtClean="0"/>
              <a:t>•	Neto zapremina</a:t>
            </a:r>
            <a:endParaRPr lang="en-US" sz="2400" dirty="0" smtClean="0"/>
          </a:p>
          <a:p>
            <a:endParaRPr lang="x-none" sz="2400" b="1" dirty="0" smtClean="0"/>
          </a:p>
          <a:p>
            <a:r>
              <a:rPr lang="x-none" sz="2400" b="1" dirty="0" smtClean="0"/>
              <a:t>PRIMER </a:t>
            </a:r>
            <a:endParaRPr lang="en-US" sz="2400" dirty="0" smtClean="0"/>
          </a:p>
          <a:p>
            <a:r>
              <a:rPr lang="x-none" sz="2400" dirty="0" smtClean="0"/>
              <a:t>NIŠE </a:t>
            </a:r>
            <a:endParaRPr lang="en-US" sz="2400" dirty="0" smtClean="0"/>
          </a:p>
          <a:p>
            <a:r>
              <a:rPr lang="x-none" sz="2400" dirty="0" smtClean="0"/>
              <a:t>KONSTRUKTIVNI ELEMENTI vrata zidovi...</a:t>
            </a:r>
            <a:endParaRPr lang="en-US" sz="2400" dirty="0" smtClean="0"/>
          </a:p>
          <a:p>
            <a:r>
              <a:rPr lang="x-none" sz="2400" dirty="0" smtClean="0"/>
              <a:t>STARI OBJEKTI , NOVIJI OBJEKTI </a:t>
            </a:r>
            <a:endParaRPr lang="en-US" sz="2400" dirty="0" smtClean="0"/>
          </a:p>
          <a:p>
            <a:r>
              <a:rPr lang="x-none" sz="2400" b="1" dirty="0" smtClean="0"/>
              <a:t>MERENJE </a:t>
            </a: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_SLAVUJEV VENAC Model (1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489" y="0"/>
            <a:ext cx="5231034" cy="6748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vilnik o usl i normativima stanova Sl Gl RS 58-2012 42665 8.jpg"/>
          <p:cNvPicPr>
            <a:picLocks noChangeAspect="1"/>
          </p:cNvPicPr>
          <p:nvPr/>
        </p:nvPicPr>
        <p:blipFill>
          <a:blip r:embed="rId2" cstate="print"/>
          <a:srcRect b="23525"/>
          <a:stretch>
            <a:fillRect/>
          </a:stretch>
        </p:blipFill>
        <p:spPr>
          <a:xfrm>
            <a:off x="1471448" y="65421"/>
            <a:ext cx="7106130" cy="6792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066800"/>
            <a:ext cx="10325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INSPEKCIJA</a:t>
            </a:r>
            <a:r>
              <a:rPr lang="x-none" sz="3600" b="1" dirty="0" smtClean="0"/>
              <a:t> OBJEKTA </a:t>
            </a:r>
            <a:r>
              <a:rPr lang="en-US" sz="3600" b="1" dirty="0" smtClean="0"/>
              <a:t> </a:t>
            </a:r>
            <a:r>
              <a:rPr lang="pl-PL" sz="3600" b="1" dirty="0" smtClean="0"/>
              <a:t> </a:t>
            </a:r>
            <a:endParaRPr lang="en-US" sz="3600" dirty="0" smtClean="0"/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8175" y="2295525"/>
            <a:ext cx="10325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LOKACIJA </a:t>
            </a:r>
          </a:p>
          <a:p>
            <a:pPr lvl="0"/>
            <a:r>
              <a:rPr lang="x-none" sz="2400" dirty="0" smtClean="0"/>
              <a:t>ŠIRA, UŽA</a:t>
            </a:r>
          </a:p>
          <a:p>
            <a:pPr lvl="0"/>
            <a:r>
              <a:rPr lang="x-none" sz="2400" dirty="0" smtClean="0"/>
              <a:t>OPIS OBJEKTA- kasnije </a:t>
            </a:r>
          </a:p>
          <a:p>
            <a:pPr lvl="0"/>
            <a:r>
              <a:rPr lang="en-US" sz="2400" dirty="0" smtClean="0"/>
              <a:t>S</a:t>
            </a:r>
            <a:r>
              <a:rPr lang="x-none" sz="2400" dirty="0" smtClean="0"/>
              <a:t>PRATNOST /nazivi/</a:t>
            </a:r>
          </a:p>
          <a:p>
            <a:pPr lvl="0"/>
            <a:r>
              <a:rPr lang="en-US" sz="2400" dirty="0" smtClean="0"/>
              <a:t>M</a:t>
            </a:r>
            <a:r>
              <a:rPr lang="x-none" sz="2400" dirty="0" smtClean="0"/>
              <a:t>ERENJE </a:t>
            </a:r>
          </a:p>
          <a:p>
            <a:pPr lvl="0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6275" y="485775"/>
            <a:ext cx="103250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x-none" sz="2400" b="1" dirty="0" smtClean="0"/>
              <a:t>1</a:t>
            </a:r>
            <a:r>
              <a:rPr lang="vi-VN" sz="2400" b="1" dirty="0" smtClean="0"/>
              <a:t>.</a:t>
            </a:r>
            <a:r>
              <a:rPr lang="x-none" sz="2400" b="1" dirty="0" smtClean="0"/>
              <a:t>4</a:t>
            </a:r>
            <a:r>
              <a:rPr lang="vi-VN" sz="2400" b="1" dirty="0" smtClean="0"/>
              <a:t>.</a:t>
            </a:r>
            <a:r>
              <a:rPr lang="pl-PL" sz="2400" b="1" dirty="0" smtClean="0"/>
              <a:t> DOKUMENTACIJA OBJEKATA U GRAĐEVINARSTVU </a:t>
            </a: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0449" y="1052020"/>
            <a:ext cx="10325099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 smtClean="0"/>
              <a:t>Planska i urbanističko-tehnička dokumentacija</a:t>
            </a:r>
            <a:endParaRPr lang="en-US" sz="2400" dirty="0" smtClean="0"/>
          </a:p>
          <a:p>
            <a:pPr lvl="0"/>
            <a:r>
              <a:rPr lang="x-none" sz="2400" dirty="0" smtClean="0"/>
              <a:t>Tehnička dokumentacija, </a:t>
            </a:r>
            <a:endParaRPr lang="en-US" sz="2400" dirty="0" smtClean="0"/>
          </a:p>
          <a:p>
            <a:pPr lvl="0"/>
            <a:r>
              <a:rPr lang="x-none" sz="2400" dirty="0" smtClean="0"/>
              <a:t>Gradilišna dokumentacija, </a:t>
            </a:r>
            <a:endParaRPr lang="en-US" sz="2400" dirty="0" smtClean="0"/>
          </a:p>
          <a:p>
            <a:pPr lvl="0"/>
            <a:r>
              <a:rPr lang="x-none" sz="2400" dirty="0" smtClean="0"/>
              <a:t>Dokumentacija za tehnički pregled, </a:t>
            </a:r>
            <a:endParaRPr lang="en-US" sz="2400" dirty="0" smtClean="0"/>
          </a:p>
          <a:p>
            <a:pPr lvl="0"/>
            <a:r>
              <a:rPr lang="x-none" sz="2400" dirty="0" smtClean="0"/>
              <a:t>Dokumentacija za uknjižbu objekta, </a:t>
            </a:r>
            <a:endParaRPr lang="en-US" sz="2400" dirty="0" smtClean="0"/>
          </a:p>
          <a:p>
            <a:pPr lvl="0"/>
            <a:r>
              <a:rPr lang="x-none" sz="2400" dirty="0" smtClean="0"/>
              <a:t>Dokumentacija za korišćenje i održavanje objekta (garancije uputstva)…</a:t>
            </a:r>
            <a:endParaRPr lang="en-US" sz="2400" dirty="0" smtClean="0"/>
          </a:p>
          <a:p>
            <a:pPr lvl="0"/>
            <a:endParaRPr lang="x-none" sz="2400" b="1" dirty="0" smtClean="0"/>
          </a:p>
          <a:p>
            <a:pPr lvl="0"/>
            <a:r>
              <a:rPr lang="x-none" sz="2400" b="1" dirty="0" smtClean="0"/>
              <a:t>Planski dokumenti su prostorni i urbanistički planovi.</a:t>
            </a:r>
            <a:endParaRPr lang="en-US" sz="2400" dirty="0" smtClean="0"/>
          </a:p>
          <a:p>
            <a:pPr lvl="0"/>
            <a:r>
              <a:rPr lang="x-none" sz="2400" b="1" dirty="0" smtClean="0"/>
              <a:t>Prostorni planovi su:</a:t>
            </a:r>
            <a:endParaRPr lang="en-US" sz="2400" dirty="0" smtClean="0"/>
          </a:p>
          <a:p>
            <a:pPr lvl="0"/>
            <a:r>
              <a:rPr lang="x-none" sz="2400" dirty="0" smtClean="0"/>
              <a:t>1) Prostorni plan Republike Srbije;</a:t>
            </a:r>
            <a:endParaRPr lang="en-US" sz="2400" dirty="0" smtClean="0"/>
          </a:p>
          <a:p>
            <a:pPr lvl="0"/>
            <a:r>
              <a:rPr lang="x-none" sz="2400" dirty="0" smtClean="0"/>
              <a:t>2) Regionalni prostorni plan; </a:t>
            </a:r>
            <a:endParaRPr lang="en-US" sz="2400" dirty="0" smtClean="0"/>
          </a:p>
          <a:p>
            <a:pPr lvl="0"/>
            <a:r>
              <a:rPr lang="x-none" sz="2400" dirty="0" smtClean="0"/>
              <a:t>3) Prostorni plan jedinice lokalne samouprave;</a:t>
            </a:r>
            <a:endParaRPr lang="en-US" sz="2400" dirty="0" smtClean="0"/>
          </a:p>
          <a:p>
            <a:pPr lvl="0"/>
            <a:r>
              <a:rPr lang="x-none" sz="2400" dirty="0" smtClean="0"/>
              <a:t>4) Prostorni plan područja posebne namene;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  <p:pic>
        <p:nvPicPr>
          <p:cNvPr id="6" name="Picture 5" descr="dokumentacija-za-roditeljski-dodat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651" y="1166319"/>
            <a:ext cx="3582715" cy="1492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5" y="440012"/>
            <a:ext cx="10515600" cy="695106"/>
          </a:xfrm>
        </p:spPr>
        <p:txBody>
          <a:bodyPr/>
          <a:lstStyle/>
          <a:p>
            <a:r>
              <a:rPr lang="x-none" dirty="0" smtClean="0"/>
              <a:t>III </a:t>
            </a:r>
            <a:r>
              <a:rPr lang="en-US" dirty="0" smtClean="0"/>
              <a:t>P</a:t>
            </a:r>
            <a:r>
              <a:rPr lang="x-none" dirty="0" smtClean="0"/>
              <a:t>ostupak gradnje: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780" y="1318022"/>
            <a:ext cx="11061577" cy="464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3.1.	Građevinski projekat 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3.2.	Građevinska dozvola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3.3.	Upotrebna dozvola, prijava završetka objekta u 	konstruktivnom smislu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3.4.	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Promena</a:t>
            </a:r>
            <a:r>
              <a:rPr lang="x-none" sz="3200" dirty="0" smtClean="0">
                <a:latin typeface="Calibri" pitchFamily="34" charset="0"/>
                <a:cs typeface="Calibri" pitchFamily="34" charset="0"/>
              </a:rPr>
              <a:t> namene objekta 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3.5.	Rušenje objekta 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sz="32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vi-VN" sz="28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50" y="1104900"/>
            <a:ext cx="10325099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SPROVOĐENJE </a:t>
            </a:r>
            <a:endParaRPr lang="en-US" sz="2400" dirty="0" smtClean="0"/>
          </a:p>
          <a:p>
            <a:r>
              <a:rPr lang="x-none" sz="2400" dirty="0" smtClean="0"/>
              <a:t>1.Program implementacije Prostornog plana Republike Srbije;</a:t>
            </a:r>
            <a:endParaRPr lang="en-US" sz="2400" dirty="0" smtClean="0"/>
          </a:p>
          <a:p>
            <a:r>
              <a:rPr lang="x-none" sz="2400" dirty="0" smtClean="0"/>
              <a:t>2.Program implementacije regionalnog prostornog plana;</a:t>
            </a:r>
            <a:endParaRPr lang="en-US" sz="2400" dirty="0" smtClean="0"/>
          </a:p>
          <a:p>
            <a:r>
              <a:rPr lang="x-none" sz="2400" dirty="0" smtClean="0"/>
              <a:t>3.Program implementacije prostornog plana područja posebne namene.</a:t>
            </a:r>
            <a:endParaRPr lang="en-US" sz="2400" dirty="0" smtClean="0"/>
          </a:p>
          <a:p>
            <a:pPr lvl="0"/>
            <a:endParaRPr lang="x-none" sz="2400" b="1" dirty="0" smtClean="0"/>
          </a:p>
          <a:p>
            <a:r>
              <a:rPr lang="x-none" sz="2400" b="1" dirty="0" smtClean="0"/>
              <a:t>1. Generalni urbanistički plan / GUP</a:t>
            </a:r>
            <a:endParaRPr lang="en-US" sz="2400" dirty="0" smtClean="0"/>
          </a:p>
          <a:p>
            <a:r>
              <a:rPr lang="x-none" sz="2400" b="1" dirty="0" smtClean="0"/>
              <a:t>2. Plan generalne regulacije/ PGR</a:t>
            </a:r>
            <a:endParaRPr lang="en-US" sz="2400" dirty="0" smtClean="0"/>
          </a:p>
          <a:p>
            <a:r>
              <a:rPr lang="x-none" sz="2400" b="1" dirty="0" smtClean="0"/>
              <a:t>3. Plan detaljne regulacije/PDR</a:t>
            </a:r>
          </a:p>
          <a:p>
            <a:endParaRPr lang="en-US" sz="2400" dirty="0" smtClean="0"/>
          </a:p>
          <a:p>
            <a:r>
              <a:rPr lang="x-none" sz="2400" b="1" dirty="0" smtClean="0"/>
              <a:t>Osnovni planski akt za ostvarivanje prava na izgradnju je Plan generalne regulacije (u daljem tekstu: PGR). </a:t>
            </a:r>
          </a:p>
          <a:p>
            <a:r>
              <a:rPr lang="en-US" sz="2400" dirty="0" smtClean="0"/>
              <a:t>S</a:t>
            </a:r>
            <a:r>
              <a:rPr lang="x-none" sz="2400" dirty="0" smtClean="0"/>
              <a:t>mernice uputstva sprovođenje </a:t>
            </a:r>
          </a:p>
          <a:p>
            <a:r>
              <a:rPr lang="x-none" sz="2400" b="1" dirty="0" smtClean="0"/>
              <a:t>Urbanistički projekti UP</a:t>
            </a:r>
            <a:endParaRPr lang="en-US" sz="2400" b="1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550" y="1219200"/>
            <a:ext cx="10325099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/>
              <a:t>URBANISTIČKO-TEHNIČKI DOKUMENTI SU: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urbanistički projekat;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projekat preparcelacije (ukrupnjavnje) i </a:t>
            </a:r>
          </a:p>
          <a:p>
            <a:pPr marL="457200" indent="-457200"/>
            <a:r>
              <a:rPr lang="x-none" sz="2400" dirty="0" smtClean="0"/>
              <a:t>	parcelacije (saglasnost za potrebe razvrgnuća susvojine) - javno privatno </a:t>
            </a:r>
            <a:endParaRPr lang="en-US" sz="2400" dirty="0" smtClean="0"/>
          </a:p>
          <a:p>
            <a:pPr marL="457200" indent="-457200"/>
            <a:r>
              <a:rPr lang="x-none" sz="2400" dirty="0" smtClean="0"/>
              <a:t>       - projekat ispravke granica susednih parcela.</a:t>
            </a:r>
            <a:endParaRPr lang="en-US" sz="2400" dirty="0" smtClean="0"/>
          </a:p>
          <a:p>
            <a:r>
              <a:rPr lang="x-none" sz="2400" b="1" dirty="0" smtClean="0"/>
              <a:t> </a:t>
            </a:r>
          </a:p>
          <a:p>
            <a:r>
              <a:rPr lang="x-none" sz="2400" b="1" dirty="0" smtClean="0"/>
              <a:t>TEHNIČKA DOKUMENTACIJA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 generalni projekat (GNP)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 idejno rešenje (IDR)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 idejni projekat (IDP)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 projekat za građevinsku dozvolu (PGD)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 projekat za izvođenje(PZI)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400" dirty="0" smtClean="0"/>
              <a:t> projekat izvedenog stanja (PIO)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50" y="659219"/>
            <a:ext cx="10325099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GLAVNA SVESKA </a:t>
            </a:r>
          </a:p>
          <a:p>
            <a:r>
              <a:rPr lang="en-US" dirty="0" smtClean="0"/>
              <a:t>1	PROJEKAT ARHITEKTURE</a:t>
            </a:r>
          </a:p>
          <a:p>
            <a:r>
              <a:rPr lang="en-US" dirty="0" smtClean="0"/>
              <a:t>2	PROJEKAT KONSTRUKCIJE </a:t>
            </a:r>
          </a:p>
          <a:p>
            <a:r>
              <a:rPr lang="en-US" dirty="0" smtClean="0"/>
              <a:t>3	PROJEKAT HIDROTEHNIČKIH INSTALACIJA  </a:t>
            </a:r>
          </a:p>
          <a:p>
            <a:r>
              <a:rPr lang="en-US" dirty="0" smtClean="0"/>
              <a:t>4/1	PROJEKAT ELEKTROENERGETSKIH INSTALACIJA </a:t>
            </a:r>
          </a:p>
          <a:p>
            <a:r>
              <a:rPr lang="en-US" dirty="0" smtClean="0"/>
              <a:t>4/2 	PROJEKAT ELEKTROENERGETSKIH INSTALACIJA  TOPLOTNE PODST.</a:t>
            </a:r>
          </a:p>
          <a:p>
            <a:r>
              <a:rPr lang="en-US" dirty="0" smtClean="0"/>
              <a:t>5/1	PROJEKAT TELEKOMUNIK</a:t>
            </a:r>
            <a:r>
              <a:rPr lang="x-none" dirty="0" smtClean="0"/>
              <a:t>A</a:t>
            </a:r>
            <a:r>
              <a:rPr lang="en-US" dirty="0" smtClean="0"/>
              <a:t>CIONIH I SIGNALNIH INSTALACIJA</a:t>
            </a:r>
          </a:p>
          <a:p>
            <a:r>
              <a:rPr lang="en-US" dirty="0" smtClean="0"/>
              <a:t>5/2</a:t>
            </a:r>
            <a:r>
              <a:rPr lang="x-none" dirty="0" smtClean="0"/>
              <a:t>	</a:t>
            </a:r>
            <a:r>
              <a:rPr lang="en-US" dirty="0" smtClean="0"/>
              <a:t>PROJEKAT INSTALACIJA DOJAVE PO</a:t>
            </a:r>
            <a:r>
              <a:rPr lang="x-none" dirty="0" smtClean="0"/>
              <a:t>Ž</a:t>
            </a:r>
            <a:r>
              <a:rPr lang="en-US" dirty="0" smtClean="0"/>
              <a:t>ARA </a:t>
            </a:r>
            <a:r>
              <a:rPr lang="x-none" dirty="0" smtClean="0"/>
              <a:t>I DETEKCIJE GASA</a:t>
            </a:r>
            <a:endParaRPr lang="en-US" dirty="0" smtClean="0"/>
          </a:p>
          <a:p>
            <a:r>
              <a:rPr lang="en-US" dirty="0" smtClean="0"/>
              <a:t>6/1</a:t>
            </a:r>
            <a:r>
              <a:rPr lang="x-none" dirty="0" smtClean="0"/>
              <a:t>	PROJEKAT MAŠINSKIH INSTALACIJA CENTRALNOG GREJANJA</a:t>
            </a:r>
            <a:endParaRPr lang="en-US" dirty="0" smtClean="0"/>
          </a:p>
          <a:p>
            <a:r>
              <a:rPr lang="en-US" dirty="0" smtClean="0"/>
              <a:t>6/2</a:t>
            </a:r>
            <a:r>
              <a:rPr lang="x-none" dirty="0" smtClean="0"/>
              <a:t> 	PROJEKAT MAŠINSKIH INSTALACIJA - VENTILACIJE I ODIMLJAVANJA GARAŽE</a:t>
            </a:r>
            <a:endParaRPr lang="en-US" dirty="0" smtClean="0"/>
          </a:p>
          <a:p>
            <a:r>
              <a:rPr lang="en-US" dirty="0" smtClean="0"/>
              <a:t>6/3-1</a:t>
            </a:r>
            <a:r>
              <a:rPr lang="x-none" dirty="0" smtClean="0"/>
              <a:t> 	PROJEKAT MAŠINSKIH INSTALACIJA - PUTNIČKOG LIFTA L1</a:t>
            </a:r>
            <a:endParaRPr lang="en-US" dirty="0" smtClean="0"/>
          </a:p>
          <a:p>
            <a:r>
              <a:rPr lang="en-US" dirty="0" smtClean="0"/>
              <a:t>6/3-2</a:t>
            </a:r>
            <a:r>
              <a:rPr lang="x-none" dirty="0" smtClean="0"/>
              <a:t> 	PROJEKAT MAŠINSKIH INSTALACIJA - PUTNIČKOG LIFTA L2, L3</a:t>
            </a:r>
            <a:endParaRPr lang="en-US" dirty="0" smtClean="0"/>
          </a:p>
          <a:p>
            <a:r>
              <a:rPr lang="en-US" dirty="0" smtClean="0"/>
              <a:t>6/4</a:t>
            </a:r>
            <a:r>
              <a:rPr lang="x-none" dirty="0" smtClean="0"/>
              <a:t>   	</a:t>
            </a:r>
            <a:r>
              <a:rPr lang="en-US" dirty="0" smtClean="0"/>
              <a:t>PROJEKAT SPRINKLER INSTALACIJA </a:t>
            </a:r>
          </a:p>
          <a:p>
            <a:r>
              <a:rPr lang="en-US" dirty="0" smtClean="0"/>
              <a:t>9</a:t>
            </a:r>
            <a:r>
              <a:rPr lang="x-none" dirty="0" smtClean="0"/>
              <a:t>	</a:t>
            </a:r>
            <a:r>
              <a:rPr lang="en-US" dirty="0" smtClean="0"/>
              <a:t>PROJEKAT SPOLJNOG URE</a:t>
            </a:r>
            <a:r>
              <a:rPr lang="x-none" dirty="0" smtClean="0"/>
              <a:t>Đ</a:t>
            </a:r>
            <a:r>
              <a:rPr lang="en-US" dirty="0" smtClean="0"/>
              <a:t>ENJA </a:t>
            </a:r>
          </a:p>
          <a:p>
            <a:r>
              <a:rPr lang="sr-Cyrl-CS" dirty="0" smtClean="0"/>
              <a:t>10</a:t>
            </a:r>
            <a:r>
              <a:rPr lang="x-none" dirty="0" smtClean="0"/>
              <a:t>	PROJEKAT PRIPREMNIH RADOVA  </a:t>
            </a:r>
            <a:endParaRPr lang="en-US" sz="2000" dirty="0" smtClean="0"/>
          </a:p>
          <a:p>
            <a:r>
              <a:rPr lang="en-US" dirty="0" err="1" smtClean="0"/>
              <a:t>Elaborat</a:t>
            </a:r>
            <a:r>
              <a:rPr lang="en-US" dirty="0" smtClean="0"/>
              <a:t> o </a:t>
            </a:r>
            <a:r>
              <a:rPr lang="en-US" dirty="0" err="1" smtClean="0"/>
              <a:t>geotehničkim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izgradnje</a:t>
            </a:r>
            <a:r>
              <a:rPr lang="en-US" dirty="0" smtClean="0"/>
              <a:t> </a:t>
            </a:r>
          </a:p>
          <a:p>
            <a:r>
              <a:rPr lang="x-none" dirty="0" smtClean="0"/>
              <a:t>Elaborat  energetske efikasnosti </a:t>
            </a:r>
            <a:endParaRPr lang="en-US" dirty="0" smtClean="0"/>
          </a:p>
          <a:p>
            <a:r>
              <a:rPr lang="x-none" dirty="0" smtClean="0"/>
              <a:t>Elaborat  zaštite od požara </a:t>
            </a:r>
            <a:endParaRPr lang="en-US" dirty="0" smtClean="0"/>
          </a:p>
          <a:p>
            <a:pPr marL="457200" indent="-457200"/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1148317"/>
            <a:ext cx="1032509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 smtClean="0"/>
              <a:t>SADRŽAJ DOKUMENTACIJE: </a:t>
            </a:r>
          </a:p>
          <a:p>
            <a:endParaRPr lang="x-none" sz="2800" dirty="0" smtClean="0"/>
          </a:p>
          <a:p>
            <a:endParaRPr lang="x-none" sz="2800" dirty="0" smtClean="0"/>
          </a:p>
          <a:p>
            <a:r>
              <a:rPr lang="x-none" sz="2800" dirty="0" smtClean="0"/>
              <a:t>- ZAKON</a:t>
            </a:r>
          </a:p>
          <a:p>
            <a:r>
              <a:rPr lang="x-none" sz="2800" dirty="0" smtClean="0"/>
              <a:t>- PRAVILNICI </a:t>
            </a:r>
          </a:p>
          <a:p>
            <a:r>
              <a:rPr lang="x-none" sz="2800" dirty="0" smtClean="0"/>
              <a:t>- UREDBE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1169581"/>
            <a:ext cx="10325099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 smtClean="0"/>
              <a:t>GRADILIŠNA DOKUMENTACIJA</a:t>
            </a:r>
          </a:p>
          <a:p>
            <a:endParaRPr lang="x-none" sz="2800" b="1" dirty="0" smtClean="0"/>
          </a:p>
          <a:p>
            <a:r>
              <a:rPr lang="x-none" sz="2800" dirty="0" smtClean="0"/>
              <a:t>PROPISANA ZAKONOM, VODI SE NA OSNOVU PRAVILNIKA</a:t>
            </a:r>
          </a:p>
          <a:p>
            <a:endParaRPr lang="x-non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x-none" sz="2800" dirty="0" smtClean="0"/>
              <a:t>GRAĐEVINSKI DNEVNIK (VOĐENJE )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800" dirty="0" smtClean="0"/>
              <a:t>GRAĐEVINSKA KNJIGA (OBRAČUNI)</a:t>
            </a:r>
          </a:p>
          <a:p>
            <a:pPr marL="514350" indent="-514350">
              <a:buFont typeface="+mj-lt"/>
              <a:buAutoNum type="arabicPeriod"/>
            </a:pPr>
            <a:r>
              <a:rPr lang="x-none" sz="2800" dirty="0" smtClean="0"/>
              <a:t>KNJIGA INSPEKCIJE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" y="903768"/>
            <a:ext cx="103297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DOKUMENTACIJA ZA TEHNIČKI PRIJEM </a:t>
            </a:r>
          </a:p>
          <a:p>
            <a:pPr marL="457200" indent="-457200"/>
            <a:endParaRPr lang="x-none" sz="2800" b="1" dirty="0" smtClean="0"/>
          </a:p>
          <a:p>
            <a:pPr marL="514350" indent="-514350"/>
            <a:r>
              <a:rPr lang="x-none" sz="2000" dirty="0" smtClean="0"/>
              <a:t>1.     GRAĐEVINSKA DOZVOLA</a:t>
            </a:r>
          </a:p>
          <a:p>
            <a:pPr marL="457200" indent="-457200"/>
            <a:r>
              <a:rPr lang="x-none" sz="2000" dirty="0" smtClean="0"/>
              <a:t>	SA SVOM DOKUMENTACIJOM (PROJEKTIMA )</a:t>
            </a:r>
          </a:p>
          <a:p>
            <a:pPr marL="514350" indent="-514350"/>
            <a:r>
              <a:rPr lang="x-none" sz="2000" dirty="0" smtClean="0"/>
              <a:t>2.	PROJEKAT ZA IZVOĐENJE, PROJEKAT IZVEDENOG STANJA </a:t>
            </a:r>
          </a:p>
          <a:p>
            <a:pPr marL="457200" indent="-457200"/>
            <a:r>
              <a:rPr lang="x-none" sz="2000" dirty="0" smtClean="0"/>
              <a:t>	 USAGLAŠENI I SA SAGLASNOSTIMA </a:t>
            </a:r>
          </a:p>
          <a:p>
            <a:pPr marL="457200" indent="-457200"/>
            <a:r>
              <a:rPr lang="x-none" sz="2000" dirty="0" smtClean="0"/>
              <a:t>OVERENI OD STRANE </a:t>
            </a:r>
          </a:p>
          <a:p>
            <a:pPr marL="457200" indent="-457200"/>
            <a:endParaRPr lang="x-none" sz="2000" dirty="0" smtClean="0"/>
          </a:p>
          <a:p>
            <a:pPr marL="457200" indent="-457200"/>
            <a:r>
              <a:rPr lang="x-none" sz="2000" dirty="0" smtClean="0"/>
              <a:t>INVESTITORA , </a:t>
            </a:r>
          </a:p>
          <a:p>
            <a:pPr marL="457200" indent="-457200"/>
            <a:r>
              <a:rPr lang="x-none" sz="2000" dirty="0" smtClean="0"/>
              <a:t>ODG. LICA STRUČNOG NADZORA (PRAVNO ,FIZIČKO)-LICENCA </a:t>
            </a:r>
          </a:p>
          <a:p>
            <a:pPr marL="457200" indent="-457200"/>
            <a:r>
              <a:rPr lang="x-none" sz="2000" dirty="0" smtClean="0"/>
              <a:t>ODG. LICA IZVOĐAČA (PRAVNO, FIZIČKO) -LICENCA </a:t>
            </a:r>
          </a:p>
          <a:p>
            <a:pPr marL="457200" indent="-457200"/>
            <a:endParaRPr lang="x-none" sz="2000" dirty="0" smtClean="0"/>
          </a:p>
          <a:p>
            <a:pPr marL="457200" indent="-457200"/>
            <a:r>
              <a:rPr lang="x-none" sz="2000" dirty="0" smtClean="0"/>
              <a:t>3. 	GRAĐEVINSKI DNEVNIK –POTPISAN</a:t>
            </a:r>
          </a:p>
          <a:p>
            <a:pPr marL="457200" indent="-457200"/>
            <a:r>
              <a:rPr lang="x-none" sz="2000" dirty="0" smtClean="0"/>
              <a:t>4.	</a:t>
            </a:r>
            <a:r>
              <a:rPr lang="x-none" sz="2000" smtClean="0"/>
              <a:t>KNJIGA </a:t>
            </a:r>
            <a:r>
              <a:rPr lang="x-none" sz="2000" smtClean="0"/>
              <a:t>INSPEKCIJE</a:t>
            </a: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829340"/>
            <a:ext cx="10325099" cy="113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800" b="1" dirty="0" smtClean="0"/>
          </a:p>
          <a:p>
            <a:pPr marL="514350" indent="-514350"/>
            <a:r>
              <a:rPr lang="x-none" sz="2000" dirty="0" smtClean="0"/>
              <a:t>5. 	SERTIFIKATI, ATESTI (MATERIJAL I OPREMA)</a:t>
            </a:r>
          </a:p>
          <a:p>
            <a:pPr marL="514350" indent="-514350"/>
            <a:r>
              <a:rPr lang="x-none" sz="2000" dirty="0" smtClean="0"/>
              <a:t>6. 	ATESTI ZA ISPRAVNOST INSTALACIJA - SPECIJALIZOVANA  P.LICA ILI JKP</a:t>
            </a:r>
          </a:p>
          <a:p>
            <a:pPr marL="514350" indent="-514350"/>
            <a:r>
              <a:rPr lang="x-none" sz="2000" dirty="0" smtClean="0"/>
              <a:t>	(STRUJA, GAS, DALJINSKI SISTEM GREJANJA, VODA)</a:t>
            </a:r>
          </a:p>
          <a:p>
            <a:pPr marL="514350" indent="-514350">
              <a:buAutoNum type="arabicPeriod" startAt="7"/>
            </a:pPr>
            <a:r>
              <a:rPr lang="x-none" sz="2000" dirty="0" smtClean="0"/>
              <a:t>DOKAZI O PRIKLJUČENJU NA INFRASTRUKTURU, SAGLASNOSTI NA IZVEDENO STANJE</a:t>
            </a:r>
          </a:p>
          <a:p>
            <a:pPr marL="514350" indent="-514350">
              <a:buAutoNum type="arabicPeriod" startAt="7"/>
            </a:pPr>
            <a:r>
              <a:rPr lang="x-none" sz="2000" dirty="0" smtClean="0"/>
              <a:t>SAGLASNOST MUP-a NA IZVEDENO STANJE (ILI ČLAN KOMISIJE)</a:t>
            </a:r>
          </a:p>
          <a:p>
            <a:pPr marL="514350" indent="-514350">
              <a:buAutoNum type="arabicPeriod" startAt="7"/>
            </a:pPr>
            <a:r>
              <a:rPr lang="x-none" sz="2000" dirty="0" smtClean="0"/>
              <a:t>SAGLASNOST NADLEŽNOG ORGANA NA STUDIJU I O PROCENI RIZIKA UTICAJA NA ŽIVOTNU SREDINU </a:t>
            </a:r>
          </a:p>
          <a:p>
            <a:pPr marL="514350" indent="-514350">
              <a:buAutoNum type="arabicPeriod" startAt="7"/>
            </a:pPr>
            <a:r>
              <a:rPr lang="x-none" sz="2000" dirty="0" smtClean="0"/>
              <a:t>GEODETSKI SNIMAK REPERA (OSMATRANJE SA IZJAVOM ODG. IZVOĐAČA)</a:t>
            </a:r>
          </a:p>
          <a:p>
            <a:pPr marL="514350" indent="-514350">
              <a:buAutoNum type="arabicPeriod" startAt="7"/>
            </a:pPr>
            <a:r>
              <a:rPr lang="x-none" sz="2000" dirty="0" smtClean="0"/>
              <a:t>GEODETSKA MERENJA IZVEDENOG OBJEKTA</a:t>
            </a:r>
          </a:p>
          <a:p>
            <a:pPr marL="514350" indent="-514350"/>
            <a:r>
              <a:rPr lang="x-none" sz="2000" dirty="0" smtClean="0"/>
              <a:t>	(VISINE VENCA, SLEMENA, GABARIT)- PRETHODNO TEMELJI </a:t>
            </a:r>
          </a:p>
          <a:p>
            <a:pPr marL="514350" indent="-514350">
              <a:buAutoNum type="arabicPeriod" startAt="12"/>
            </a:pPr>
            <a:r>
              <a:rPr lang="x-none" sz="2000" dirty="0" smtClean="0"/>
              <a:t>ELABORAT GEODETSKIH RADOVA I POSEBNIH DELOVA </a:t>
            </a:r>
          </a:p>
          <a:p>
            <a:pPr marL="514350" indent="-514350">
              <a:buAutoNum type="arabicPeriod" startAt="12"/>
            </a:pPr>
            <a:r>
              <a:rPr lang="x-none" sz="2000" dirty="0" smtClean="0"/>
              <a:t>ELABORAT GEODETSKIH RADOVA ZA PODZEMNE INSTALACIJE</a:t>
            </a:r>
          </a:p>
          <a:p>
            <a:pPr marL="514350" indent="-514350">
              <a:buAutoNum type="arabicPeriod" startAt="12"/>
            </a:pPr>
            <a:r>
              <a:rPr lang="x-none" sz="2000" dirty="0" smtClean="0"/>
              <a:t>SERTIFIKAT O ENERG. SVOJSTVIMA- ENERGETSKI PASOŠ</a:t>
            </a:r>
          </a:p>
          <a:p>
            <a:pPr marL="514350" indent="-514350">
              <a:buAutoNum type="arabicPeriod" startAt="12"/>
            </a:pPr>
            <a:r>
              <a:rPr lang="x-none" sz="2000" dirty="0" smtClean="0"/>
              <a:t>REŠENJE O KUĆNOM BROJU </a:t>
            </a:r>
          </a:p>
          <a:p>
            <a:pPr marL="514350" indent="-514350"/>
            <a:r>
              <a:rPr lang="x-none" sz="2000" dirty="0" smtClean="0"/>
              <a:t>				UPOTREBNA DOZVOLA- KNJIŽENJE OBJEKTA </a:t>
            </a:r>
          </a:p>
          <a:p>
            <a:pPr marL="514350" indent="-514350">
              <a:buAutoNum type="arabicPeriod" startAt="11"/>
            </a:pPr>
            <a:endParaRPr lang="x-none" sz="2000" dirty="0" smtClean="0"/>
          </a:p>
          <a:p>
            <a:pPr marL="514350" indent="-514350">
              <a:buAutoNum type="arabicPeriod" startAt="11"/>
            </a:pPr>
            <a:endParaRPr lang="x-none" sz="2000" dirty="0" smtClean="0"/>
          </a:p>
          <a:p>
            <a:pPr marL="514350" indent="-514350">
              <a:buAutoNum type="arabicPeriod" startAt="7"/>
            </a:pPr>
            <a:endParaRPr lang="x-none" sz="2400" dirty="0" smtClean="0"/>
          </a:p>
          <a:p>
            <a:pPr marL="457200" indent="-457200"/>
            <a:r>
              <a:rPr lang="x-none" sz="2800" b="1" dirty="0" smtClean="0"/>
              <a:t>  </a:t>
            </a:r>
          </a:p>
          <a:p>
            <a:pPr marL="457200" indent="-457200"/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1590675"/>
            <a:ext cx="10325099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DOKUMENTACIJA  ZA KORIŠĆENJE I ODRŽAVANJE OBJEKTA</a:t>
            </a:r>
          </a:p>
          <a:p>
            <a:r>
              <a:rPr lang="x-none" sz="2800" b="1" dirty="0" smtClean="0"/>
              <a:t>  </a:t>
            </a:r>
            <a:endParaRPr lang="x-none" sz="2400" dirty="0" smtClean="0"/>
          </a:p>
          <a:p>
            <a:pPr marL="457200" indent="-457200"/>
            <a:r>
              <a:rPr lang="x-none" sz="2400" dirty="0" smtClean="0"/>
              <a:t>- 	UPUTSTVA - NAČIN KORIŠĆENJA</a:t>
            </a:r>
          </a:p>
          <a:p>
            <a:pPr marL="457200" indent="-457200"/>
            <a:r>
              <a:rPr lang="x-none" sz="2400" dirty="0" smtClean="0"/>
              <a:t>- 	GARANCIJE (ZA OPREMU I UREĐAJE)</a:t>
            </a:r>
          </a:p>
          <a:p>
            <a:pPr marL="457200" indent="-457200"/>
            <a:endParaRPr lang="x-none" sz="2800" b="1" dirty="0" smtClean="0"/>
          </a:p>
          <a:p>
            <a:pPr marL="457200" indent="-457200"/>
            <a:endParaRPr lang="x-none" dirty="0" smtClean="0"/>
          </a:p>
          <a:p>
            <a:pPr marL="514350" indent="-514350"/>
            <a:endParaRPr lang="x-none" sz="2000" dirty="0" smtClean="0"/>
          </a:p>
          <a:p>
            <a:pPr marL="514350" indent="-514350">
              <a:buAutoNum type="arabicPeriod" startAt="11"/>
            </a:pPr>
            <a:endParaRPr lang="x-none" sz="2000" dirty="0" smtClean="0"/>
          </a:p>
          <a:p>
            <a:pPr marL="514350" indent="-514350">
              <a:buAutoNum type="arabicPeriod" startAt="7"/>
            </a:pPr>
            <a:endParaRPr lang="x-none" sz="2400" dirty="0" smtClean="0"/>
          </a:p>
          <a:p>
            <a:pPr marL="457200" indent="-457200"/>
            <a:r>
              <a:rPr lang="x-none" sz="2800" b="1" dirty="0" smtClean="0"/>
              <a:t>  </a:t>
            </a:r>
          </a:p>
          <a:p>
            <a:pPr marL="457200" indent="-457200"/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b="1" dirty="0" smtClean="0"/>
          </a:p>
          <a:p>
            <a:pPr>
              <a:spcAft>
                <a:spcPts val="1200"/>
              </a:spcAft>
            </a:pPr>
            <a:endParaRPr lang="x-non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150" y="2514600"/>
            <a:ext cx="844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x-none" sz="2800" dirty="0" smtClean="0"/>
              <a:t>TANDARDI, PROPISI </a:t>
            </a:r>
          </a:p>
          <a:p>
            <a:r>
              <a:rPr lang="x-none" sz="2800" smtClean="0"/>
              <a:t>LINK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5" y="440012"/>
            <a:ext cx="10515600" cy="695106"/>
          </a:xfrm>
        </p:spPr>
        <p:txBody>
          <a:bodyPr/>
          <a:lstStyle/>
          <a:p>
            <a:r>
              <a:rPr lang="x-none" dirty="0" smtClean="0"/>
              <a:t>IV  Uvod u procenu troškova: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842" y="1769967"/>
            <a:ext cx="11061577" cy="294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4.1.	Opšti koncepti, vrste procene troškova 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4.2.	Pravila za izradu predmera i predračuna 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4.3.	Primena procene troškova 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sz="32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vi-VN" sz="28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3999" y="-462580"/>
            <a:ext cx="8380248" cy="6285186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5" y="440012"/>
            <a:ext cx="10515600" cy="695106"/>
          </a:xfrm>
        </p:spPr>
        <p:txBody>
          <a:bodyPr/>
          <a:lstStyle/>
          <a:p>
            <a:r>
              <a:rPr lang="x-none" dirty="0" smtClean="0"/>
              <a:t>I  Uvod u građevinarstvo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1249" y="1801498"/>
            <a:ext cx="1106157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x-none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sz="32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vi-VN" sz="2800" dirty="0"/>
              <a:t>	</a:t>
            </a:r>
          </a:p>
        </p:txBody>
      </p:sp>
      <p:pic>
        <p:nvPicPr>
          <p:cNvPr id="7" name="Picture 6" descr="zaha_hadid_design_of_the_year_2014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232" y="1484555"/>
            <a:ext cx="4925384" cy="390071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I Uvod u građevinarstvo: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048" y="1444624"/>
            <a:ext cx="1106157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vi-VN" sz="3200" dirty="0"/>
              <a:t>1.1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Pravo </a:t>
            </a:r>
            <a:r>
              <a:rPr lang="vi-VN" sz="3200" dirty="0"/>
              <a:t>građenja i odredbe za njegovo sprovođenje</a:t>
            </a:r>
          </a:p>
          <a:p>
            <a:pPr>
              <a:spcAft>
                <a:spcPts val="1200"/>
              </a:spcAft>
            </a:pPr>
            <a:r>
              <a:rPr lang="vi-VN" sz="3200" dirty="0"/>
              <a:t>	</a:t>
            </a:r>
            <a:r>
              <a:rPr lang="vi-VN" sz="3200" dirty="0" smtClean="0"/>
              <a:t>-</a:t>
            </a:r>
            <a:r>
              <a:rPr lang="x-none" sz="3200" dirty="0" smtClean="0"/>
              <a:t> </a:t>
            </a:r>
            <a:r>
              <a:rPr lang="vi-VN" sz="3200" dirty="0" smtClean="0"/>
              <a:t>tehnički </a:t>
            </a:r>
            <a:r>
              <a:rPr lang="vi-VN" sz="3200" dirty="0"/>
              <a:t>preduslovi za objekte i njihove lokacije </a:t>
            </a:r>
          </a:p>
          <a:p>
            <a:pPr>
              <a:spcAft>
                <a:spcPts val="1200"/>
              </a:spcAft>
            </a:pPr>
            <a:r>
              <a:rPr lang="vi-VN" sz="3200" dirty="0"/>
              <a:t>	</a:t>
            </a:r>
            <a:r>
              <a:rPr lang="vi-VN" sz="3200" dirty="0" smtClean="0"/>
              <a:t>-</a:t>
            </a:r>
            <a:r>
              <a:rPr lang="x-none" sz="3200" dirty="0" smtClean="0"/>
              <a:t> </a:t>
            </a:r>
            <a:r>
              <a:rPr lang="vi-VN" sz="3200" dirty="0" smtClean="0"/>
              <a:t>tehnički </a:t>
            </a:r>
            <a:r>
              <a:rPr lang="vi-VN" sz="3200" dirty="0"/>
              <a:t>preduslovi za upotrebu stambenih </a:t>
            </a:r>
            <a:r>
              <a:rPr lang="vi-VN" sz="3200" dirty="0" smtClean="0"/>
              <a:t>objekata </a:t>
            </a:r>
            <a:endParaRPr lang="vi-VN" sz="3200" dirty="0"/>
          </a:p>
          <a:p>
            <a:pPr>
              <a:spcAft>
                <a:spcPts val="1200"/>
              </a:spcAft>
            </a:pPr>
            <a:r>
              <a:rPr lang="vi-VN" sz="3200" dirty="0"/>
              <a:t>1.2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Primena </a:t>
            </a:r>
            <a:r>
              <a:rPr lang="vi-VN" sz="3200" dirty="0"/>
              <a:t>srpskih i međunarodnih standarda u </a:t>
            </a:r>
            <a:r>
              <a:rPr lang="x-none" sz="3200" dirty="0" smtClean="0"/>
              <a:t>	</a:t>
            </a:r>
            <a:r>
              <a:rPr lang="vi-VN" sz="3200" dirty="0" smtClean="0"/>
              <a:t>građevinarstvu </a:t>
            </a:r>
            <a:endParaRPr lang="vi-VN" sz="3200" dirty="0"/>
          </a:p>
          <a:p>
            <a:pPr>
              <a:spcAft>
                <a:spcPts val="1200"/>
              </a:spcAft>
            </a:pPr>
            <a:r>
              <a:rPr lang="vi-VN" sz="3200" dirty="0"/>
              <a:t>1.3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Pravila </a:t>
            </a:r>
            <a:r>
              <a:rPr lang="vi-VN" sz="3200" dirty="0"/>
              <a:t>za obračun površine i zapremine objekta </a:t>
            </a:r>
          </a:p>
          <a:p>
            <a:pPr>
              <a:spcAft>
                <a:spcPts val="1200"/>
              </a:spcAft>
            </a:pPr>
            <a:r>
              <a:rPr lang="vi-VN" sz="3200" dirty="0"/>
              <a:t>1.4</a:t>
            </a:r>
            <a:r>
              <a:rPr lang="vi-VN" sz="3200" dirty="0" smtClean="0"/>
              <a:t>.</a:t>
            </a:r>
            <a:r>
              <a:rPr lang="x-none" sz="3200" dirty="0" smtClean="0"/>
              <a:t>	</a:t>
            </a:r>
            <a:r>
              <a:rPr lang="vi-VN" sz="3200" dirty="0" smtClean="0"/>
              <a:t>Dokumentacija </a:t>
            </a:r>
            <a:r>
              <a:rPr lang="vi-VN" sz="3200" dirty="0"/>
              <a:t>objekta u građevinarstvu </a:t>
            </a:r>
          </a:p>
        </p:txBody>
      </p:sp>
    </p:spTree>
    <p:extLst>
      <p:ext uri="{BB962C8B-B14F-4D97-AF65-F5344CB8AC3E}">
        <p14:creationId xmlns="" xmlns:p14="http://schemas.microsoft.com/office/powerpoint/2010/main" val="2909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2382</Words>
  <Application>Microsoft Office PowerPoint</Application>
  <PresentationFormat>Custom</PresentationFormat>
  <Paragraphs>644</Paragraphs>
  <Slides>68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Acrobat Document</vt:lpstr>
      <vt:lpstr>Slide 1</vt:lpstr>
      <vt:lpstr>Sadržaj oblasti:</vt:lpstr>
      <vt:lpstr>I Uvod u građevinarstvo:</vt:lpstr>
      <vt:lpstr>II Pregled tehnologije građevinarstva: </vt:lpstr>
      <vt:lpstr>Slide 5</vt:lpstr>
      <vt:lpstr>III Postupak gradnje: </vt:lpstr>
      <vt:lpstr>IV  Uvod u procenu troškova: </vt:lpstr>
      <vt:lpstr>I  Uvod u građevinarstvo </vt:lpstr>
      <vt:lpstr>I Uvod u građevinarstvo:</vt:lpstr>
      <vt:lpstr>1.1. PRAVO GRAĐENJA:</vt:lpstr>
      <vt:lpstr>POJMOVI</vt:lpstr>
      <vt:lpstr>POJMOVI</vt:lpstr>
      <vt:lpstr>POJMOVI</vt:lpstr>
      <vt:lpstr>Slide 14</vt:lpstr>
      <vt:lpstr>POJMOVI</vt:lpstr>
      <vt:lpstr>POJMOVI</vt:lpstr>
      <vt:lpstr>POJMOVI</vt:lpstr>
      <vt:lpstr>Slide 18</vt:lpstr>
      <vt:lpstr>Slide 19</vt:lpstr>
      <vt:lpstr>POJMOVI</vt:lpstr>
      <vt:lpstr>POJMOVI</vt:lpstr>
      <vt:lpstr>Slide 22</vt:lpstr>
      <vt:lpstr>POJMOVI</vt:lpstr>
      <vt:lpstr>POJMOVI</vt:lpstr>
      <vt:lpstr>Slide 25</vt:lpstr>
      <vt:lpstr>Slide 26</vt:lpstr>
      <vt:lpstr>POJMOVI</vt:lpstr>
      <vt:lpstr>POJMOVI</vt:lpstr>
      <vt:lpstr>UČESNICI U GRAĐEVINSKOJ INVESTICIJI  IDEJA – REALIZACIJA  </vt:lpstr>
      <vt:lpstr>ZAKON O PLANIRANJU I IZGRADNJI (Službeni glasnik Republike Srbije br. 72/09, 81/09 - ispravka i 64/10-odl. US RS Odl. US RS, 132/2014 (čl. 129-134. i 145/2014. Reš. US RS - 54/2013-11. Odl. US RS - 65/2017, 83/2018)    </vt:lpstr>
      <vt:lpstr>...kreće aktivnost..  </vt:lpstr>
      <vt:lpstr>...kreće aktivnost ... objedinjena procedura    </vt:lpstr>
      <vt:lpstr>Informacija o lokaciji:</vt:lpstr>
      <vt:lpstr>Informacija o lokaciji: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user</cp:lastModifiedBy>
  <cp:revision>234</cp:revision>
  <dcterms:created xsi:type="dcterms:W3CDTF">2017-10-13T10:19:34Z</dcterms:created>
  <dcterms:modified xsi:type="dcterms:W3CDTF">2019-03-01T10:19:17Z</dcterms:modified>
</cp:coreProperties>
</file>