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2" r:id="rId3"/>
    <p:sldId id="322" r:id="rId4"/>
    <p:sldId id="323" r:id="rId5"/>
    <p:sldId id="324" r:id="rId6"/>
    <p:sldId id="325" r:id="rId7"/>
    <p:sldId id="326" r:id="rId8"/>
    <p:sldId id="327" r:id="rId9"/>
    <p:sldId id="329" r:id="rId10"/>
    <p:sldId id="331" r:id="rId11"/>
    <p:sldId id="330" r:id="rId12"/>
    <p:sldId id="332" r:id="rId13"/>
    <p:sldId id="333" r:id="rId14"/>
    <p:sldId id="334" r:id="rId15"/>
    <p:sldId id="335" r:id="rId16"/>
    <p:sldId id="336" r:id="rId17"/>
    <p:sldId id="338" r:id="rId18"/>
    <p:sldId id="339" r:id="rId19"/>
    <p:sldId id="340" r:id="rId20"/>
    <p:sldId id="341" r:id="rId21"/>
    <p:sldId id="343" r:id="rId22"/>
    <p:sldId id="337" r:id="rId23"/>
    <p:sldId id="342" r:id="rId24"/>
    <p:sldId id="344" r:id="rId25"/>
    <p:sldId id="345" r:id="rId26"/>
    <p:sldId id="354" r:id="rId27"/>
    <p:sldId id="355" r:id="rId28"/>
    <p:sldId id="346" r:id="rId29"/>
    <p:sldId id="356" r:id="rId30"/>
    <p:sldId id="347" r:id="rId31"/>
    <p:sldId id="357" r:id="rId32"/>
    <p:sldId id="348" r:id="rId33"/>
    <p:sldId id="349" r:id="rId34"/>
    <p:sldId id="350" r:id="rId35"/>
    <p:sldId id="352" r:id="rId36"/>
    <p:sldId id="353" r:id="rId37"/>
    <p:sldId id="260" r:id="rId38"/>
  </p:sldIdLst>
  <p:sldSz cx="12192000" cy="6858000"/>
  <p:notesSz cx="9388475" cy="710247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2064" y="-11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479" y="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DE6C1-3221-4A18-B3E5-E2EA23D19BAD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579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479" y="674579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61D77-4169-4794-85C0-17A8445F1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E2EDFA4-00C3-4485-9E92-26CBA89A51A7}" type="datetimeFigureOut">
              <a:rPr lang="x-none" smtClean="0"/>
              <a:pPr/>
              <a:t>3/1/2019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C191F25-538B-44DD-B790-12D9081A5205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4045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44840" y="3602038"/>
            <a:ext cx="9144000" cy="5689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 dirty="0" smtClean="0"/>
              <a:t>Naslov/Naziv teme predavanja</a:t>
            </a:r>
            <a:endParaRPr lang="x-none" dirty="0"/>
          </a:p>
        </p:txBody>
      </p:sp>
      <p:pic>
        <p:nvPicPr>
          <p:cNvPr id="7" name="Picture 10" descr="Image result for teacher icon 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0732" y="4147471"/>
            <a:ext cx="781968" cy="7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lock timer 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6772" y="4228910"/>
            <a:ext cx="438171" cy="4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410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x-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76300" y="2076450"/>
            <a:ext cx="10515600" cy="40005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1453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x-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2038350"/>
            <a:ext cx="4933950" cy="4038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x-none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38900" y="2038350"/>
            <a:ext cx="4933950" cy="40386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3384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6511" y="5814025"/>
            <a:ext cx="12192000" cy="11101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biLevel thresh="25000"/>
          </a:blip>
          <a:stretch>
            <a:fillRect/>
          </a:stretch>
        </p:blipFill>
        <p:spPr>
          <a:xfrm>
            <a:off x="10371221" y="5547972"/>
            <a:ext cx="1612748" cy="1674345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>
          <a:xfrm rot="10162212" flipH="1">
            <a:off x="-105519" y="2761999"/>
            <a:ext cx="12175565" cy="3852142"/>
          </a:xfrm>
          <a:prstGeom prst="ellipse">
            <a:avLst/>
          </a:prstGeom>
          <a:solidFill>
            <a:schemeClr val="bg1"/>
          </a:solidFill>
          <a:ln w="47625">
            <a:noFill/>
          </a:ln>
          <a:effectLst>
            <a:outerShdw blurRad="101600" dist="38100" sx="76000" sy="76000" algn="l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Oval 18"/>
          <p:cNvSpPr/>
          <p:nvPr userDrawn="1"/>
        </p:nvSpPr>
        <p:spPr>
          <a:xfrm rot="10036807" flipH="1">
            <a:off x="-116637" y="3661707"/>
            <a:ext cx="9775349" cy="2259590"/>
          </a:xfrm>
          <a:prstGeom prst="ellipse">
            <a:avLst/>
          </a:prstGeom>
          <a:solidFill>
            <a:schemeClr val="bg1"/>
          </a:solidFill>
          <a:ln w="47625">
            <a:noFill/>
          </a:ln>
          <a:effectLst>
            <a:outerShdw blurRad="101600" dist="38100" sx="76000" sy="76000" algn="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8900" y="222175"/>
            <a:ext cx="1735069" cy="7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317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6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446" y="2948601"/>
            <a:ext cx="9144000" cy="568909"/>
          </a:xfrm>
        </p:spPr>
        <p:txBody>
          <a:bodyPr/>
          <a:lstStyle/>
          <a:p>
            <a:r>
              <a:rPr lang="en-US" sz="4400" dirty="0" smtClean="0">
                <a:latin typeface="+mn-lt"/>
              </a:rPr>
              <a:t>UVOD U GRA</a:t>
            </a:r>
            <a:r>
              <a:rPr lang="x-none" sz="4400" dirty="0" smtClean="0">
                <a:latin typeface="+mn-lt"/>
              </a:rPr>
              <a:t>ĐEVINARSTVO</a:t>
            </a:r>
            <a:endParaRPr lang="x-none" sz="4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0615" y="4293078"/>
            <a:ext cx="3711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mtClean="0">
                <a:latin typeface="Century Gothic" panose="020B0502020202020204" pitchFamily="34" charset="0"/>
              </a:rPr>
              <a:t>Snežana Anđušić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dipl.ing.arh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US" dirty="0" err="1" smtClean="0">
                <a:latin typeface="Century Gothic" panose="020B0502020202020204" pitchFamily="34" charset="0"/>
              </a:rPr>
              <a:t>Sudski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ve</a:t>
            </a:r>
            <a:r>
              <a:rPr lang="x-none" smtClean="0">
                <a:latin typeface="Century Gothic" panose="020B0502020202020204" pitchFamily="34" charset="0"/>
              </a:rPr>
              <a:t>štak</a:t>
            </a:r>
            <a:r>
              <a:rPr lang="sr-Latn-RS" dirty="0" smtClean="0">
                <a:latin typeface="Century Gothic" panose="020B0502020202020204" pitchFamily="34" charset="0"/>
              </a:rPr>
              <a:t>,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L</a:t>
            </a:r>
            <a:r>
              <a:rPr lang="sr-Latn-RS" dirty="0" smtClean="0">
                <a:latin typeface="Century Gothic" panose="020B0502020202020204" pitchFamily="34" charset="0"/>
              </a:rPr>
              <a:t>ic.procen.nepokretnosti </a:t>
            </a:r>
            <a:endParaRPr lang="en-US" dirty="0" smtClean="0">
              <a:latin typeface="Century Gothic" panose="020B0502020202020204" pitchFamily="34" charset="0"/>
            </a:endParaRPr>
          </a:p>
          <a:p>
            <a:endParaRPr lang="x-none" dirty="0">
              <a:latin typeface="Century Gothic" panose="020B0502020202020204" pitchFamily="34" charset="0"/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3532325" y="5414652"/>
            <a:ext cx="3046027" cy="594946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x-none" sz="1800" kern="120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8296083" y="4293078"/>
            <a:ext cx="1943292" cy="397379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18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XVII časova</a:t>
            </a:r>
            <a:endParaRPr lang="x-none" sz="18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27715" y="1464940"/>
            <a:ext cx="9144000" cy="102400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x-none" sz="2800" dirty="0" smtClean="0">
                <a:latin typeface="+mj-lt"/>
              </a:rPr>
              <a:t>STRUČNA OBUKA ZA PROCENITELJE VREDNOSTI NEPOKRETNOSTI</a:t>
            </a:r>
            <a:br>
              <a:rPr lang="x-none" sz="2800" dirty="0" smtClean="0">
                <a:latin typeface="+mj-lt"/>
              </a:rPr>
            </a:br>
            <a:endParaRPr lang="x-none" sz="2800" dirty="0">
              <a:latin typeface="+mj-lt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4658894" y="3593671"/>
            <a:ext cx="1943292" cy="397379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400" dirty="0" smtClean="0"/>
              <a:t>II DEO</a:t>
            </a:r>
            <a:r>
              <a:rPr lang="en-US" sz="2400" dirty="0" smtClean="0"/>
              <a:t> </a:t>
            </a:r>
            <a:r>
              <a:rPr lang="x-none" sz="2400" b="1" dirty="0" smtClean="0"/>
              <a:t> </a:t>
            </a:r>
            <a:endParaRPr lang="x-none" sz="2400" b="1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665969"/>
            <a:ext cx="10809514" cy="4662260"/>
          </a:xfrm>
          <a:prstGeom prst="rect">
            <a:avLst/>
          </a:prstGeom>
        </p:spPr>
        <p:txBody>
          <a:bodyPr/>
          <a:lstStyle/>
          <a:p>
            <a:r>
              <a:rPr lang="x-none" sz="2400" b="1" dirty="0" smtClean="0"/>
              <a:t>OSNOVNI ELEMENTI KONSTRUKCIJE ZGRADA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smtClean="0"/>
              <a:t>1.1.	ZID</a:t>
            </a:r>
            <a:endParaRPr lang="en-US" sz="2400" dirty="0" smtClean="0"/>
          </a:p>
          <a:p>
            <a:pPr lvl="0"/>
            <a:r>
              <a:rPr lang="en-US" sz="2400" b="1" dirty="0" err="1" smtClean="0"/>
              <a:t>Definicija</a:t>
            </a:r>
            <a:r>
              <a:rPr lang="en-US" sz="2400" b="1" dirty="0" smtClean="0"/>
              <a:t> : </a:t>
            </a:r>
            <a:r>
              <a:rPr lang="en-US" sz="2400" dirty="0" err="1" smtClean="0"/>
              <a:t>Zid</a:t>
            </a:r>
            <a:r>
              <a:rPr lang="en-US" sz="2400" dirty="0" smtClean="0"/>
              <a:t> je </a:t>
            </a:r>
            <a:r>
              <a:rPr lang="en-US" sz="2400" dirty="0" err="1" smtClean="0"/>
              <a:t>vertikalni</a:t>
            </a:r>
            <a:r>
              <a:rPr lang="en-US" sz="2400" dirty="0" smtClean="0"/>
              <a:t> element </a:t>
            </a:r>
            <a:r>
              <a:rPr lang="en-US" sz="2400" dirty="0" err="1" smtClean="0"/>
              <a:t>zgrade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 smtClean="0"/>
              <a:t>dve</a:t>
            </a:r>
            <a:r>
              <a:rPr lang="en-US" sz="2400" dirty="0" smtClean="0"/>
              <a:t> </a:t>
            </a:r>
            <a:r>
              <a:rPr lang="en-US" sz="2400" dirty="0" err="1" smtClean="0"/>
              <a:t>dimenzije</a:t>
            </a:r>
            <a:r>
              <a:rPr lang="en-US" sz="2400" dirty="0" smtClean="0"/>
              <a:t> </a:t>
            </a:r>
            <a:r>
              <a:rPr lang="en-US" sz="2400" dirty="0" err="1" smtClean="0"/>
              <a:t>bitno</a:t>
            </a:r>
            <a:r>
              <a:rPr lang="en-US" sz="2400" dirty="0" smtClean="0"/>
              <a:t> </a:t>
            </a:r>
            <a:r>
              <a:rPr lang="en-US" sz="2400" dirty="0" err="1" smtClean="0"/>
              <a:t>izraženije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treće</a:t>
            </a:r>
            <a:r>
              <a:rPr lang="en-US" sz="2400" dirty="0" smtClean="0"/>
              <a:t>, </a:t>
            </a:r>
            <a:r>
              <a:rPr lang="en-US" sz="2400" dirty="0" err="1" smtClean="0"/>
              <a:t>odnosno</a:t>
            </a:r>
            <a:r>
              <a:rPr lang="en-US" sz="2400" dirty="0" smtClean="0"/>
              <a:t> </a:t>
            </a:r>
            <a:r>
              <a:rPr lang="en-US" sz="2400" dirty="0" err="1" smtClean="0"/>
              <a:t>dužina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visina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mnogo</a:t>
            </a:r>
            <a:r>
              <a:rPr lang="en-US" sz="2400" dirty="0" smtClean="0"/>
              <a:t> </a:t>
            </a:r>
            <a:r>
              <a:rPr lang="en-US" sz="2400" dirty="0" err="1" smtClean="0"/>
              <a:t>veće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debljine</a:t>
            </a:r>
            <a:r>
              <a:rPr lang="en-US" sz="2400" dirty="0" smtClean="0"/>
              <a:t>. </a:t>
            </a:r>
            <a:r>
              <a:rPr lang="en-US" sz="2400" dirty="0" err="1" smtClean="0"/>
              <a:t>Zid</a:t>
            </a:r>
            <a:r>
              <a:rPr lang="en-US" sz="2400" dirty="0" smtClean="0"/>
              <a:t> </a:t>
            </a:r>
            <a:r>
              <a:rPr lang="en-US" sz="2400" dirty="0" err="1" smtClean="0"/>
              <a:t>nije</a:t>
            </a:r>
            <a:r>
              <a:rPr lang="en-US" sz="2400" dirty="0" smtClean="0"/>
              <a:t> </a:t>
            </a:r>
            <a:r>
              <a:rPr lang="en-US" sz="2400" dirty="0" err="1" smtClean="0"/>
              <a:t>nužno</a:t>
            </a:r>
            <a:r>
              <a:rPr lang="en-US" sz="2400" dirty="0" smtClean="0"/>
              <a:t> </a:t>
            </a:r>
            <a:r>
              <a:rPr lang="en-US" sz="2400" dirty="0" err="1" smtClean="0"/>
              <a:t>noseći</a:t>
            </a:r>
            <a:r>
              <a:rPr lang="en-US" sz="2400" dirty="0" smtClean="0"/>
              <a:t> u </a:t>
            </a:r>
            <a:r>
              <a:rPr lang="en-US" sz="2400" dirty="0" err="1" smtClean="0"/>
              <a:t>konstrukciji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b="1" dirty="0" err="1" smtClean="0"/>
              <a:t>Funkcija</a:t>
            </a:r>
            <a:r>
              <a:rPr lang="en-US" sz="2400" b="1" dirty="0" smtClean="0"/>
              <a:t> : </a:t>
            </a:r>
            <a:r>
              <a:rPr lang="en-US" sz="2400" dirty="0" err="1" smtClean="0"/>
              <a:t>Zidovi</a:t>
            </a:r>
            <a:r>
              <a:rPr lang="en-US" sz="2400" dirty="0" smtClean="0"/>
              <a:t> u </a:t>
            </a:r>
            <a:r>
              <a:rPr lang="en-US" sz="2400" dirty="0" err="1" smtClean="0"/>
              <a:t>zgradi</a:t>
            </a:r>
            <a:r>
              <a:rPr lang="en-US" sz="2400" dirty="0" smtClean="0"/>
              <a:t> nose, </a:t>
            </a:r>
            <a:r>
              <a:rPr lang="en-US" sz="2400" dirty="0" err="1" smtClean="0"/>
              <a:t>pregrađuju</a:t>
            </a:r>
            <a:r>
              <a:rPr lang="en-US" sz="2400" dirty="0" smtClean="0"/>
              <a:t>, </a:t>
            </a:r>
            <a:r>
              <a:rPr lang="en-US" sz="2400" dirty="0" err="1" smtClean="0"/>
              <a:t>zatvaraju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štite</a:t>
            </a:r>
            <a:r>
              <a:rPr lang="en-US" sz="2400" dirty="0" smtClean="0"/>
              <a:t> </a:t>
            </a:r>
            <a:r>
              <a:rPr lang="en-US" sz="2400" dirty="0" err="1" smtClean="0"/>
              <a:t>zgradu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spoljašnjih</a:t>
            </a:r>
            <a:r>
              <a:rPr lang="en-US" sz="2400" dirty="0" smtClean="0"/>
              <a:t> </a:t>
            </a:r>
            <a:r>
              <a:rPr lang="en-US" sz="2400" dirty="0" err="1" smtClean="0"/>
              <a:t>uticaja</a:t>
            </a:r>
            <a:r>
              <a:rPr lang="en-US" sz="2400" dirty="0" smtClean="0"/>
              <a:t> (</a:t>
            </a:r>
            <a:r>
              <a:rPr lang="en-US" sz="2400" dirty="0" err="1" smtClean="0"/>
              <a:t>temperaturnih</a:t>
            </a:r>
            <a:r>
              <a:rPr lang="en-US" sz="2400" dirty="0" smtClean="0"/>
              <a:t> </a:t>
            </a:r>
            <a:r>
              <a:rPr lang="en-US" sz="2400" dirty="0" err="1" smtClean="0"/>
              <a:t>promena</a:t>
            </a:r>
            <a:r>
              <a:rPr lang="en-US" sz="2400" dirty="0" smtClean="0"/>
              <a:t>, </a:t>
            </a:r>
            <a:r>
              <a:rPr lang="en-US" sz="2400" dirty="0" err="1" smtClean="0"/>
              <a:t>vetra</a:t>
            </a:r>
            <a:r>
              <a:rPr lang="en-US" sz="2400" dirty="0" smtClean="0"/>
              <a:t>, </a:t>
            </a:r>
            <a:r>
              <a:rPr lang="en-US" sz="2400" dirty="0" err="1" smtClean="0"/>
              <a:t>vlage</a:t>
            </a:r>
            <a:r>
              <a:rPr lang="en-US" sz="2400" dirty="0" smtClean="0"/>
              <a:t>, </a:t>
            </a:r>
            <a:r>
              <a:rPr lang="en-US" sz="2400" dirty="0" err="1" smtClean="0"/>
              <a:t>buke</a:t>
            </a:r>
            <a:r>
              <a:rPr lang="en-US" sz="2400" dirty="0" smtClean="0"/>
              <a:t>, </a:t>
            </a:r>
            <a:r>
              <a:rPr lang="en-US" sz="2400" dirty="0" err="1" smtClean="0"/>
              <a:t>pritiska</a:t>
            </a:r>
            <a:r>
              <a:rPr lang="en-US" sz="2400" dirty="0" smtClean="0"/>
              <a:t> </a:t>
            </a:r>
            <a:r>
              <a:rPr lang="en-US" sz="2400" dirty="0" err="1" smtClean="0"/>
              <a:t>zemlje</a:t>
            </a:r>
            <a:r>
              <a:rPr lang="en-US" sz="2400" dirty="0" smtClean="0"/>
              <a:t>, </a:t>
            </a:r>
            <a:r>
              <a:rPr lang="en-US" sz="2400" dirty="0" err="1" smtClean="0"/>
              <a:t>vatre</a:t>
            </a:r>
            <a:r>
              <a:rPr lang="en-US" sz="2400" dirty="0" smtClean="0"/>
              <a:t>). U </a:t>
            </a:r>
            <a:r>
              <a:rPr lang="en-US" sz="2400" dirty="0" err="1" smtClean="0"/>
              <a:t>masivnim</a:t>
            </a:r>
            <a:r>
              <a:rPr lang="en-US" sz="2400" dirty="0" smtClean="0"/>
              <a:t> </a:t>
            </a:r>
            <a:r>
              <a:rPr lang="en-US" sz="2400" dirty="0" err="1" smtClean="0"/>
              <a:t>sistemima</a:t>
            </a:r>
            <a:r>
              <a:rPr lang="en-US" sz="2400" dirty="0" smtClean="0"/>
              <a:t> </a:t>
            </a:r>
            <a:r>
              <a:rPr lang="en-US" sz="2400" dirty="0" err="1" smtClean="0"/>
              <a:t>prvashodno</a:t>
            </a:r>
            <a:r>
              <a:rPr lang="en-US" sz="2400" dirty="0" smtClean="0"/>
              <a:t> </a:t>
            </a:r>
            <a:r>
              <a:rPr lang="en-US" sz="2400" dirty="0" err="1" smtClean="0"/>
              <a:t>služe</a:t>
            </a:r>
            <a:r>
              <a:rPr lang="en-US" sz="2400" dirty="0" smtClean="0"/>
              <a:t> </a:t>
            </a:r>
            <a:r>
              <a:rPr lang="en-US" sz="2400" dirty="0" err="1" smtClean="0"/>
              <a:t>kao</a:t>
            </a:r>
            <a:r>
              <a:rPr lang="en-US" sz="2400" dirty="0" smtClean="0"/>
              <a:t> </a:t>
            </a:r>
            <a:r>
              <a:rPr lang="en-US" sz="2400" dirty="0" err="1" smtClean="0"/>
              <a:t>vertikalni</a:t>
            </a:r>
            <a:r>
              <a:rPr lang="en-US" sz="2400" dirty="0" smtClean="0"/>
              <a:t> </a:t>
            </a:r>
            <a:r>
              <a:rPr lang="en-US" sz="2400" dirty="0" err="1" smtClean="0"/>
              <a:t>noseći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elementi</a:t>
            </a:r>
            <a:r>
              <a:rPr lang="en-US" sz="2400" dirty="0" smtClean="0"/>
              <a:t>,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se </a:t>
            </a:r>
            <a:r>
              <a:rPr lang="en-US" sz="2400" dirty="0" err="1" smtClean="0"/>
              <a:t>oslanjaju</a:t>
            </a:r>
            <a:r>
              <a:rPr lang="en-US" sz="2400" dirty="0" smtClean="0"/>
              <a:t> </a:t>
            </a:r>
            <a:r>
              <a:rPr lang="en-US" sz="2400" dirty="0" err="1" smtClean="0"/>
              <a:t>krovovi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tavanice</a:t>
            </a:r>
            <a:r>
              <a:rPr lang="en-US" sz="2400" dirty="0" smtClean="0"/>
              <a:t>,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prenose</a:t>
            </a:r>
            <a:r>
              <a:rPr lang="en-US" sz="2400" dirty="0" smtClean="0"/>
              <a:t> </a:t>
            </a:r>
            <a:r>
              <a:rPr lang="en-US" sz="2400" dirty="0" err="1" smtClean="0"/>
              <a:t>opterećenja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temelje</a:t>
            </a:r>
            <a:r>
              <a:rPr lang="en-US" sz="2400" dirty="0" smtClean="0"/>
              <a:t>. </a:t>
            </a:r>
            <a:r>
              <a:rPr lang="en-US" sz="2400" dirty="0" err="1" smtClean="0"/>
              <a:t>Noseći</a:t>
            </a:r>
            <a:r>
              <a:rPr lang="en-US" sz="2400" dirty="0" smtClean="0"/>
              <a:t> </a:t>
            </a:r>
            <a:r>
              <a:rPr lang="en-US" sz="2400" dirty="0" err="1" smtClean="0"/>
              <a:t>zid</a:t>
            </a:r>
            <a:r>
              <a:rPr lang="en-US" sz="2400" dirty="0" smtClean="0"/>
              <a:t> je </a:t>
            </a:r>
            <a:r>
              <a:rPr lang="en-US" sz="2400" dirty="0" err="1" smtClean="0"/>
              <a:t>površinski</a:t>
            </a:r>
            <a:r>
              <a:rPr lang="en-US" sz="2400" dirty="0" smtClean="0"/>
              <a:t> </a:t>
            </a:r>
            <a:r>
              <a:rPr lang="en-US" sz="2400" dirty="0" err="1" smtClean="0"/>
              <a:t>nosač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prima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prenosi</a:t>
            </a:r>
            <a:r>
              <a:rPr lang="en-US" sz="2400" dirty="0" smtClean="0"/>
              <a:t> </a:t>
            </a:r>
            <a:r>
              <a:rPr lang="en-US" sz="2400" dirty="0" err="1" smtClean="0"/>
              <a:t>vertikalna</a:t>
            </a:r>
            <a:r>
              <a:rPr lang="en-US" sz="2400" dirty="0" smtClean="0"/>
              <a:t> </a:t>
            </a:r>
            <a:r>
              <a:rPr lang="en-US" sz="2400" dirty="0" err="1" smtClean="0"/>
              <a:t>aksijalna</a:t>
            </a:r>
            <a:r>
              <a:rPr lang="en-US" sz="2400" dirty="0" smtClean="0"/>
              <a:t> </a:t>
            </a:r>
            <a:r>
              <a:rPr lang="en-US" sz="2400" dirty="0" err="1" smtClean="0"/>
              <a:t>opterećenja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momente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smicanja</a:t>
            </a:r>
            <a:r>
              <a:rPr lang="en-US" sz="2400" dirty="0" smtClean="0"/>
              <a:t> u </a:t>
            </a:r>
            <a:r>
              <a:rPr lang="en-US" sz="2400" dirty="0" err="1" smtClean="0"/>
              <a:t>svojoj</a:t>
            </a:r>
            <a:r>
              <a:rPr lang="en-US" sz="2400" dirty="0" smtClean="0"/>
              <a:t> </a:t>
            </a:r>
            <a:r>
              <a:rPr lang="en-US" sz="2400" dirty="0" err="1" smtClean="0"/>
              <a:t>ravni</a:t>
            </a:r>
            <a:r>
              <a:rPr lang="en-US" sz="2400" dirty="0" smtClean="0"/>
              <a:t>.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665969"/>
            <a:ext cx="10809514" cy="4662260"/>
          </a:xfrm>
          <a:prstGeom prst="rect">
            <a:avLst/>
          </a:prstGeom>
        </p:spPr>
        <p:txBody>
          <a:bodyPr/>
          <a:lstStyle/>
          <a:p>
            <a:r>
              <a:rPr lang="x-none" sz="2800" b="1" dirty="0" smtClean="0"/>
              <a:t>OSNOVNI ELEMENTI KONSTRUKCIJE ZGRADA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1.1.	ZID</a:t>
            </a:r>
            <a:endParaRPr lang="en-US" sz="2800" dirty="0" smtClean="0"/>
          </a:p>
          <a:p>
            <a:pPr lvl="0"/>
            <a:endParaRPr lang="x-none" sz="2400" b="1" dirty="0" smtClean="0"/>
          </a:p>
          <a:p>
            <a:pPr lvl="0"/>
            <a:r>
              <a:rPr lang="en-US" sz="2400" b="1" dirty="0" smtClean="0"/>
              <a:t>PODELE </a:t>
            </a:r>
            <a:endParaRPr lang="x-none" sz="2400" dirty="0" smtClean="0"/>
          </a:p>
          <a:p>
            <a:pPr lvl="0"/>
            <a:endParaRPr lang="x-none" sz="2400" b="1" dirty="0" smtClean="0"/>
          </a:p>
          <a:p>
            <a:pPr lvl="0"/>
            <a:r>
              <a:rPr lang="en-US" sz="2400" b="1" dirty="0" smtClean="0"/>
              <a:t>PO POLOŽAJU U ZGRADI:</a:t>
            </a:r>
            <a:r>
              <a:rPr lang="x-none" sz="2400" b="1" dirty="0" smtClean="0"/>
              <a:t> </a:t>
            </a:r>
            <a:r>
              <a:rPr lang="en-US" sz="2400" dirty="0" err="1" smtClean="0"/>
              <a:t>spoljni</a:t>
            </a:r>
            <a:r>
              <a:rPr lang="en-US" sz="2400" dirty="0" smtClean="0"/>
              <a:t>, </a:t>
            </a:r>
            <a:r>
              <a:rPr lang="en-US" sz="2400" dirty="0" err="1" smtClean="0"/>
              <a:t>unutrašnji</a:t>
            </a:r>
            <a:r>
              <a:rPr lang="en-US" sz="2400" dirty="0" smtClean="0"/>
              <a:t>, </a:t>
            </a:r>
            <a:r>
              <a:rPr lang="en-US" sz="2400" dirty="0" err="1" smtClean="0"/>
              <a:t>temeljni</a:t>
            </a:r>
            <a:r>
              <a:rPr lang="en-US" sz="2400" dirty="0" smtClean="0"/>
              <a:t>, </a:t>
            </a:r>
            <a:r>
              <a:rPr lang="en-US" sz="2400" dirty="0" err="1" smtClean="0"/>
              <a:t>podrumski</a:t>
            </a:r>
            <a:r>
              <a:rPr lang="en-US" sz="2400" dirty="0" smtClean="0"/>
              <a:t>, </a:t>
            </a:r>
            <a:r>
              <a:rPr lang="en-US" sz="2400" dirty="0" err="1" smtClean="0"/>
              <a:t>poprečni</a:t>
            </a:r>
            <a:r>
              <a:rPr lang="en-US" sz="2400" dirty="0" smtClean="0"/>
              <a:t>, </a:t>
            </a:r>
            <a:r>
              <a:rPr lang="en-US" sz="2400" dirty="0" err="1" smtClean="0"/>
              <a:t>podužni</a:t>
            </a:r>
            <a:r>
              <a:rPr lang="en-US" sz="2400" dirty="0" smtClean="0"/>
              <a:t>, </a:t>
            </a:r>
            <a:r>
              <a:rPr lang="en-US" sz="2400" dirty="0" err="1" smtClean="0"/>
              <a:t>stepenišni</a:t>
            </a:r>
            <a:r>
              <a:rPr lang="en-US" sz="2400" dirty="0" smtClean="0"/>
              <a:t>, </a:t>
            </a:r>
            <a:r>
              <a:rPr lang="en-US" sz="2400" dirty="0" err="1" smtClean="0"/>
              <a:t>kalkanski</a:t>
            </a:r>
            <a:r>
              <a:rPr lang="en-US" sz="2400" dirty="0" smtClean="0"/>
              <a:t> (</a:t>
            </a:r>
            <a:r>
              <a:rPr lang="en-US" sz="2400" dirty="0" err="1" smtClean="0"/>
              <a:t>zabatni</a:t>
            </a:r>
            <a:r>
              <a:rPr lang="en-US" sz="2400" dirty="0" smtClean="0"/>
              <a:t>, </a:t>
            </a:r>
            <a:r>
              <a:rPr lang="en-US" sz="2400" dirty="0" err="1" smtClean="0"/>
              <a:t>čeoni</a:t>
            </a:r>
            <a:r>
              <a:rPr lang="en-US" sz="2400" dirty="0" smtClean="0"/>
              <a:t>) </a:t>
            </a:r>
            <a:r>
              <a:rPr lang="en-US" sz="2400" dirty="0" err="1" smtClean="0"/>
              <a:t>itd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b="1" dirty="0" smtClean="0"/>
              <a:t>PO NAČINU GRADNJE:</a:t>
            </a:r>
            <a:r>
              <a:rPr lang="x-none" sz="2400" b="1" dirty="0" smtClean="0"/>
              <a:t> </a:t>
            </a:r>
            <a:r>
              <a:rPr lang="en-US" sz="2400" dirty="0" err="1" smtClean="0"/>
              <a:t>zidani</a:t>
            </a:r>
            <a:r>
              <a:rPr lang="en-US" sz="2400" dirty="0" smtClean="0"/>
              <a:t>, </a:t>
            </a:r>
            <a:r>
              <a:rPr lang="en-US" sz="2400" dirty="0" err="1" smtClean="0"/>
              <a:t>montažni</a:t>
            </a:r>
            <a:r>
              <a:rPr lang="en-US" sz="2400" dirty="0" smtClean="0"/>
              <a:t>, </a:t>
            </a:r>
            <a:r>
              <a:rPr lang="en-US" sz="2400" dirty="0" err="1" smtClean="0"/>
              <a:t>liveni</a:t>
            </a:r>
            <a:r>
              <a:rPr lang="en-US" sz="2400" dirty="0" smtClean="0"/>
              <a:t>, </a:t>
            </a:r>
            <a:r>
              <a:rPr lang="en-US" sz="2400" dirty="0" err="1" smtClean="0"/>
              <a:t>slojeviti</a:t>
            </a:r>
            <a:r>
              <a:rPr lang="en-US" sz="2400" dirty="0" smtClean="0"/>
              <a:t> (</a:t>
            </a:r>
            <a:r>
              <a:rPr lang="en-US" sz="2400" dirty="0" err="1" smtClean="0"/>
              <a:t>sendvič</a:t>
            </a:r>
            <a:r>
              <a:rPr lang="en-US" sz="2400" dirty="0" smtClean="0"/>
              <a:t>), </a:t>
            </a:r>
            <a:r>
              <a:rPr lang="en-US" sz="2400" dirty="0" err="1" smtClean="0"/>
              <a:t>zavese</a:t>
            </a:r>
            <a:r>
              <a:rPr lang="en-US" sz="2400" dirty="0" smtClean="0"/>
              <a:t> (</a:t>
            </a:r>
            <a:r>
              <a:rPr lang="en-US" sz="2400" dirty="0" err="1" smtClean="0"/>
              <a:t>viseći</a:t>
            </a:r>
            <a:r>
              <a:rPr lang="en-US" sz="2400" dirty="0" smtClean="0"/>
              <a:t>) </a:t>
            </a:r>
            <a:r>
              <a:rPr lang="en-US" sz="2400" dirty="0" err="1" smtClean="0"/>
              <a:t>itd</a:t>
            </a:r>
            <a:r>
              <a:rPr lang="en-US" sz="2400" b="1" dirty="0" smtClean="0"/>
              <a:t>.</a:t>
            </a:r>
            <a:endParaRPr lang="en-US" sz="2400" dirty="0" smtClean="0"/>
          </a:p>
          <a:p>
            <a:pPr lvl="0"/>
            <a:r>
              <a:rPr lang="en-US" sz="2400" b="1" dirty="0" smtClean="0"/>
              <a:t>PO KONSTRUKTIVNIM SVOJSTVIMA:  </a:t>
            </a:r>
            <a:r>
              <a:rPr lang="en-US" sz="2400" b="1" dirty="0" err="1" smtClean="0"/>
              <a:t>noseći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nenoseći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za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ukrućenje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potporni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itd</a:t>
            </a:r>
            <a:r>
              <a:rPr lang="en-US" sz="2400" b="1" dirty="0" smtClean="0"/>
              <a:t>.</a:t>
            </a:r>
            <a:endParaRPr lang="en-US" sz="24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665969"/>
            <a:ext cx="10809514" cy="4662260"/>
          </a:xfrm>
          <a:prstGeom prst="rect">
            <a:avLst/>
          </a:prstGeom>
        </p:spPr>
        <p:txBody>
          <a:bodyPr/>
          <a:lstStyle/>
          <a:p>
            <a:r>
              <a:rPr lang="x-none" sz="2400" b="1" dirty="0" smtClean="0"/>
              <a:t>OSNOVNI ELEMENTI KONSTRUKCIJE ZGRADA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1.2.	</a:t>
            </a:r>
            <a:r>
              <a:rPr lang="x-none" sz="2400" b="1" dirty="0" smtClean="0"/>
              <a:t>STUB</a:t>
            </a:r>
          </a:p>
          <a:p>
            <a:endParaRPr lang="en-US" sz="24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92162" name="Picture 2" descr="C:\Users\Korisnik\Desktop\Snezana-PREDAVANJE\slike\danisman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115" y="2675348"/>
            <a:ext cx="6342742" cy="3461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665969"/>
            <a:ext cx="10809514" cy="4662260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/>
              <a:t>1.2.	</a:t>
            </a:r>
            <a:r>
              <a:rPr lang="x-none" sz="2800" b="1" dirty="0" smtClean="0"/>
              <a:t>STUB</a:t>
            </a:r>
            <a:endParaRPr lang="en-US" sz="2400" dirty="0" smtClean="0"/>
          </a:p>
          <a:p>
            <a:pPr lvl="0"/>
            <a:r>
              <a:rPr lang="vi-VN" sz="2400" b="1" dirty="0" smtClean="0"/>
              <a:t>DEFINICIJA</a:t>
            </a:r>
            <a:r>
              <a:rPr lang="en-US" sz="2400" b="1" dirty="0" smtClean="0"/>
              <a:t>:  </a:t>
            </a:r>
            <a:r>
              <a:rPr lang="vi-VN" sz="2400" dirty="0" smtClean="0"/>
              <a:t>Stub je vitki vertikalni (ili kosi) element konstrukcije kome je jedna dimenzija, visina izrazito veća od drugih dveju, širine i dužine. Širina i dužina čine poprečni presek stuba koji može biti kvadrat, pravougaonik, krug ili razuđena geometrijska slika. </a:t>
            </a:r>
            <a:endParaRPr lang="en-US" sz="2400" dirty="0" smtClean="0"/>
          </a:p>
          <a:p>
            <a:pPr lvl="0"/>
            <a:r>
              <a:rPr lang="vi-VN" sz="2400" b="1" dirty="0" smtClean="0"/>
              <a:t>FUNKCIJA</a:t>
            </a:r>
            <a:r>
              <a:rPr lang="en-US" sz="2400" b="1" dirty="0" smtClean="0"/>
              <a:t>: </a:t>
            </a:r>
            <a:r>
              <a:rPr lang="vi-VN" sz="2400" dirty="0" smtClean="0"/>
              <a:t>Stub prima i prenosi opterećenja. Zavisno i od opterećenja može biti zglobno oslonjen na tavanice (prenosi samo aksijalna opterećenja) ili, znatno ređe, uklješten obostrano, sa jednim zglobom ili konzolni. Uklještenja kod stubova se, najčešće</a:t>
            </a:r>
            <a:r>
              <a:rPr lang="en-US" sz="2400" dirty="0" smtClean="0"/>
              <a:t>, </a:t>
            </a:r>
            <a:r>
              <a:rPr lang="en-US" sz="2400" dirty="0" err="1" smtClean="0"/>
              <a:t>konstruktivno</a:t>
            </a:r>
            <a:r>
              <a:rPr lang="en-US" sz="2400" dirty="0" smtClean="0"/>
              <a:t> </a:t>
            </a:r>
            <a:r>
              <a:rPr lang="vi-VN" sz="2400" dirty="0" smtClean="0"/>
              <a:t>tretitaju samo za horizontalna i dinamička opterećenja.</a:t>
            </a:r>
            <a:endParaRPr lang="en-US" sz="24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665969"/>
            <a:ext cx="10809514" cy="4662260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/>
              <a:t>1.3.	GREDA</a:t>
            </a:r>
            <a:endParaRPr lang="en-US" sz="2800" dirty="0" smtClean="0"/>
          </a:p>
          <a:p>
            <a:pPr lvl="0"/>
            <a:r>
              <a:rPr lang="en-US" sz="2800" b="1" dirty="0" smtClean="0"/>
              <a:t>DEFINICIJA: </a:t>
            </a:r>
            <a:r>
              <a:rPr lang="en-US" sz="2800" dirty="0" err="1" smtClean="0"/>
              <a:t>Greda</a:t>
            </a:r>
            <a:r>
              <a:rPr lang="en-US" sz="2800" dirty="0" smtClean="0"/>
              <a:t> je </a:t>
            </a:r>
            <a:r>
              <a:rPr lang="en-US" sz="2800" dirty="0" err="1" smtClean="0"/>
              <a:t>horizontalni</a:t>
            </a:r>
            <a:r>
              <a:rPr lang="en-US" sz="2800" dirty="0" smtClean="0"/>
              <a:t> </a:t>
            </a:r>
            <a:r>
              <a:rPr lang="en-US" sz="2800" dirty="0" err="1" smtClean="0"/>
              <a:t>nosač</a:t>
            </a:r>
            <a:r>
              <a:rPr lang="en-US" sz="2800" dirty="0" smtClean="0"/>
              <a:t>, </a:t>
            </a:r>
            <a:r>
              <a:rPr lang="en-US" sz="2800" dirty="0" err="1" smtClean="0"/>
              <a:t>stvoren</a:t>
            </a:r>
            <a:r>
              <a:rPr lang="en-US" sz="2800" dirty="0" smtClean="0"/>
              <a:t> </a:t>
            </a:r>
            <a:r>
              <a:rPr lang="en-US" sz="2800" dirty="0" err="1" smtClean="0"/>
              <a:t>ciljno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prebrodi</a:t>
            </a:r>
            <a:r>
              <a:rPr lang="en-US" sz="2800" dirty="0" smtClean="0"/>
              <a:t> </a:t>
            </a:r>
            <a:r>
              <a:rPr lang="en-US" sz="2800" dirty="0" err="1" smtClean="0"/>
              <a:t>prazan</a:t>
            </a:r>
            <a:r>
              <a:rPr lang="en-US" sz="2800" dirty="0" smtClean="0"/>
              <a:t> </a:t>
            </a:r>
            <a:r>
              <a:rPr lang="en-US" sz="2800" dirty="0" err="1" smtClean="0"/>
              <a:t>prostor</a:t>
            </a:r>
            <a:r>
              <a:rPr lang="en-US" sz="2800" dirty="0" smtClean="0"/>
              <a:t> </a:t>
            </a:r>
            <a:r>
              <a:rPr lang="en-US" sz="2800" dirty="0" err="1" smtClean="0"/>
              <a:t>između</a:t>
            </a:r>
            <a:r>
              <a:rPr lang="en-US" sz="2800" dirty="0" smtClean="0"/>
              <a:t> </a:t>
            </a:r>
            <a:r>
              <a:rPr lang="en-US" sz="2800" dirty="0" err="1" smtClean="0"/>
              <a:t>dva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više</a:t>
            </a:r>
            <a:r>
              <a:rPr lang="en-US" sz="2800" dirty="0" smtClean="0"/>
              <a:t> </a:t>
            </a:r>
            <a:r>
              <a:rPr lang="en-US" sz="2800" dirty="0" err="1" smtClean="0"/>
              <a:t>oslonca</a:t>
            </a:r>
            <a:r>
              <a:rPr lang="en-US" sz="2800" dirty="0" smtClean="0"/>
              <a:t>, </a:t>
            </a:r>
            <a:r>
              <a:rPr lang="en-US" sz="2800" dirty="0" err="1" smtClean="0"/>
              <a:t>formirajući</a:t>
            </a:r>
            <a:r>
              <a:rPr lang="en-US" sz="2800" dirty="0" smtClean="0"/>
              <a:t> </a:t>
            </a:r>
            <a:r>
              <a:rPr lang="en-US" sz="2800" dirty="0" err="1" smtClean="0"/>
              <a:t>gredni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. </a:t>
            </a:r>
            <a:r>
              <a:rPr lang="en-US" sz="2800" dirty="0" err="1" smtClean="0"/>
              <a:t>Izražena</a:t>
            </a:r>
            <a:r>
              <a:rPr lang="en-US" sz="2800" dirty="0" smtClean="0"/>
              <a:t> </a:t>
            </a:r>
            <a:r>
              <a:rPr lang="en-US" sz="2800" dirty="0" err="1" smtClean="0"/>
              <a:t>dimenzija</a:t>
            </a:r>
            <a:r>
              <a:rPr lang="en-US" sz="2800" dirty="0" smtClean="0"/>
              <a:t> </a:t>
            </a:r>
            <a:r>
              <a:rPr lang="en-US" sz="2800" dirty="0" err="1" smtClean="0"/>
              <a:t>joj</a:t>
            </a:r>
            <a:r>
              <a:rPr lang="en-US" sz="2800" dirty="0" smtClean="0"/>
              <a:t> je </a:t>
            </a:r>
            <a:r>
              <a:rPr lang="en-US" sz="2800" dirty="0" err="1" smtClean="0"/>
              <a:t>dužina</a:t>
            </a:r>
            <a:r>
              <a:rPr lang="en-US" sz="2800" dirty="0" smtClean="0"/>
              <a:t>, </a:t>
            </a:r>
            <a:r>
              <a:rPr lang="en-US" sz="2800" dirty="0" err="1" smtClean="0"/>
              <a:t>dok</a:t>
            </a:r>
            <a:r>
              <a:rPr lang="en-US" sz="2800" dirty="0" smtClean="0"/>
              <a:t> </a:t>
            </a:r>
            <a:r>
              <a:rPr lang="en-US" sz="2800" dirty="0" err="1" smtClean="0"/>
              <a:t>druge</a:t>
            </a:r>
            <a:r>
              <a:rPr lang="en-US" sz="2800" dirty="0" smtClean="0"/>
              <a:t> </a:t>
            </a:r>
            <a:r>
              <a:rPr lang="en-US" sz="2800" dirty="0" err="1" smtClean="0"/>
              <a:t>dve</a:t>
            </a:r>
            <a:r>
              <a:rPr lang="en-US" sz="2800" dirty="0" smtClean="0"/>
              <a:t> – </a:t>
            </a:r>
            <a:r>
              <a:rPr lang="en-US" sz="2800" dirty="0" err="1" smtClean="0"/>
              <a:t>širina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visina</a:t>
            </a:r>
            <a:r>
              <a:rPr lang="en-US" sz="2800" dirty="0" smtClean="0"/>
              <a:t> – </a:t>
            </a:r>
            <a:r>
              <a:rPr lang="en-US" sz="2800" dirty="0" err="1" smtClean="0"/>
              <a:t>čine</a:t>
            </a:r>
            <a:r>
              <a:rPr lang="en-US" sz="2800" dirty="0" smtClean="0"/>
              <a:t> </a:t>
            </a:r>
            <a:r>
              <a:rPr lang="en-US" sz="2800" dirty="0" err="1" smtClean="0"/>
              <a:t>poprečni</a:t>
            </a:r>
            <a:r>
              <a:rPr lang="en-US" sz="2800" dirty="0" smtClean="0"/>
              <a:t> </a:t>
            </a:r>
            <a:r>
              <a:rPr lang="en-US" sz="2800" dirty="0" err="1" smtClean="0"/>
              <a:t>presek</a:t>
            </a:r>
            <a:r>
              <a:rPr lang="en-US" sz="2800" dirty="0" smtClean="0"/>
              <a:t> </a:t>
            </a:r>
            <a:r>
              <a:rPr lang="en-US" sz="2800" dirty="0" err="1" smtClean="0"/>
              <a:t>grede</a:t>
            </a:r>
            <a:r>
              <a:rPr lang="en-US" sz="2800" dirty="0" smtClean="0"/>
              <a:t>. </a:t>
            </a:r>
            <a:r>
              <a:rPr lang="en-US" sz="2800" dirty="0" err="1" smtClean="0"/>
              <a:t>Raspon</a:t>
            </a:r>
            <a:r>
              <a:rPr lang="en-US" sz="2800" dirty="0" smtClean="0"/>
              <a:t> </a:t>
            </a:r>
            <a:r>
              <a:rPr lang="en-US" sz="2800" dirty="0" err="1" smtClean="0"/>
              <a:t>grede</a:t>
            </a:r>
            <a:r>
              <a:rPr lang="en-US" sz="2800" dirty="0" smtClean="0"/>
              <a:t> je </a:t>
            </a:r>
            <a:r>
              <a:rPr lang="en-US" sz="2800" dirty="0" err="1" smtClean="0"/>
              <a:t>centralno</a:t>
            </a:r>
            <a:r>
              <a:rPr lang="en-US" sz="2800" dirty="0" smtClean="0"/>
              <a:t> </a:t>
            </a:r>
            <a:r>
              <a:rPr lang="en-US" sz="2800" dirty="0" err="1" smtClean="0"/>
              <a:t>rastojanje</a:t>
            </a:r>
            <a:r>
              <a:rPr lang="en-US" sz="2800" dirty="0" smtClean="0"/>
              <a:t> </a:t>
            </a:r>
            <a:r>
              <a:rPr lang="en-US" sz="2800" dirty="0" err="1" smtClean="0"/>
              <a:t>između</a:t>
            </a:r>
            <a:r>
              <a:rPr lang="en-US" sz="2800" dirty="0" smtClean="0"/>
              <a:t> </a:t>
            </a:r>
            <a:r>
              <a:rPr lang="en-US" sz="2800" dirty="0" err="1" smtClean="0"/>
              <a:t>susednih</a:t>
            </a:r>
            <a:r>
              <a:rPr lang="en-US" sz="2800" dirty="0" smtClean="0"/>
              <a:t> </a:t>
            </a:r>
            <a:r>
              <a:rPr lang="en-US" sz="2800" dirty="0" err="1" smtClean="0"/>
              <a:t>oslonaca</a:t>
            </a:r>
            <a:r>
              <a:rPr lang="en-US" sz="2800" dirty="0" smtClean="0"/>
              <a:t>.</a:t>
            </a:r>
          </a:p>
          <a:p>
            <a:pPr lvl="0"/>
            <a:r>
              <a:rPr lang="en-US" sz="2800" b="1" dirty="0" smtClean="0"/>
              <a:t>FUNKCIJA: </a:t>
            </a:r>
            <a:r>
              <a:rPr lang="en-US" sz="2800" dirty="0" err="1" smtClean="0"/>
              <a:t>Greda</a:t>
            </a:r>
            <a:r>
              <a:rPr lang="en-US" sz="2800" dirty="0" smtClean="0"/>
              <a:t> je </a:t>
            </a:r>
            <a:r>
              <a:rPr lang="en-US" sz="2800" dirty="0" err="1" smtClean="0"/>
              <a:t>linijski</a:t>
            </a:r>
            <a:r>
              <a:rPr lang="en-US" sz="2800" dirty="0" smtClean="0"/>
              <a:t> </a:t>
            </a:r>
            <a:r>
              <a:rPr lang="en-US" sz="2800" dirty="0" err="1" smtClean="0"/>
              <a:t>nosač</a:t>
            </a:r>
            <a:r>
              <a:rPr lang="en-US" sz="2800" dirty="0" smtClean="0"/>
              <a:t> </a:t>
            </a:r>
            <a:r>
              <a:rPr lang="en-US" sz="2800" dirty="0" err="1" smtClean="0"/>
              <a:t>koji</a:t>
            </a:r>
            <a:r>
              <a:rPr lang="en-US" sz="2800" dirty="0" smtClean="0"/>
              <a:t> prima </a:t>
            </a:r>
            <a:r>
              <a:rPr lang="en-US" sz="2800" dirty="0" err="1" smtClean="0"/>
              <a:t>aksijalna</a:t>
            </a:r>
            <a:r>
              <a:rPr lang="en-US" sz="2800" dirty="0" smtClean="0"/>
              <a:t> </a:t>
            </a:r>
            <a:r>
              <a:rPr lang="en-US" sz="2800" dirty="0" err="1" smtClean="0"/>
              <a:t>opterećenja</a:t>
            </a:r>
            <a:r>
              <a:rPr lang="en-US" sz="2800" dirty="0" smtClean="0"/>
              <a:t>, </a:t>
            </a:r>
            <a:r>
              <a:rPr lang="en-US" sz="2800" dirty="0" err="1" smtClean="0"/>
              <a:t>opterećenja</a:t>
            </a:r>
            <a:r>
              <a:rPr lang="en-US" sz="2800" dirty="0" smtClean="0"/>
              <a:t> </a:t>
            </a:r>
            <a:r>
              <a:rPr lang="en-US" sz="2800" dirty="0" err="1" smtClean="0"/>
              <a:t>savijanja</a:t>
            </a:r>
            <a:r>
              <a:rPr lang="en-US" sz="2800" dirty="0" smtClean="0"/>
              <a:t>, </a:t>
            </a:r>
            <a:r>
              <a:rPr lang="en-US" sz="2800" dirty="0" err="1" smtClean="0"/>
              <a:t>smicanja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torzije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prenosi</a:t>
            </a:r>
            <a:r>
              <a:rPr lang="en-US" sz="2800" dirty="0" smtClean="0"/>
              <a:t> </a:t>
            </a:r>
            <a:r>
              <a:rPr lang="en-US" sz="2800" dirty="0" err="1" smtClean="0"/>
              <a:t>ih</a:t>
            </a:r>
            <a:r>
              <a:rPr lang="en-US" sz="2800" dirty="0" smtClean="0"/>
              <a:t> do </a:t>
            </a:r>
            <a:r>
              <a:rPr lang="en-US" sz="2800" dirty="0" err="1" smtClean="0"/>
              <a:t>oslonaca</a:t>
            </a:r>
            <a:r>
              <a:rPr lang="en-US" sz="2800" dirty="0" smtClean="0"/>
              <a:t> (</a:t>
            </a:r>
            <a:r>
              <a:rPr lang="en-US" sz="2800" dirty="0" err="1" smtClean="0"/>
              <a:t>stubova</a:t>
            </a:r>
            <a:r>
              <a:rPr lang="en-US" sz="2800" dirty="0" smtClean="0"/>
              <a:t>, </a:t>
            </a:r>
            <a:r>
              <a:rPr lang="en-US" sz="2800" dirty="0" err="1" smtClean="0"/>
              <a:t>zidova</a:t>
            </a:r>
            <a:r>
              <a:rPr lang="en-US" sz="2800" dirty="0" smtClean="0"/>
              <a:t>). </a:t>
            </a:r>
            <a:endParaRPr lang="x-none" sz="2800" dirty="0" smtClean="0"/>
          </a:p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665969"/>
            <a:ext cx="10809514" cy="4662260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/>
              <a:t>1.4.	PLOČA</a:t>
            </a:r>
            <a:endParaRPr lang="x-none" sz="2800" b="1" dirty="0" smtClean="0"/>
          </a:p>
          <a:p>
            <a:endParaRPr lang="en-US" sz="2800" dirty="0" smtClean="0"/>
          </a:p>
          <a:p>
            <a:pPr lvl="0"/>
            <a:r>
              <a:rPr lang="en-US" sz="2800" b="1" dirty="0" smtClean="0"/>
              <a:t>DEFINICIJA: </a:t>
            </a:r>
            <a:r>
              <a:rPr lang="en-US" sz="2800" dirty="0" err="1" smtClean="0"/>
              <a:t>Ploča</a:t>
            </a:r>
            <a:r>
              <a:rPr lang="en-US" sz="2800" dirty="0" smtClean="0"/>
              <a:t> je </a:t>
            </a:r>
            <a:r>
              <a:rPr lang="en-US" sz="2800" dirty="0" err="1" smtClean="0"/>
              <a:t>površinski</a:t>
            </a:r>
            <a:r>
              <a:rPr lang="en-US" sz="2800" dirty="0" smtClean="0"/>
              <a:t>, </a:t>
            </a:r>
            <a:r>
              <a:rPr lang="en-US" sz="2800" dirty="0" err="1" smtClean="0"/>
              <a:t>ravan</a:t>
            </a:r>
            <a:r>
              <a:rPr lang="en-US" sz="2800" dirty="0" smtClean="0"/>
              <a:t> </a:t>
            </a:r>
            <a:r>
              <a:rPr lang="en-US" sz="2800" dirty="0" err="1" smtClean="0"/>
              <a:t>nosač</a:t>
            </a:r>
            <a:r>
              <a:rPr lang="en-US" sz="2800" dirty="0" smtClean="0"/>
              <a:t> </a:t>
            </a:r>
            <a:r>
              <a:rPr lang="en-US" sz="2800" dirty="0" err="1" smtClean="0"/>
              <a:t>čije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dve</a:t>
            </a:r>
            <a:r>
              <a:rPr lang="en-US" sz="2800" dirty="0" smtClean="0"/>
              <a:t> </a:t>
            </a:r>
            <a:r>
              <a:rPr lang="en-US" sz="2800" dirty="0" err="1" smtClean="0"/>
              <a:t>dimenzije</a:t>
            </a:r>
            <a:r>
              <a:rPr lang="en-US" sz="2800" dirty="0" smtClean="0"/>
              <a:t>, </a:t>
            </a:r>
            <a:r>
              <a:rPr lang="en-US" sz="2800" dirty="0" err="1" smtClean="0"/>
              <a:t>dužina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širina</a:t>
            </a:r>
            <a:r>
              <a:rPr lang="en-US" sz="2800" dirty="0" smtClean="0"/>
              <a:t>, </a:t>
            </a:r>
            <a:r>
              <a:rPr lang="en-US" sz="2800" dirty="0" err="1" smtClean="0"/>
              <a:t>izrazito</a:t>
            </a:r>
            <a:r>
              <a:rPr lang="en-US" sz="2800" dirty="0" smtClean="0"/>
              <a:t> </a:t>
            </a:r>
            <a:r>
              <a:rPr lang="en-US" sz="2800" dirty="0" err="1" smtClean="0"/>
              <a:t>veće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treće</a:t>
            </a:r>
            <a:r>
              <a:rPr lang="en-US" sz="2800" dirty="0" smtClean="0"/>
              <a:t>, </a:t>
            </a:r>
            <a:r>
              <a:rPr lang="en-US" sz="2800" dirty="0" err="1" smtClean="0"/>
              <a:t>debljine</a:t>
            </a:r>
            <a:r>
              <a:rPr lang="en-US" sz="2800" dirty="0" smtClean="0"/>
              <a:t>.</a:t>
            </a:r>
          </a:p>
          <a:p>
            <a:pPr lvl="0"/>
            <a:r>
              <a:rPr lang="en-US" sz="2800" b="1" dirty="0" smtClean="0"/>
              <a:t>FUNKCIJA: </a:t>
            </a:r>
            <a:r>
              <a:rPr lang="en-US" sz="2800" dirty="0" err="1" smtClean="0"/>
              <a:t>Ploča</a:t>
            </a:r>
            <a:r>
              <a:rPr lang="en-US" sz="2800" dirty="0" smtClean="0"/>
              <a:t> </a:t>
            </a:r>
            <a:r>
              <a:rPr lang="en-US" sz="2800" dirty="0" err="1" smtClean="0"/>
              <a:t>svojom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površinom</a:t>
            </a:r>
            <a:r>
              <a:rPr lang="en-US" sz="2800" dirty="0" smtClean="0"/>
              <a:t> prima </a:t>
            </a:r>
            <a:r>
              <a:rPr lang="en-US" sz="2800" dirty="0" err="1" smtClean="0"/>
              <a:t>opterećenja</a:t>
            </a:r>
            <a:r>
              <a:rPr lang="en-US" sz="2800" dirty="0" smtClean="0"/>
              <a:t> </a:t>
            </a:r>
            <a:r>
              <a:rPr lang="en-US" sz="2800" dirty="0" err="1" smtClean="0"/>
              <a:t>upavna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ravan</a:t>
            </a:r>
            <a:r>
              <a:rPr lang="en-US" sz="2800" dirty="0" smtClean="0"/>
              <a:t> </a:t>
            </a:r>
            <a:r>
              <a:rPr lang="en-US" sz="2800" dirty="0" err="1" smtClean="0"/>
              <a:t>ploče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prenosi</a:t>
            </a:r>
            <a:r>
              <a:rPr lang="en-US" sz="2800" dirty="0" smtClean="0"/>
              <a:t> </a:t>
            </a:r>
            <a:r>
              <a:rPr lang="en-US" sz="2800" dirty="0" err="1" smtClean="0"/>
              <a:t>ih</a:t>
            </a:r>
            <a:r>
              <a:rPr lang="en-US" sz="2800" dirty="0" smtClean="0"/>
              <a:t> (</a:t>
            </a:r>
            <a:r>
              <a:rPr lang="en-US" sz="2800" dirty="0" err="1" smtClean="0"/>
              <a:t>kontinualno</a:t>
            </a:r>
            <a:r>
              <a:rPr lang="en-US" sz="2800" dirty="0" smtClean="0"/>
              <a:t>)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oslonce</a:t>
            </a:r>
            <a:r>
              <a:rPr lang="en-US" sz="2800" dirty="0" smtClean="0"/>
              <a:t> (</a:t>
            </a:r>
            <a:r>
              <a:rPr lang="en-US" sz="2800" dirty="0" err="1" smtClean="0"/>
              <a:t>zidove</a:t>
            </a:r>
            <a:r>
              <a:rPr lang="en-US" sz="2800" dirty="0" smtClean="0"/>
              <a:t>, </a:t>
            </a:r>
            <a:r>
              <a:rPr lang="en-US" sz="2800" dirty="0" err="1" smtClean="0"/>
              <a:t>grede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stubove</a:t>
            </a:r>
            <a:r>
              <a:rPr lang="en-US" sz="2800" dirty="0" smtClean="0"/>
              <a:t>). </a:t>
            </a:r>
            <a:r>
              <a:rPr lang="en-US" sz="2800" dirty="0" err="1" smtClean="0"/>
              <a:t>Koristi</a:t>
            </a:r>
            <a:r>
              <a:rPr lang="en-US" sz="2800" dirty="0" smtClean="0"/>
              <a:t> se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konstrukcije</a:t>
            </a:r>
            <a:r>
              <a:rPr lang="en-US" sz="2800" dirty="0" smtClean="0"/>
              <a:t> </a:t>
            </a:r>
            <a:r>
              <a:rPr lang="en-US" sz="2800" dirty="0" err="1" smtClean="0"/>
              <a:t>krovova</a:t>
            </a:r>
            <a:r>
              <a:rPr lang="en-US" sz="2800" dirty="0" smtClean="0"/>
              <a:t>, </a:t>
            </a:r>
            <a:r>
              <a:rPr lang="en-US" sz="2800" dirty="0" err="1" smtClean="0"/>
              <a:t>međuspratne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konstrukcije</a:t>
            </a:r>
            <a:r>
              <a:rPr lang="en-US" sz="2800" dirty="0" smtClean="0"/>
              <a:t>, </a:t>
            </a:r>
            <a:r>
              <a:rPr lang="en-US" sz="2800" dirty="0" err="1" smtClean="0"/>
              <a:t>stepeništa</a:t>
            </a:r>
            <a:r>
              <a:rPr lang="en-US" sz="2800" dirty="0" smtClean="0"/>
              <a:t>, </a:t>
            </a:r>
            <a:r>
              <a:rPr lang="en-US" sz="2800" dirty="0" err="1" smtClean="0"/>
              <a:t>podeste</a:t>
            </a:r>
            <a:r>
              <a:rPr lang="en-US" sz="2800" dirty="0" smtClean="0"/>
              <a:t>, </a:t>
            </a:r>
            <a:r>
              <a:rPr lang="en-US" sz="2800" dirty="0" err="1" smtClean="0"/>
              <a:t>temelje</a:t>
            </a:r>
            <a:r>
              <a:rPr lang="en-US" sz="2800" dirty="0" smtClean="0"/>
              <a:t> </a:t>
            </a:r>
            <a:r>
              <a:rPr lang="en-US" sz="2800" dirty="0" err="1" smtClean="0"/>
              <a:t>itd</a:t>
            </a:r>
            <a:r>
              <a:rPr lang="en-US" sz="2800" dirty="0" smtClean="0"/>
              <a:t>. </a:t>
            </a:r>
            <a:r>
              <a:rPr lang="en-US" sz="2800" dirty="0" err="1" smtClean="0"/>
              <a:t>Konstruktivno</a:t>
            </a:r>
            <a:r>
              <a:rPr lang="en-US" sz="2800" dirty="0" smtClean="0"/>
              <a:t>, </a:t>
            </a:r>
            <a:r>
              <a:rPr lang="en-US" sz="2800" dirty="0" err="1" smtClean="0"/>
              <a:t>ploča</a:t>
            </a:r>
            <a:r>
              <a:rPr lang="en-US" sz="2800" dirty="0" smtClean="0"/>
              <a:t> </a:t>
            </a:r>
            <a:r>
              <a:rPr lang="en-US" sz="2800" dirty="0" err="1" smtClean="0"/>
              <a:t>prihvata</a:t>
            </a:r>
            <a:r>
              <a:rPr lang="en-US" sz="2800" dirty="0" smtClean="0"/>
              <a:t> </a:t>
            </a:r>
            <a:r>
              <a:rPr lang="en-US" sz="2800" dirty="0" err="1" smtClean="0"/>
              <a:t>aksijalna</a:t>
            </a:r>
            <a:r>
              <a:rPr lang="en-US" sz="2800" dirty="0" smtClean="0"/>
              <a:t> </a:t>
            </a:r>
            <a:r>
              <a:rPr lang="en-US" sz="2800" dirty="0" err="1" smtClean="0"/>
              <a:t>opterećenja</a:t>
            </a:r>
            <a:r>
              <a:rPr lang="en-US" sz="2800" dirty="0" smtClean="0"/>
              <a:t> u </a:t>
            </a:r>
            <a:r>
              <a:rPr lang="en-US" sz="2800" dirty="0" err="1" smtClean="0"/>
              <a:t>svojoj</a:t>
            </a:r>
            <a:r>
              <a:rPr lang="en-US" sz="2800" dirty="0" smtClean="0"/>
              <a:t> </a:t>
            </a:r>
            <a:r>
              <a:rPr lang="en-US" sz="2800" dirty="0" err="1" smtClean="0"/>
              <a:t>ravni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momente</a:t>
            </a:r>
            <a:r>
              <a:rPr lang="en-US" sz="2800" dirty="0" smtClean="0"/>
              <a:t> </a:t>
            </a:r>
            <a:r>
              <a:rPr lang="en-US" sz="2800" dirty="0" err="1" smtClean="0"/>
              <a:t>savijanja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smicanja</a:t>
            </a:r>
            <a:r>
              <a:rPr lang="en-US" sz="2800" dirty="0" smtClean="0"/>
              <a:t> u </a:t>
            </a:r>
            <a:r>
              <a:rPr lang="en-US" sz="2800" dirty="0" err="1" smtClean="0"/>
              <a:t>jednom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oba</a:t>
            </a:r>
            <a:r>
              <a:rPr lang="en-US" sz="2800" dirty="0" smtClean="0"/>
              <a:t> </a:t>
            </a:r>
            <a:r>
              <a:rPr lang="en-US" sz="2800" dirty="0" err="1" smtClean="0"/>
              <a:t>ortogonalna</a:t>
            </a:r>
            <a:r>
              <a:rPr lang="en-US" sz="2800" dirty="0" smtClean="0"/>
              <a:t> </a:t>
            </a:r>
            <a:r>
              <a:rPr lang="en-US" sz="2800" dirty="0" err="1" smtClean="0"/>
              <a:t>pravca</a:t>
            </a:r>
            <a:r>
              <a:rPr lang="en-US" sz="2800" dirty="0" smtClean="0"/>
              <a:t>. </a:t>
            </a:r>
          </a:p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665969"/>
            <a:ext cx="10809514" cy="4662260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smtClean="0"/>
              <a:t>1.5.	DRUGI ELEMENTI KONSTRUKCIJE</a:t>
            </a:r>
            <a:endParaRPr lang="en-US" sz="2800" dirty="0" smtClean="0"/>
          </a:p>
          <a:p>
            <a:pPr lvl="0"/>
            <a:endParaRPr lang="x-none" sz="2800" dirty="0" smtClean="0"/>
          </a:p>
          <a:p>
            <a:pPr lvl="0"/>
            <a:r>
              <a:rPr lang="en-US" sz="2800" dirty="0" err="1" smtClean="0"/>
              <a:t>krovne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konstrukcije</a:t>
            </a:r>
            <a:r>
              <a:rPr lang="en-US" sz="2800" dirty="0" smtClean="0"/>
              <a:t> </a:t>
            </a:r>
          </a:p>
          <a:p>
            <a:pPr lvl="0"/>
            <a:r>
              <a:rPr lang="en-US" sz="2800" dirty="0" err="1" smtClean="0"/>
              <a:t>krovovi</a:t>
            </a:r>
            <a:r>
              <a:rPr lang="en-US" sz="2800" dirty="0" smtClean="0"/>
              <a:t> </a:t>
            </a:r>
          </a:p>
          <a:p>
            <a:pPr lvl="0"/>
            <a:r>
              <a:rPr lang="x-none" sz="2800" dirty="0" smtClean="0"/>
              <a:t>zatege</a:t>
            </a:r>
            <a:endParaRPr lang="en-US" sz="2800" dirty="0" smtClean="0"/>
          </a:p>
          <a:p>
            <a:pPr lvl="0"/>
            <a:r>
              <a:rPr lang="en-US" sz="2800" dirty="0" smtClean="0"/>
              <a:t>U</a:t>
            </a:r>
            <a:r>
              <a:rPr lang="x-none" sz="2800" dirty="0" smtClean="0"/>
              <a:t>krućenja</a:t>
            </a:r>
          </a:p>
          <a:p>
            <a:pPr lvl="0"/>
            <a:r>
              <a:rPr lang="x-none" sz="2800" dirty="0" smtClean="0"/>
              <a:t>površinski nosači... </a:t>
            </a:r>
            <a:endParaRPr lang="en-US" sz="2800" dirty="0" smtClean="0"/>
          </a:p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665969"/>
            <a:ext cx="10809514" cy="4662260"/>
          </a:xfrm>
          <a:prstGeom prst="rect">
            <a:avLst/>
          </a:prstGeom>
        </p:spPr>
        <p:txBody>
          <a:bodyPr/>
          <a:lstStyle/>
          <a:p>
            <a:r>
              <a:rPr lang="x-none" sz="2800" b="1" dirty="0" smtClean="0"/>
              <a:t>2.1.	</a:t>
            </a:r>
            <a:r>
              <a:rPr lang="en-US" sz="2800" b="1" dirty="0" smtClean="0"/>
              <a:t>MASIVNI</a:t>
            </a:r>
            <a:r>
              <a:rPr lang="hr-HR" sz="2800" b="1" dirty="0" smtClean="0"/>
              <a:t> SISTEM</a:t>
            </a:r>
            <a:endParaRPr lang="en-US" sz="2800" dirty="0" smtClean="0"/>
          </a:p>
          <a:p>
            <a:r>
              <a:rPr lang="x-none" sz="2800" dirty="0" smtClean="0"/>
              <a:t>Formira se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masivnih</a:t>
            </a:r>
            <a:r>
              <a:rPr lang="en-US" sz="2800" dirty="0" smtClean="0"/>
              <a:t> (</a:t>
            </a:r>
            <a:r>
              <a:rPr lang="en-US" sz="2800" dirty="0" err="1" smtClean="0"/>
              <a:t>punih</a:t>
            </a:r>
            <a:r>
              <a:rPr lang="en-US" sz="2800" dirty="0" smtClean="0"/>
              <a:t>) </a:t>
            </a:r>
            <a:r>
              <a:rPr lang="en-US" sz="2800" dirty="0" err="1" smtClean="0"/>
              <a:t>vertikalnih</a:t>
            </a:r>
            <a:r>
              <a:rPr lang="en-US" sz="2800" dirty="0" smtClean="0"/>
              <a:t> </a:t>
            </a:r>
            <a:r>
              <a:rPr lang="en-US" sz="2800" dirty="0" err="1" smtClean="0"/>
              <a:t>nosećih</a:t>
            </a:r>
            <a:r>
              <a:rPr lang="en-US" sz="2800" dirty="0" smtClean="0"/>
              <a:t> </a:t>
            </a:r>
            <a:r>
              <a:rPr lang="en-US" sz="2800" dirty="0" err="1" smtClean="0"/>
              <a:t>elemenata</a:t>
            </a:r>
            <a:r>
              <a:rPr lang="en-US" sz="2800" dirty="0" smtClean="0"/>
              <a:t> </a:t>
            </a:r>
            <a:r>
              <a:rPr lang="hr-HR" sz="2800" dirty="0" smtClean="0"/>
              <a:t>– </a:t>
            </a:r>
            <a:r>
              <a:rPr lang="en-US" sz="2800" dirty="0" err="1" smtClean="0"/>
              <a:t>zidova</a:t>
            </a:r>
            <a:r>
              <a:rPr lang="en-US" sz="2800" dirty="0" smtClean="0"/>
              <a:t>. </a:t>
            </a:r>
            <a:r>
              <a:rPr lang="en-US" sz="2800" dirty="0" err="1" smtClean="0"/>
              <a:t>Zav</a:t>
            </a:r>
            <a:r>
              <a:rPr lang="hr-HR" sz="2800" dirty="0" smtClean="0"/>
              <a:t>i</a:t>
            </a:r>
            <a:r>
              <a:rPr lang="en-US" sz="2800" dirty="0" err="1" smtClean="0"/>
              <a:t>sno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pravca</a:t>
            </a:r>
            <a:r>
              <a:rPr lang="en-US" sz="2800" dirty="0" smtClean="0"/>
              <a:t> </a:t>
            </a:r>
            <a:r>
              <a:rPr lang="en-US" sz="2800" dirty="0" err="1" smtClean="0"/>
              <a:t>postavljenih</a:t>
            </a:r>
            <a:r>
              <a:rPr lang="en-US" sz="2800" dirty="0" smtClean="0"/>
              <a:t> </a:t>
            </a:r>
            <a:r>
              <a:rPr lang="en-US" sz="2800" dirty="0" err="1" smtClean="0"/>
              <a:t>zidova</a:t>
            </a:r>
            <a:r>
              <a:rPr lang="en-US" sz="2800" dirty="0" smtClean="0"/>
              <a:t>, u </a:t>
            </a:r>
            <a:r>
              <a:rPr lang="en-US" sz="2800" dirty="0" err="1" smtClean="0"/>
              <a:t>dva</a:t>
            </a:r>
            <a:r>
              <a:rPr lang="en-US" sz="2800" dirty="0" smtClean="0"/>
              <a:t> </a:t>
            </a:r>
            <a:r>
              <a:rPr lang="en-US" sz="2800" dirty="0" err="1" smtClean="0"/>
              <a:t>ortogonalna</a:t>
            </a:r>
            <a:r>
              <a:rPr lang="en-US" sz="2800" dirty="0" smtClean="0"/>
              <a:t> </a:t>
            </a:r>
            <a:r>
              <a:rPr lang="en-US" sz="2800" dirty="0" err="1" smtClean="0"/>
              <a:t>prvca</a:t>
            </a:r>
            <a:r>
              <a:rPr lang="en-US" sz="2800" dirty="0" smtClean="0"/>
              <a:t>, </a:t>
            </a:r>
            <a:r>
              <a:rPr lang="en-US" sz="2800" dirty="0" err="1" smtClean="0"/>
              <a:t>postoje</a:t>
            </a:r>
            <a:r>
              <a:rPr lang="en-US" sz="2800" dirty="0" smtClean="0"/>
              <a:t> </a:t>
            </a:r>
            <a:r>
              <a:rPr lang="en-US" sz="2800" dirty="0" err="1" smtClean="0"/>
              <a:t>podužni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poprečni</a:t>
            </a:r>
            <a:r>
              <a:rPr lang="en-US" sz="2800" dirty="0" smtClean="0"/>
              <a:t> </a:t>
            </a:r>
            <a:r>
              <a:rPr lang="en-US" sz="2800" dirty="0" err="1" smtClean="0"/>
              <a:t>masivni</a:t>
            </a:r>
            <a:r>
              <a:rPr lang="en-US" sz="2800" dirty="0" smtClean="0"/>
              <a:t> </a:t>
            </a:r>
            <a:r>
              <a:rPr lang="en-US" sz="2800" dirty="0" err="1" smtClean="0"/>
              <a:t>zidovi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u tom </a:t>
            </a:r>
            <a:r>
              <a:rPr lang="en-US" sz="2800" dirty="0" err="1" smtClean="0"/>
              <a:t>smislu</a:t>
            </a:r>
            <a:r>
              <a:rPr lang="en-US" sz="2800" dirty="0" smtClean="0"/>
              <a:t> </a:t>
            </a:r>
            <a:r>
              <a:rPr lang="en-US" sz="2800" dirty="0" err="1" smtClean="0"/>
              <a:t>podužni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poprečni</a:t>
            </a:r>
            <a:r>
              <a:rPr lang="en-US" sz="2800" dirty="0" smtClean="0"/>
              <a:t> </a:t>
            </a:r>
            <a:r>
              <a:rPr lang="en-US" sz="2800" dirty="0" err="1" smtClean="0"/>
              <a:t>masivni</a:t>
            </a:r>
            <a:r>
              <a:rPr lang="en-US" sz="2800" dirty="0" smtClean="0"/>
              <a:t> </a:t>
            </a:r>
            <a:r>
              <a:rPr lang="en-US" sz="2800" dirty="0" err="1" smtClean="0"/>
              <a:t>sitem</a:t>
            </a:r>
            <a:r>
              <a:rPr lang="en-US" sz="2800" dirty="0" smtClean="0"/>
              <a:t>. </a:t>
            </a:r>
            <a:r>
              <a:rPr lang="en-US" sz="2800" b="1" dirty="0" smtClean="0"/>
              <a:t>U </a:t>
            </a:r>
            <a:r>
              <a:rPr lang="en-US" sz="2800" dirty="0" err="1" smtClean="0"/>
              <a:t>praksi</a:t>
            </a:r>
            <a:r>
              <a:rPr lang="en-US" sz="2800" dirty="0" smtClean="0"/>
              <a:t> je </a:t>
            </a:r>
            <a:r>
              <a:rPr lang="en-US" sz="2800" dirty="0" err="1" smtClean="0"/>
              <a:t>neophodna</a:t>
            </a:r>
            <a:r>
              <a:rPr lang="en-US" sz="2800" dirty="0" smtClean="0"/>
              <a:t> </a:t>
            </a:r>
            <a:r>
              <a:rPr lang="en-US" sz="2800" dirty="0" err="1" smtClean="0"/>
              <a:t>kombinacija</a:t>
            </a:r>
            <a:r>
              <a:rPr lang="en-US" sz="2800" dirty="0" smtClean="0"/>
              <a:t> </a:t>
            </a:r>
            <a:r>
              <a:rPr lang="en-US" sz="2800" dirty="0" err="1" smtClean="0"/>
              <a:t>oba</a:t>
            </a:r>
            <a:r>
              <a:rPr lang="en-US" sz="2800" dirty="0" smtClean="0"/>
              <a:t> </a:t>
            </a:r>
            <a:r>
              <a:rPr lang="en-US" sz="2800" dirty="0" err="1" smtClean="0"/>
              <a:t>pravca</a:t>
            </a:r>
            <a:r>
              <a:rPr lang="en-US" sz="2800" dirty="0" smtClean="0"/>
              <a:t> </a:t>
            </a:r>
            <a:r>
              <a:rPr lang="en-US" sz="2800" dirty="0" err="1" smtClean="0"/>
              <a:t>pružanja</a:t>
            </a:r>
            <a:r>
              <a:rPr lang="en-US" sz="2800" dirty="0" smtClean="0"/>
              <a:t> </a:t>
            </a:r>
            <a:r>
              <a:rPr lang="en-US" sz="2800" dirty="0" err="1" smtClean="0"/>
              <a:t>zidova</a:t>
            </a:r>
            <a:r>
              <a:rPr lang="en-US" sz="2800" dirty="0" smtClean="0"/>
              <a:t> </a:t>
            </a:r>
            <a:r>
              <a:rPr lang="en-US" sz="2800" dirty="0" err="1" smtClean="0"/>
              <a:t>kako</a:t>
            </a:r>
            <a:r>
              <a:rPr lang="en-US" sz="2800" dirty="0" smtClean="0"/>
              <a:t> bi </a:t>
            </a:r>
            <a:r>
              <a:rPr lang="en-US" sz="2800" dirty="0" err="1" smtClean="0"/>
              <a:t>objekat</a:t>
            </a:r>
            <a:r>
              <a:rPr lang="x-none" sz="2800" dirty="0" smtClean="0"/>
              <a:t> imao formiranu krutost.</a:t>
            </a:r>
            <a:endParaRPr lang="en-US" sz="2800" dirty="0" smtClean="0"/>
          </a:p>
          <a:p>
            <a:r>
              <a:rPr lang="x-none" sz="2800" dirty="0" smtClean="0"/>
              <a:t>Kod podužnog sistema potrebno je najmanje tri zida za formiranje objekta: 2 fasadna, spoljna i 1 srednji, unutrašnji , koji su paralelni sa glavnom fasadom zgrade. </a:t>
            </a:r>
            <a:endParaRPr lang="en-US" sz="2800" dirty="0" smtClean="0"/>
          </a:p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375683"/>
            <a:ext cx="10809514" cy="4662260"/>
          </a:xfrm>
          <a:prstGeom prst="rect">
            <a:avLst/>
          </a:prstGeom>
        </p:spPr>
        <p:txBody>
          <a:bodyPr/>
          <a:lstStyle/>
          <a:p>
            <a:r>
              <a:rPr lang="x-none" sz="2800" dirty="0" smtClean="0"/>
              <a:t>Kod poprečnog masivnog sistema noseći zidovi se postavljaju normalno – upravno na glavnu fasadu (tj. popreko na dužinu zgrade).</a:t>
            </a:r>
            <a:r>
              <a:rPr lang="en-US" sz="2800" dirty="0" smtClean="0"/>
              <a:t> </a:t>
            </a:r>
          </a:p>
          <a:p>
            <a:pPr lvl="0"/>
            <a:r>
              <a:rPr lang="en-US" sz="2800" b="1" dirty="0" smtClean="0"/>
              <a:t>DEFINICIJA</a:t>
            </a:r>
            <a:r>
              <a:rPr lang="x-none" sz="2800" b="1" dirty="0" smtClean="0"/>
              <a:t>: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gradnje</a:t>
            </a:r>
            <a:r>
              <a:rPr lang="en-US" sz="2800" dirty="0" smtClean="0"/>
              <a:t> u </a:t>
            </a:r>
            <a:r>
              <a:rPr lang="en-US" sz="2800" dirty="0" err="1" smtClean="0"/>
              <a:t>zgradarstvu</a:t>
            </a:r>
            <a:r>
              <a:rPr lang="en-US" sz="2800" dirty="0" smtClean="0"/>
              <a:t> </a:t>
            </a:r>
            <a:r>
              <a:rPr lang="en-US" sz="2800" dirty="0" err="1" smtClean="0"/>
              <a:t>gde</a:t>
            </a:r>
            <a:r>
              <a:rPr lang="en-US" sz="2800" dirty="0" smtClean="0"/>
              <a:t> se </a:t>
            </a:r>
            <a:r>
              <a:rPr lang="en-US" sz="2800" dirty="0" err="1" smtClean="0"/>
              <a:t>kao</a:t>
            </a:r>
            <a:r>
              <a:rPr lang="en-US" sz="2800" dirty="0" smtClean="0"/>
              <a:t> </a:t>
            </a:r>
            <a:r>
              <a:rPr lang="en-US" sz="2800" dirty="0" err="1" smtClean="0"/>
              <a:t>vertikalno</a:t>
            </a:r>
            <a:r>
              <a:rPr lang="en-US" sz="2800" dirty="0" smtClean="0"/>
              <a:t> </a:t>
            </a:r>
            <a:r>
              <a:rPr lang="en-US" sz="2800" dirty="0" err="1" smtClean="0"/>
              <a:t>noseći</a:t>
            </a:r>
            <a:r>
              <a:rPr lang="en-US" sz="2800" dirty="0" smtClean="0"/>
              <a:t> </a:t>
            </a:r>
            <a:r>
              <a:rPr lang="en-US" sz="2800" dirty="0" err="1" smtClean="0"/>
              <a:t>elementi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konstrukcije</a:t>
            </a:r>
            <a:r>
              <a:rPr lang="en-US" sz="2800" dirty="0" smtClean="0"/>
              <a:t> </a:t>
            </a:r>
            <a:r>
              <a:rPr lang="en-US" sz="2800" dirty="0" err="1" smtClean="0"/>
              <a:t>javljaju</a:t>
            </a:r>
            <a:r>
              <a:rPr lang="en-US" sz="2800" dirty="0" smtClean="0"/>
              <a:t> </a:t>
            </a:r>
            <a:r>
              <a:rPr lang="en-US" sz="2800" dirty="0" err="1" smtClean="0"/>
              <a:t>isključivo</a:t>
            </a:r>
            <a:r>
              <a:rPr lang="en-US" sz="2800" dirty="0" smtClean="0"/>
              <a:t> </a:t>
            </a:r>
            <a:r>
              <a:rPr lang="en-US" sz="2800" dirty="0" err="1" smtClean="0"/>
              <a:t>zidovi</a:t>
            </a:r>
            <a:r>
              <a:rPr lang="en-US" sz="2800" dirty="0" smtClean="0"/>
              <a:t>. </a:t>
            </a:r>
            <a:r>
              <a:rPr lang="en-US" sz="2800" dirty="0" err="1" smtClean="0"/>
              <a:t>Horizontalno</a:t>
            </a:r>
            <a:r>
              <a:rPr lang="en-US" sz="2800" dirty="0" smtClean="0"/>
              <a:t> </a:t>
            </a:r>
            <a:r>
              <a:rPr lang="en-US" sz="2800" dirty="0" err="1" smtClean="0"/>
              <a:t>noseći</a:t>
            </a:r>
            <a:r>
              <a:rPr lang="en-US" sz="2800" dirty="0" smtClean="0"/>
              <a:t> </a:t>
            </a:r>
            <a:r>
              <a:rPr lang="en-US" sz="2800" dirty="0" err="1" smtClean="0"/>
              <a:t>elementi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konstrukcije</a:t>
            </a:r>
            <a:r>
              <a:rPr lang="en-US" sz="2800" dirty="0" smtClean="0"/>
              <a:t> </a:t>
            </a:r>
            <a:r>
              <a:rPr lang="en-US" sz="2800" dirty="0" err="1" smtClean="0"/>
              <a:t>mogu</a:t>
            </a:r>
            <a:r>
              <a:rPr lang="en-US" sz="2800" dirty="0" smtClean="0"/>
              <a:t> se </a:t>
            </a:r>
            <a:r>
              <a:rPr lang="en-US" sz="2800" dirty="0" err="1" smtClean="0"/>
              <a:t>formi</a:t>
            </a:r>
            <a:r>
              <a:rPr lang="x-none" sz="2800" dirty="0" smtClean="0"/>
              <a:t>r</a:t>
            </a:r>
            <a:r>
              <a:rPr lang="en-US" sz="2800" dirty="0" err="1" smtClean="0"/>
              <a:t>ati</a:t>
            </a:r>
            <a:r>
              <a:rPr lang="en-US" sz="2800" dirty="0" smtClean="0"/>
              <a:t> </a:t>
            </a:r>
            <a:r>
              <a:rPr lang="en-US" sz="2800" dirty="0" err="1" smtClean="0"/>
              <a:t>tako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budu</a:t>
            </a:r>
            <a:r>
              <a:rPr lang="en-US" sz="2800" dirty="0" smtClean="0"/>
              <a:t> (</a:t>
            </a:r>
            <a:r>
              <a:rPr lang="en-US" sz="2800" dirty="0" err="1" smtClean="0"/>
              <a:t>pravilo</a:t>
            </a:r>
            <a:r>
              <a:rPr lang="en-US" sz="2800" dirty="0" smtClean="0"/>
              <a:t>, u </a:t>
            </a:r>
            <a:r>
              <a:rPr lang="en-US" sz="2800" dirty="0" err="1" smtClean="0"/>
              <a:t>novije</a:t>
            </a:r>
            <a:r>
              <a:rPr lang="en-US" sz="2800" dirty="0" smtClean="0"/>
              <a:t> </a:t>
            </a:r>
            <a:r>
              <a:rPr lang="en-US" sz="2800" dirty="0" err="1" smtClean="0"/>
              <a:t>vreme</a:t>
            </a:r>
            <a:r>
              <a:rPr lang="en-US" sz="2800" dirty="0" smtClean="0"/>
              <a:t>) </a:t>
            </a:r>
            <a:r>
              <a:rPr lang="en-US" sz="2800" dirty="0" err="1" smtClean="0"/>
              <a:t>ili</a:t>
            </a:r>
            <a:r>
              <a:rPr lang="en-US" sz="2800" dirty="0" smtClean="0"/>
              <a:t> ne </a:t>
            </a:r>
            <a:r>
              <a:rPr lang="en-US" sz="2800" dirty="0" err="1" smtClean="0"/>
              <a:t>budu</a:t>
            </a:r>
            <a:r>
              <a:rPr lang="en-US" sz="2800" dirty="0" smtClean="0"/>
              <a:t> </a:t>
            </a:r>
            <a:r>
              <a:rPr lang="en-US" sz="2800" dirty="0" err="1" smtClean="0"/>
              <a:t>beskonačno</a:t>
            </a:r>
            <a:r>
              <a:rPr lang="en-US" sz="2800" dirty="0" smtClean="0"/>
              <a:t> </a:t>
            </a:r>
            <a:r>
              <a:rPr lang="en-US" sz="2800" dirty="0" err="1" smtClean="0"/>
              <a:t>kruti</a:t>
            </a:r>
            <a:r>
              <a:rPr lang="en-US" sz="2800" dirty="0" smtClean="0"/>
              <a:t> u </a:t>
            </a:r>
            <a:r>
              <a:rPr lang="en-US" sz="2800" dirty="0" err="1" smtClean="0"/>
              <a:t>svojoj</a:t>
            </a:r>
            <a:r>
              <a:rPr lang="en-US" sz="2800" dirty="0" smtClean="0"/>
              <a:t> </a:t>
            </a:r>
            <a:r>
              <a:rPr lang="en-US" sz="2800" dirty="0" err="1" smtClean="0"/>
              <a:t>ravni</a:t>
            </a:r>
            <a:r>
              <a:rPr lang="en-US" sz="2800" dirty="0" smtClean="0"/>
              <a:t>. </a:t>
            </a:r>
            <a:r>
              <a:rPr lang="x-none" sz="2800" dirty="0" smtClean="0"/>
              <a:t>Zidovi mogu biti armiranobetonski i zidani (u tom slučaju pravilo je da imatju sistem horizontalnih i vertikalnih AB srklaža). Zidovi od čelika i drveta iako su teorijski mogući veoma se retko primenjuju. </a:t>
            </a:r>
            <a:endParaRPr lang="en-US" sz="2800" dirty="0" smtClean="0"/>
          </a:p>
          <a:p>
            <a:pPr lvl="0"/>
            <a:r>
              <a:rPr lang="x-none" sz="2800" b="1" dirty="0" smtClean="0"/>
              <a:t>FUNKCIJA</a:t>
            </a:r>
            <a:r>
              <a:rPr lang="x-none" sz="2800" dirty="0" smtClean="0"/>
              <a:t>: Pored, osnovne, funkcije nošenja, masivni zid svojom oblikom i položajem definiše prostor zgrade iznutra ispolja.</a:t>
            </a:r>
            <a:r>
              <a:rPr lang="en-US" sz="2800" dirty="0" smtClean="0"/>
              <a:t> </a:t>
            </a:r>
          </a:p>
          <a:p>
            <a:r>
              <a:rPr lang="x-none" sz="2800" dirty="0" smtClean="0"/>
              <a:t>Masivni sistem je (i dalje) poglavito zastupljen u stambenoj izgradnji. </a:t>
            </a:r>
            <a:endParaRPr lang="en-US" sz="2800" dirty="0" smtClean="0"/>
          </a:p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375683"/>
            <a:ext cx="10809514" cy="4662260"/>
          </a:xfrm>
          <a:prstGeom prst="rect">
            <a:avLst/>
          </a:prstGeom>
        </p:spPr>
        <p:txBody>
          <a:bodyPr/>
          <a:lstStyle/>
          <a:p>
            <a:r>
              <a:rPr lang="x-none" sz="2800" b="1" dirty="0" smtClean="0"/>
              <a:t>2.2.	</a:t>
            </a:r>
            <a:r>
              <a:rPr lang="hr-HR" sz="2800" b="1" dirty="0" smtClean="0"/>
              <a:t>SKELET</a:t>
            </a:r>
            <a:r>
              <a:rPr lang="en-US" sz="2800" b="1" dirty="0" smtClean="0"/>
              <a:t>NI</a:t>
            </a:r>
            <a:r>
              <a:rPr lang="hr-HR" sz="2800" b="1" dirty="0" smtClean="0"/>
              <a:t> SISTEM</a:t>
            </a:r>
            <a:endParaRPr lang="en-US" sz="2800" dirty="0" smtClean="0"/>
          </a:p>
          <a:p>
            <a:r>
              <a:rPr lang="hr-HR" sz="2800" dirty="0" smtClean="0"/>
              <a:t>S</a:t>
            </a:r>
            <a:r>
              <a:rPr lang="en-US" sz="2800" dirty="0" err="1" smtClean="0"/>
              <a:t>astavljen</a:t>
            </a:r>
            <a:r>
              <a:rPr lang="en-US" sz="2800" dirty="0" smtClean="0"/>
              <a:t> </a:t>
            </a:r>
            <a:r>
              <a:rPr lang="hr-HR" sz="2800" dirty="0" smtClean="0"/>
              <a:t>je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vitkih</a:t>
            </a:r>
            <a:r>
              <a:rPr lang="en-US" sz="2800" dirty="0" smtClean="0"/>
              <a:t> </a:t>
            </a:r>
            <a:r>
              <a:rPr lang="en-US" sz="2800" dirty="0" err="1" smtClean="0"/>
              <a:t>vertikalno</a:t>
            </a:r>
            <a:r>
              <a:rPr lang="en-US" sz="2800" dirty="0" smtClean="0"/>
              <a:t> </a:t>
            </a:r>
            <a:r>
              <a:rPr lang="en-US" sz="2800" dirty="0" err="1" smtClean="0"/>
              <a:t>nosećih</a:t>
            </a:r>
            <a:r>
              <a:rPr lang="en-US" sz="2800" dirty="0" smtClean="0"/>
              <a:t> </a:t>
            </a:r>
            <a:r>
              <a:rPr lang="en-US" sz="2800" dirty="0" err="1" smtClean="0"/>
              <a:t>elemenata</a:t>
            </a:r>
            <a:r>
              <a:rPr lang="en-US" sz="2800" dirty="0" smtClean="0"/>
              <a:t> – </a:t>
            </a:r>
            <a:r>
              <a:rPr lang="en-US" sz="2800" dirty="0" err="1" smtClean="0"/>
              <a:t>stubova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hr-HR" sz="2800" dirty="0" smtClean="0"/>
              <a:t>greda (</a:t>
            </a:r>
            <a:r>
              <a:rPr lang="en-US" sz="2800" dirty="0" err="1" smtClean="0"/>
              <a:t>rigli</a:t>
            </a:r>
            <a:r>
              <a:rPr lang="hr-HR" sz="2800" dirty="0" smtClean="0"/>
              <a:t>) sa obaveznim delimičnim dodatkom masivnih, zidnih elemenata za ukrućenje (posebana zidna platna i lifotvska i stepenišna jezgra)</a:t>
            </a:r>
            <a:r>
              <a:rPr lang="en-US" sz="2800" dirty="0" smtClean="0"/>
              <a:t>.</a:t>
            </a:r>
          </a:p>
          <a:p>
            <a:pPr lvl="0"/>
            <a:r>
              <a:rPr lang="en-US" sz="2800" b="1" dirty="0" smtClean="0"/>
              <a:t>DEFINICIJA</a:t>
            </a:r>
            <a:r>
              <a:rPr lang="x-none" sz="2800" b="1" dirty="0" smtClean="0"/>
              <a:t>: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gradnje</a:t>
            </a:r>
            <a:r>
              <a:rPr lang="en-US" sz="2800" dirty="0" smtClean="0"/>
              <a:t> u </a:t>
            </a:r>
            <a:r>
              <a:rPr lang="en-US" sz="2800" dirty="0" err="1" smtClean="0"/>
              <a:t>zgradarstvu</a:t>
            </a:r>
            <a:r>
              <a:rPr lang="en-US" sz="2800" dirty="0" smtClean="0"/>
              <a:t> </a:t>
            </a:r>
            <a:r>
              <a:rPr lang="en-US" sz="2800" dirty="0" err="1" smtClean="0"/>
              <a:t>gde</a:t>
            </a:r>
            <a:r>
              <a:rPr lang="en-US" sz="2800" dirty="0" smtClean="0"/>
              <a:t> </a:t>
            </a:r>
            <a:r>
              <a:rPr lang="en-US" sz="2800" dirty="0" err="1" smtClean="0"/>
              <a:t>osnovne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pretežne</a:t>
            </a:r>
            <a:r>
              <a:rPr lang="en-US" sz="2800" dirty="0" smtClean="0"/>
              <a:t> </a:t>
            </a:r>
            <a:r>
              <a:rPr lang="en-US" sz="2800" dirty="0" err="1" smtClean="0"/>
              <a:t>vertikalno</a:t>
            </a:r>
            <a:r>
              <a:rPr lang="en-US" sz="2800" dirty="0" smtClean="0"/>
              <a:t> </a:t>
            </a:r>
            <a:r>
              <a:rPr lang="en-US" sz="2800" dirty="0" err="1" smtClean="0"/>
              <a:t>noseće</a:t>
            </a:r>
            <a:r>
              <a:rPr lang="en-US" sz="2800" dirty="0" smtClean="0"/>
              <a:t> </a:t>
            </a:r>
            <a:r>
              <a:rPr lang="en-US" sz="2800" dirty="0" err="1" smtClean="0"/>
              <a:t>elemente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konstrukcije</a:t>
            </a:r>
            <a:r>
              <a:rPr lang="en-US" sz="2800" dirty="0" smtClean="0"/>
              <a:t> </a:t>
            </a:r>
            <a:r>
              <a:rPr lang="en-US" sz="2800" dirty="0" err="1" smtClean="0"/>
              <a:t>predstavljaju</a:t>
            </a:r>
            <a:r>
              <a:rPr lang="en-US" sz="2800" dirty="0" smtClean="0"/>
              <a:t> </a:t>
            </a:r>
            <a:r>
              <a:rPr lang="en-US" sz="2800" dirty="0" err="1" smtClean="0"/>
              <a:t>stubovi</a:t>
            </a:r>
            <a:r>
              <a:rPr lang="en-US" sz="2800" dirty="0" smtClean="0"/>
              <a:t>. </a:t>
            </a:r>
            <a:r>
              <a:rPr lang="en-US" sz="2800" dirty="0" err="1" smtClean="0"/>
              <a:t>Noseći</a:t>
            </a:r>
            <a:r>
              <a:rPr lang="en-US" sz="2800" dirty="0" smtClean="0"/>
              <a:t> </a:t>
            </a:r>
            <a:r>
              <a:rPr lang="en-US" sz="2800" dirty="0" err="1" smtClean="0"/>
              <a:t>elementi</a:t>
            </a:r>
            <a:r>
              <a:rPr lang="en-US" sz="2800" dirty="0" smtClean="0"/>
              <a:t> se </a:t>
            </a:r>
            <a:r>
              <a:rPr lang="en-US" sz="2800" dirty="0" err="1" smtClean="0"/>
              <a:t>formiraju</a:t>
            </a:r>
            <a:r>
              <a:rPr lang="en-US" sz="2800" dirty="0" smtClean="0"/>
              <a:t> </a:t>
            </a:r>
            <a:r>
              <a:rPr lang="en-US" sz="2800" dirty="0" err="1" smtClean="0"/>
              <a:t>rasterski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x-none" sz="2800" dirty="0" smtClean="0"/>
              <a:t>ne zatvaraju prostor svojim dimenzijama. </a:t>
            </a:r>
            <a:endParaRPr lang="en-US" sz="2800" dirty="0" smtClean="0"/>
          </a:p>
          <a:p>
            <a:r>
              <a:rPr lang="x-none" sz="2800" dirty="0" smtClean="0"/>
              <a:t>Prednost sistema je što zauzima mnogo manje površine u osnovi zgrade, često samo 5% osnove, a to povlači fleksibilnost i veće iskorišćenje unutrašnjeg prostora unutar rastera konstrukcije, mogućnost većih raspona, veće visine zgrada (lakša konstrukcija), kao i adaptibilnost prostora. </a:t>
            </a:r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3600" b="0" dirty="0" smtClean="0">
                <a:latin typeface="+mn-lt"/>
              </a:rPr>
              <a:t>2.PREGLED TEHNOLOGIJE GRAĐEVINARSTVA </a:t>
            </a:r>
            <a:endParaRPr lang="en-US" sz="3600" b="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4829" y="1361169"/>
            <a:ext cx="10515600" cy="45461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2.1. 	VRSTE</a:t>
            </a:r>
            <a:r>
              <a:rPr kumimoji="0" lang="x-non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RADOVA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baseline="0" dirty="0" smtClean="0">
                <a:ea typeface="+mj-ea"/>
                <a:cs typeface="+mj-cs"/>
              </a:rPr>
              <a:t>2.2. 	ELEMENTI</a:t>
            </a:r>
            <a:r>
              <a:rPr lang="x-none" sz="2400" dirty="0" smtClean="0">
                <a:ea typeface="+mj-ea"/>
                <a:cs typeface="+mj-cs"/>
              </a:rPr>
              <a:t> IZGRADNJE I ZAVRŠNI RADOVIU GRAĐEVIMNARSTVU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2.3.	TEHNOLOGIJA ZAVRŠNIH RADOVA U GRAĐEVINARSVU</a:t>
            </a:r>
            <a:r>
              <a:rPr kumimoji="0" lang="x-non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noProof="0" dirty="0" smtClean="0">
                <a:ea typeface="+mj-ea"/>
                <a:cs typeface="+mj-cs"/>
              </a:rPr>
              <a:t>2.4.	GRAĐEVINSKI MATERIJALI I PROIZVODI ODOBRENI ZA POTREBU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2.5.	UNUTRAŠNJE</a:t>
            </a:r>
            <a:r>
              <a:rPr kumimoji="0" lang="x-none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INSTALACIJE U OBJEKTIMA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baseline="0" noProof="0" dirty="0" smtClean="0">
                <a:ea typeface="+mj-ea"/>
                <a:cs typeface="+mj-cs"/>
              </a:rPr>
              <a:t>2.6.	NEDOSTACI</a:t>
            </a:r>
            <a:r>
              <a:rPr lang="x-none" sz="2400" noProof="0" dirty="0" smtClean="0">
                <a:ea typeface="+mj-ea"/>
                <a:cs typeface="+mj-cs"/>
              </a:rPr>
              <a:t> OBJEKTA KOJI SU POSLEDICA GREŠKE U PROJEKTOVANJU ILI 	GRAĐENJU  POTKOPAVANJA I ŠTETE NASTALE U EKSPLOATCIJI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2.7.	HABANJE</a:t>
            </a:r>
            <a:r>
              <a:rPr kumimoji="0" lang="x-none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OBJEKTA USLED DEJSTAV TEHNIČKIH ČINILACA _TMETODI 	PROCENE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baseline="0" noProof="0" dirty="0" smtClean="0">
                <a:ea typeface="+mj-ea"/>
                <a:cs typeface="+mj-cs"/>
              </a:rPr>
              <a:t>2.8.</a:t>
            </a:r>
            <a:r>
              <a:rPr lang="x-none" sz="2400" noProof="0" dirty="0" smtClean="0">
                <a:ea typeface="+mj-ea"/>
                <a:cs typeface="+mj-cs"/>
              </a:rPr>
              <a:t> 	HABANJE USLED UPOTREBE,  HABANJE USLED DEJSTAV ČINILACA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IZ</a:t>
            </a:r>
            <a:r>
              <a:rPr kumimoji="0" lang="x-none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PRIRODNOG OKRUŽENJA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dirty="0" smtClean="0">
                <a:ea typeface="+mj-ea"/>
                <a:cs typeface="+mj-cs"/>
              </a:rPr>
              <a:t>2.9.	ZAŠTITA OD POŽARA ,ZAŠTITA VEZANA ZA ELEKTRIČNE I GASNE INSTALACIJE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2.10.	SNADBEVANJE VODOM ,EKOLOŠKA ZAŠTITA I ODRŽAVANJE I HIGIJENA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dirty="0" smtClean="0">
                <a:ea typeface="+mj-ea"/>
                <a:cs typeface="+mj-cs"/>
              </a:rPr>
              <a:t>2.11.	SERTIFIKAT O ODRŽIVOSTI I ENERGETSKOJ EFIKASNOSTI</a:t>
            </a:r>
            <a:r>
              <a:rPr kumimoji="0" lang="x-none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375683"/>
            <a:ext cx="10809514" cy="4662260"/>
          </a:xfrm>
          <a:prstGeom prst="rect">
            <a:avLst/>
          </a:prstGeom>
        </p:spPr>
        <p:txBody>
          <a:bodyPr/>
          <a:lstStyle/>
          <a:p>
            <a:r>
              <a:rPr lang="x-none" sz="2800" dirty="0" smtClean="0"/>
              <a:t>Horizontalno noseće elemeni zgrade su grede (rigle) i/ili ploče. </a:t>
            </a:r>
            <a:r>
              <a:rPr lang="en-US" sz="2800" dirty="0" err="1" smtClean="0"/>
              <a:t>Ukupno</a:t>
            </a:r>
            <a:r>
              <a:rPr lang="en-US" sz="2800" dirty="0" smtClean="0"/>
              <a:t>, </a:t>
            </a:r>
            <a:r>
              <a:rPr lang="en-US" sz="2800" dirty="0" err="1" smtClean="0"/>
              <a:t>horizontalno</a:t>
            </a:r>
            <a:r>
              <a:rPr lang="en-US" sz="2800" dirty="0" smtClean="0"/>
              <a:t> </a:t>
            </a:r>
            <a:r>
              <a:rPr lang="en-US" sz="2800" dirty="0" err="1" smtClean="0"/>
              <a:t>noseći</a:t>
            </a:r>
            <a:r>
              <a:rPr lang="en-US" sz="2800" dirty="0" smtClean="0"/>
              <a:t> </a:t>
            </a:r>
            <a:r>
              <a:rPr lang="en-US" sz="2800" dirty="0" err="1" smtClean="0"/>
              <a:t>elementi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konstrukcije</a:t>
            </a:r>
            <a:r>
              <a:rPr lang="en-US" sz="2800" dirty="0" smtClean="0"/>
              <a:t> </a:t>
            </a:r>
            <a:r>
              <a:rPr lang="en-US" sz="2800" dirty="0" err="1" smtClean="0"/>
              <a:t>moraju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budu</a:t>
            </a:r>
            <a:r>
              <a:rPr lang="en-US" sz="2800" dirty="0" smtClean="0"/>
              <a:t> </a:t>
            </a:r>
            <a:r>
              <a:rPr lang="en-US" sz="2800" dirty="0" err="1" smtClean="0"/>
              <a:t>beskonačno</a:t>
            </a:r>
            <a:r>
              <a:rPr lang="en-US" sz="2800" dirty="0" smtClean="0"/>
              <a:t> </a:t>
            </a:r>
            <a:r>
              <a:rPr lang="en-US" sz="2800" dirty="0" err="1" smtClean="0"/>
              <a:t>kruti</a:t>
            </a:r>
            <a:r>
              <a:rPr lang="en-US" sz="2800" dirty="0" smtClean="0"/>
              <a:t> u </a:t>
            </a:r>
            <a:r>
              <a:rPr lang="en-US" sz="2800" dirty="0" err="1" smtClean="0"/>
              <a:t>svojoj</a:t>
            </a:r>
            <a:r>
              <a:rPr lang="en-US" sz="2800" dirty="0" smtClean="0"/>
              <a:t> </a:t>
            </a:r>
            <a:r>
              <a:rPr lang="en-US" sz="2800" dirty="0" err="1" smtClean="0"/>
              <a:t>ravni</a:t>
            </a:r>
            <a:r>
              <a:rPr lang="en-US" sz="2800" dirty="0" smtClean="0"/>
              <a:t>. </a:t>
            </a:r>
          </a:p>
          <a:p>
            <a:pPr lvl="0"/>
            <a:r>
              <a:rPr lang="x-none" sz="2800" b="1" dirty="0" smtClean="0"/>
              <a:t>FUNKCIJA: </a:t>
            </a:r>
            <a:r>
              <a:rPr lang="x-none" sz="2800" dirty="0" smtClean="0"/>
              <a:t>Stubovi se formiraju kao vertikalni noseći elementi konstrukcije (oslonci) za tavanice ili grede i lukove na koje se oslanjaju tavanice, krovove i dr. Usled same forme stuba, skeletna konstrukcija je vitkija (značajno manje kruta), te je neophodno da stubovi i horizontalni noseći elementi (grede, tavanice i sl.) sa (zidnim) ukrućenjima čine jedninstvenu celinu u konstruktivnom i statičkom pogledu. Strogo gledano isključivo skeletni sitem nije moguć</a:t>
            </a:r>
            <a:r>
              <a:rPr lang="en-US" sz="2800" dirty="0" smtClean="0"/>
              <a:t>. </a:t>
            </a:r>
          </a:p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375683"/>
            <a:ext cx="10809514" cy="4662260"/>
          </a:xfrm>
          <a:prstGeom prst="rect">
            <a:avLst/>
          </a:prstGeom>
        </p:spPr>
        <p:txBody>
          <a:bodyPr/>
          <a:lstStyle/>
          <a:p>
            <a:r>
              <a:rPr lang="x-none" sz="2800" dirty="0" smtClean="0"/>
              <a:t>Skeletni sistem se danas najviše koristi u industrijskoj gradnji i gradnji poslovnih zgrada, jer omogućuje povećane raspone, velike slobodne pokrivene površine, velike slobodne otvore, svetlosne površine i visine i odgovara savremenoj tehnologiji građenja.</a:t>
            </a:r>
            <a:r>
              <a:rPr lang="en-US" sz="2800" dirty="0" smtClean="0"/>
              <a:t> </a:t>
            </a:r>
          </a:p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665969"/>
            <a:ext cx="10809514" cy="4662260"/>
          </a:xfrm>
          <a:prstGeom prst="rect">
            <a:avLst/>
          </a:prstGeom>
        </p:spPr>
        <p:txBody>
          <a:bodyPr/>
          <a:lstStyle/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93186" name="Picture 2" descr="Rezultat slika za masivni sistem gradn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747" y="1320119"/>
            <a:ext cx="11096815" cy="3440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375683"/>
            <a:ext cx="10809514" cy="4662260"/>
          </a:xfrm>
          <a:prstGeom prst="rect">
            <a:avLst/>
          </a:prstGeom>
        </p:spPr>
        <p:txBody>
          <a:bodyPr/>
          <a:lstStyle/>
          <a:p>
            <a:r>
              <a:rPr lang="x-none" sz="2800" b="1" dirty="0" smtClean="0"/>
              <a:t>2.3.	</a:t>
            </a:r>
            <a:r>
              <a:rPr lang="hr-HR" sz="2800" b="1" dirty="0" smtClean="0"/>
              <a:t>MEŠOVITI SISTEM</a:t>
            </a:r>
            <a:endParaRPr lang="en-US" sz="2800" dirty="0" smtClean="0"/>
          </a:p>
          <a:p>
            <a:r>
              <a:rPr lang="x-none" sz="2400" dirty="0" smtClean="0"/>
              <a:t>Kombinacija masivnog i skeletnog sistema, pri čemu masivni deo daje horizontalnu krutost objektu. Može se primeniti i kod monolitne i kod montažne gradnje. </a:t>
            </a:r>
            <a:endParaRPr lang="en-US" sz="2400" dirty="0" smtClean="0"/>
          </a:p>
          <a:p>
            <a:r>
              <a:rPr lang="x-none" sz="2400" dirty="0" smtClean="0"/>
              <a:t>Potrebna je veoma velika opreznost u formiranju i projektovanju ovakvih konstrukcija. </a:t>
            </a:r>
            <a:endParaRPr lang="en-US" sz="2400" dirty="0" smtClean="0"/>
          </a:p>
          <a:p>
            <a:r>
              <a:rPr lang="x-none" sz="2400" dirty="0" smtClean="0"/>
              <a:t>Ovakav sistem je zabranjen ili se ne preporučuje. </a:t>
            </a:r>
            <a:endParaRPr lang="en-US" sz="2400" dirty="0" smtClean="0"/>
          </a:p>
          <a:p>
            <a:r>
              <a:rPr lang="x-none" sz="2800" b="1" dirty="0" smtClean="0"/>
              <a:t>3.1.	</a:t>
            </a:r>
            <a:r>
              <a:rPr lang="en-US" sz="2800" b="1" dirty="0" smtClean="0"/>
              <a:t>MONOLITNI</a:t>
            </a:r>
            <a:r>
              <a:rPr lang="hr-HR" sz="2800" b="1" dirty="0" smtClean="0"/>
              <a:t> SISTEM</a:t>
            </a:r>
            <a:endParaRPr lang="en-US" sz="2800" dirty="0" smtClean="0"/>
          </a:p>
          <a:p>
            <a:r>
              <a:rPr lang="hr-HR" sz="2400" dirty="0" smtClean="0"/>
              <a:t>U</a:t>
            </a:r>
            <a:r>
              <a:rPr lang="en-US" sz="2400" dirty="0" smtClean="0"/>
              <a:t> </a:t>
            </a:r>
            <a:r>
              <a:rPr lang="en-US" sz="2400" dirty="0" err="1" smtClean="0"/>
              <a:t>potpunosti</a:t>
            </a:r>
            <a:r>
              <a:rPr lang="en-US" sz="2400" dirty="0" smtClean="0"/>
              <a:t> </a:t>
            </a:r>
            <a:r>
              <a:rPr lang="hr-HR" sz="2400" dirty="0" smtClean="0"/>
              <a:t>se </a:t>
            </a:r>
            <a:r>
              <a:rPr lang="en-US" sz="2400" dirty="0" err="1" smtClean="0"/>
              <a:t>gradi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osnovnih</a:t>
            </a:r>
            <a:r>
              <a:rPr lang="en-US" sz="2400" dirty="0" smtClean="0"/>
              <a:t> </a:t>
            </a:r>
            <a:r>
              <a:rPr lang="en-US" sz="2400" dirty="0" err="1" smtClean="0"/>
              <a:t>građevinskih</a:t>
            </a:r>
            <a:r>
              <a:rPr lang="en-US" sz="2400" dirty="0" smtClean="0"/>
              <a:t> </a:t>
            </a:r>
            <a:r>
              <a:rPr lang="en-US" sz="2400" dirty="0" err="1" smtClean="0"/>
              <a:t>materijala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samom</a:t>
            </a:r>
            <a:r>
              <a:rPr lang="en-US" sz="2400" dirty="0" smtClean="0"/>
              <a:t> </a:t>
            </a:r>
            <a:r>
              <a:rPr lang="en-US" sz="2400" dirty="0" err="1" smtClean="0"/>
              <a:t>gradilištu</a:t>
            </a:r>
            <a:r>
              <a:rPr lang="en-US" sz="2400" dirty="0" smtClean="0"/>
              <a:t>. </a:t>
            </a:r>
            <a:r>
              <a:rPr lang="x-none" sz="2400" dirty="0" smtClean="0"/>
              <a:t>Ovaj sistem se odnosi na celokupnu konstrukciju formiranu na licu mesta, „monolitizacijom“ od osnovnih građevinskih materijala. Zidanje se vrši od osnovnih elemenata zidanja (cigle, blokivi...) a betoniranje se u oplati formiranoj i montiranoj na gradilištu. </a:t>
            </a:r>
            <a:endParaRPr lang="en-US" sz="2400" dirty="0" smtClean="0"/>
          </a:p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375683"/>
            <a:ext cx="10809514" cy="4662260"/>
          </a:xfrm>
          <a:prstGeom prst="rect">
            <a:avLst/>
          </a:prstGeom>
        </p:spPr>
        <p:txBody>
          <a:bodyPr/>
          <a:lstStyle/>
          <a:p>
            <a:r>
              <a:rPr lang="x-none" sz="2800" b="1" dirty="0" smtClean="0"/>
              <a:t>3.2.	MONTAŽNI</a:t>
            </a:r>
            <a:r>
              <a:rPr lang="hr-HR" sz="2800" b="1" dirty="0" smtClean="0"/>
              <a:t> SISTEM</a:t>
            </a:r>
            <a:endParaRPr lang="en-US" sz="2800" dirty="0" smtClean="0"/>
          </a:p>
          <a:p>
            <a:r>
              <a:rPr lang="en-US" sz="2400" dirty="0" err="1" smtClean="0"/>
              <a:t>Industrijalizovan</a:t>
            </a:r>
            <a:r>
              <a:rPr lang="en-US" sz="2400" dirty="0" smtClean="0"/>
              <a:t> </a:t>
            </a:r>
            <a:r>
              <a:rPr lang="en-US" sz="2400" dirty="0" err="1" smtClean="0"/>
              <a:t>način</a:t>
            </a:r>
            <a:r>
              <a:rPr lang="en-US" sz="2400" dirty="0" smtClean="0"/>
              <a:t> </a:t>
            </a:r>
            <a:r>
              <a:rPr lang="en-US" sz="2400" dirty="0" err="1" smtClean="0"/>
              <a:t>građenja</a:t>
            </a:r>
            <a:r>
              <a:rPr lang="en-US" sz="2400" dirty="0" smtClean="0"/>
              <a:t>. </a:t>
            </a:r>
            <a:r>
              <a:rPr lang="en-US" sz="2400" dirty="0" err="1" smtClean="0"/>
              <a:t>Primenjuje</a:t>
            </a:r>
            <a:r>
              <a:rPr lang="en-US" sz="2400" dirty="0" smtClean="0"/>
              <a:t> se </a:t>
            </a:r>
            <a:r>
              <a:rPr lang="en-US" sz="2400" dirty="0" err="1" smtClean="0"/>
              <a:t>kad</a:t>
            </a:r>
            <a:r>
              <a:rPr lang="en-US" sz="2400" dirty="0" smtClean="0"/>
              <a:t> se </a:t>
            </a:r>
            <a:r>
              <a:rPr lang="en-US" sz="2400" dirty="0" err="1" smtClean="0"/>
              <a:t>gradi</a:t>
            </a:r>
            <a:r>
              <a:rPr lang="en-US" sz="2400" dirty="0" smtClean="0"/>
              <a:t> </a:t>
            </a:r>
            <a:r>
              <a:rPr lang="en-US" sz="2400" dirty="0" err="1" smtClean="0"/>
              <a:t>veći</a:t>
            </a:r>
            <a:r>
              <a:rPr lang="en-US" sz="2400" dirty="0" smtClean="0"/>
              <a:t> </a:t>
            </a:r>
            <a:r>
              <a:rPr lang="en-US" sz="2400" dirty="0" err="1" smtClean="0"/>
              <a:t>broj</a:t>
            </a:r>
            <a:r>
              <a:rPr lang="en-US" sz="2400" dirty="0" smtClean="0"/>
              <a:t> (</a:t>
            </a:r>
            <a:r>
              <a:rPr lang="en-US" sz="2400" dirty="0" err="1" smtClean="0"/>
              <a:t>serija</a:t>
            </a:r>
            <a:r>
              <a:rPr lang="en-US" sz="2400" dirty="0" smtClean="0"/>
              <a:t>) </a:t>
            </a:r>
            <a:r>
              <a:rPr lang="en-US" sz="2400" dirty="0" err="1" smtClean="0"/>
              <a:t>objekata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istim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vrlo</a:t>
            </a:r>
            <a:r>
              <a:rPr lang="en-US" sz="2400" dirty="0" smtClean="0"/>
              <a:t> </a:t>
            </a:r>
            <a:r>
              <a:rPr lang="en-US" sz="2400" dirty="0" err="1" smtClean="0"/>
              <a:t>sličnim</a:t>
            </a:r>
            <a:r>
              <a:rPr lang="en-US" sz="2400" dirty="0" smtClean="0"/>
              <a:t> </a:t>
            </a:r>
            <a:r>
              <a:rPr lang="en-US" sz="2400" dirty="0" err="1" smtClean="0"/>
              <a:t>elementima</a:t>
            </a:r>
            <a:r>
              <a:rPr lang="en-US" sz="2400" dirty="0" smtClean="0"/>
              <a:t>.</a:t>
            </a:r>
            <a:endParaRPr lang="x-none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Delovi</a:t>
            </a:r>
            <a:r>
              <a:rPr lang="en-US" sz="2400" dirty="0" smtClean="0"/>
              <a:t> se </a:t>
            </a:r>
            <a:r>
              <a:rPr lang="en-US" sz="2400" dirty="0" err="1" smtClean="0"/>
              <a:t>proizvode</a:t>
            </a:r>
            <a:r>
              <a:rPr lang="en-US" sz="2400" dirty="0" smtClean="0"/>
              <a:t>  u </a:t>
            </a:r>
            <a:r>
              <a:rPr lang="en-US" sz="2400" dirty="0" err="1" smtClean="0"/>
              <a:t>pogonima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specijalizovanim</a:t>
            </a:r>
            <a:r>
              <a:rPr lang="en-US" sz="2400" dirty="0" smtClean="0"/>
              <a:t> </a:t>
            </a:r>
            <a:r>
              <a:rPr lang="en-US" sz="2400" dirty="0" err="1" smtClean="0"/>
              <a:t>fabrikama</a:t>
            </a:r>
            <a:r>
              <a:rPr lang="en-US" sz="2400" dirty="0" smtClean="0"/>
              <a:t>. </a:t>
            </a:r>
            <a:endParaRPr lang="x-none" sz="2400" dirty="0" smtClean="0"/>
          </a:p>
          <a:p>
            <a:r>
              <a:rPr lang="en-US" sz="2400" dirty="0" err="1" smtClean="0"/>
              <a:t>Najviše</a:t>
            </a:r>
            <a:r>
              <a:rPr lang="en-US" sz="2400" dirty="0" smtClean="0"/>
              <a:t> se </a:t>
            </a:r>
            <a:r>
              <a:rPr lang="en-US" sz="2400" dirty="0" err="1" smtClean="0"/>
              <a:t>primenjuje</a:t>
            </a:r>
            <a:r>
              <a:rPr lang="en-US" sz="2400" dirty="0" smtClean="0"/>
              <a:t> u </a:t>
            </a:r>
            <a:r>
              <a:rPr lang="en-US" sz="2400" dirty="0" err="1" smtClean="0"/>
              <a:t>stambenoj</a:t>
            </a:r>
            <a:r>
              <a:rPr lang="en-US" sz="2400" dirty="0" smtClean="0"/>
              <a:t> </a:t>
            </a:r>
            <a:r>
              <a:rPr lang="en-US" sz="2400" dirty="0" err="1" smtClean="0"/>
              <a:t>gradnji</a:t>
            </a:r>
            <a:r>
              <a:rPr lang="en-US" sz="2400" dirty="0" smtClean="0"/>
              <a:t>, u </a:t>
            </a:r>
            <a:r>
              <a:rPr lang="en-US" sz="2400" dirty="0" err="1" smtClean="0"/>
              <a:t>gradnji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industrijskih</a:t>
            </a:r>
            <a:r>
              <a:rPr lang="en-US" sz="2400" dirty="0" smtClean="0"/>
              <a:t> </a:t>
            </a:r>
            <a:r>
              <a:rPr lang="en-US" sz="2400" dirty="0" err="1" smtClean="0"/>
              <a:t>objekata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drugih</a:t>
            </a:r>
            <a:r>
              <a:rPr lang="en-US" sz="2400" dirty="0" smtClean="0"/>
              <a:t> </a:t>
            </a:r>
            <a:r>
              <a:rPr lang="en-US" sz="2400" dirty="0" err="1" smtClean="0"/>
              <a:t>tipskih</a:t>
            </a:r>
            <a:r>
              <a:rPr lang="en-US" sz="2400" dirty="0" smtClean="0"/>
              <a:t> </a:t>
            </a:r>
            <a:r>
              <a:rPr lang="en-US" sz="2400" dirty="0" err="1" smtClean="0"/>
              <a:t>objekata</a:t>
            </a:r>
            <a:r>
              <a:rPr lang="en-US" sz="2400" dirty="0" smtClean="0"/>
              <a:t>. </a:t>
            </a:r>
            <a:r>
              <a:rPr lang="en-US" sz="2400" dirty="0" err="1" smtClean="0"/>
              <a:t>Veći</a:t>
            </a:r>
            <a:r>
              <a:rPr lang="en-US" sz="2400" dirty="0" smtClean="0"/>
              <a:t> </a:t>
            </a:r>
            <a:r>
              <a:rPr lang="en-US" sz="2400" dirty="0" err="1" smtClean="0"/>
              <a:t>delovi</a:t>
            </a:r>
            <a:r>
              <a:rPr lang="en-US" sz="2400" dirty="0" smtClean="0"/>
              <a:t> </a:t>
            </a:r>
            <a:r>
              <a:rPr lang="en-US" sz="2400" dirty="0" err="1" smtClean="0"/>
              <a:t>zgrade</a:t>
            </a:r>
            <a:r>
              <a:rPr lang="en-US" sz="2400" dirty="0" smtClean="0"/>
              <a:t> </a:t>
            </a:r>
            <a:r>
              <a:rPr lang="en-US" sz="2400" dirty="0" err="1" smtClean="0"/>
              <a:t>izgrađuju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serijskih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elemenata</a:t>
            </a:r>
            <a:r>
              <a:rPr lang="en-US" sz="2400" dirty="0" smtClean="0"/>
              <a:t>, </a:t>
            </a:r>
            <a:r>
              <a:rPr lang="en-US" sz="2400" dirty="0" err="1" smtClean="0"/>
              <a:t>industrijski</a:t>
            </a:r>
            <a:r>
              <a:rPr lang="en-US" sz="2400" dirty="0" smtClean="0"/>
              <a:t> </a:t>
            </a:r>
            <a:r>
              <a:rPr lang="en-US" sz="2400" dirty="0" err="1" smtClean="0"/>
              <a:t>proizvedenih</a:t>
            </a:r>
            <a:r>
              <a:rPr lang="en-US" sz="2400" dirty="0" smtClean="0"/>
              <a:t> </a:t>
            </a:r>
            <a:r>
              <a:rPr lang="en-US" sz="2400" dirty="0" err="1" smtClean="0"/>
              <a:t>izvan</a:t>
            </a:r>
            <a:r>
              <a:rPr lang="en-US" sz="2400" dirty="0" smtClean="0"/>
              <a:t> </a:t>
            </a:r>
            <a:r>
              <a:rPr lang="en-US" sz="2400" dirty="0" err="1" smtClean="0"/>
              <a:t>gradilišta</a:t>
            </a:r>
            <a:r>
              <a:rPr lang="en-US" sz="2400" dirty="0" smtClean="0"/>
              <a:t>, </a:t>
            </a:r>
            <a:r>
              <a:rPr lang="en-US" sz="2400" dirty="0" err="1" smtClean="0"/>
              <a:t>koji</a:t>
            </a:r>
            <a:r>
              <a:rPr lang="en-US" sz="2400" dirty="0" smtClean="0"/>
              <a:t> se </a:t>
            </a:r>
            <a:r>
              <a:rPr lang="en-US" sz="2400" dirty="0" err="1" smtClean="0"/>
              <a:t>mehaničkom</a:t>
            </a:r>
            <a:r>
              <a:rPr lang="en-US" sz="2400" dirty="0" smtClean="0"/>
              <a:t> </a:t>
            </a:r>
            <a:r>
              <a:rPr lang="en-US" sz="2400" dirty="0" err="1" smtClean="0"/>
              <a:t>montažom</a:t>
            </a:r>
            <a:r>
              <a:rPr lang="en-US" sz="2400" dirty="0" smtClean="0"/>
              <a:t> </a:t>
            </a:r>
            <a:r>
              <a:rPr lang="en-US" sz="2400" dirty="0" err="1" smtClean="0"/>
              <a:t>ugrađuju</a:t>
            </a:r>
            <a:r>
              <a:rPr lang="en-US" sz="2400" dirty="0" smtClean="0"/>
              <a:t> u </a:t>
            </a:r>
            <a:r>
              <a:rPr lang="en-US" sz="2400" dirty="0" err="1" smtClean="0"/>
              <a:t>objekat</a:t>
            </a:r>
            <a:r>
              <a:rPr lang="en-US" sz="2400" dirty="0" smtClean="0"/>
              <a:t>. </a:t>
            </a:r>
            <a:r>
              <a:rPr lang="en-US" sz="2400" dirty="0" err="1" smtClean="0"/>
              <a:t>Koristi</a:t>
            </a:r>
            <a:r>
              <a:rPr lang="en-US" sz="2400" dirty="0" smtClean="0"/>
              <a:t> se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masivnog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skeletnog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. </a:t>
            </a:r>
            <a:r>
              <a:rPr lang="en-US" sz="2400" dirty="0" err="1" smtClean="0"/>
              <a:t>Teoretska</a:t>
            </a:r>
            <a:r>
              <a:rPr lang="en-US" sz="2400" dirty="0" smtClean="0"/>
              <a:t> </a:t>
            </a:r>
            <a:r>
              <a:rPr lang="en-US" sz="2400" dirty="0" err="1" smtClean="0"/>
              <a:t>prednost</a:t>
            </a:r>
            <a:r>
              <a:rPr lang="en-US" sz="2400" dirty="0" smtClean="0"/>
              <a:t> </a:t>
            </a:r>
            <a:r>
              <a:rPr lang="en-US" sz="2400" dirty="0" err="1" smtClean="0"/>
              <a:t>ovog</a:t>
            </a:r>
            <a:r>
              <a:rPr lang="en-US" sz="2400" dirty="0" smtClean="0"/>
              <a:t> </a:t>
            </a:r>
            <a:r>
              <a:rPr lang="en-US" sz="2400" dirty="0" err="1" smtClean="0"/>
              <a:t>načina</a:t>
            </a:r>
            <a:r>
              <a:rPr lang="en-US" sz="2400" dirty="0" smtClean="0"/>
              <a:t> </a:t>
            </a:r>
            <a:r>
              <a:rPr lang="en-US" sz="2400" dirty="0" err="1" smtClean="0"/>
              <a:t>gradnje</a:t>
            </a:r>
            <a:r>
              <a:rPr lang="en-US" sz="2400" dirty="0" smtClean="0"/>
              <a:t> je u </a:t>
            </a:r>
            <a:r>
              <a:rPr lang="en-US" sz="2400" dirty="0" err="1" smtClean="0"/>
              <a:t>ekonomičnosti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brzini</a:t>
            </a:r>
            <a:r>
              <a:rPr lang="en-US" sz="2400" dirty="0" smtClean="0"/>
              <a:t> </a:t>
            </a:r>
            <a:r>
              <a:rPr lang="en-US" sz="2400" dirty="0" err="1" smtClean="0"/>
              <a:t>realizacije</a:t>
            </a:r>
            <a:r>
              <a:rPr lang="en-US" sz="2400" dirty="0" smtClean="0"/>
              <a:t>. </a:t>
            </a:r>
            <a:r>
              <a:rPr lang="en-US" sz="2400" dirty="0" err="1" smtClean="0"/>
              <a:t>Montažnim</a:t>
            </a:r>
            <a:r>
              <a:rPr lang="en-US" sz="2400" dirty="0" smtClean="0"/>
              <a:t> </a:t>
            </a:r>
            <a:r>
              <a:rPr lang="en-US" sz="2400" dirty="0" err="1" smtClean="0"/>
              <a:t>načinom</a:t>
            </a:r>
            <a:r>
              <a:rPr lang="en-US" sz="2400" dirty="0" smtClean="0"/>
              <a:t> </a:t>
            </a:r>
            <a:r>
              <a:rPr lang="en-US" sz="2400" dirty="0" err="1" smtClean="0"/>
              <a:t>gradnje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obuhvaćeni</a:t>
            </a:r>
            <a:r>
              <a:rPr lang="en-US" sz="2400" dirty="0" smtClean="0"/>
              <a:t> </a:t>
            </a:r>
            <a:r>
              <a:rPr lang="en-US" sz="2400" dirty="0" err="1" smtClean="0"/>
              <a:t>linijski</a:t>
            </a:r>
            <a:r>
              <a:rPr lang="en-US" sz="2400" dirty="0" smtClean="0"/>
              <a:t>, </a:t>
            </a:r>
            <a:r>
              <a:rPr lang="en-US" sz="2400" dirty="0" err="1" smtClean="0"/>
              <a:t>površinski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prostorni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elementi</a:t>
            </a:r>
            <a:r>
              <a:rPr lang="en-US" sz="2400" dirty="0" smtClean="0"/>
              <a:t>. </a:t>
            </a:r>
            <a:r>
              <a:rPr lang="en-US" sz="2400" dirty="0" err="1" smtClean="0"/>
              <a:t>Strogo</a:t>
            </a:r>
            <a:r>
              <a:rPr lang="en-US" sz="2400" dirty="0" smtClean="0"/>
              <a:t> </a:t>
            </a:r>
            <a:r>
              <a:rPr lang="en-US" sz="2400" dirty="0" err="1" smtClean="0"/>
              <a:t>gledano</a:t>
            </a:r>
            <a:r>
              <a:rPr lang="en-US" sz="2400" dirty="0" smtClean="0"/>
              <a:t> </a:t>
            </a:r>
            <a:r>
              <a:rPr lang="en-US" sz="2400" dirty="0" err="1" smtClean="0"/>
              <a:t>čist</a:t>
            </a:r>
            <a:r>
              <a:rPr lang="en-US" sz="2400" dirty="0" smtClean="0"/>
              <a:t> </a:t>
            </a:r>
            <a:r>
              <a:rPr lang="en-US" sz="2400" dirty="0" err="1" smtClean="0"/>
              <a:t>montažni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ne </a:t>
            </a:r>
            <a:r>
              <a:rPr lang="en-US" sz="2400" dirty="0" err="1" smtClean="0"/>
              <a:t>postoji</a:t>
            </a:r>
            <a:r>
              <a:rPr lang="en-US" sz="2400" dirty="0" smtClean="0"/>
              <a:t>. </a:t>
            </a:r>
            <a:r>
              <a:rPr lang="en-US" sz="2400" dirty="0" err="1" smtClean="0"/>
              <a:t>Čest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popularan</a:t>
            </a:r>
            <a:r>
              <a:rPr lang="en-US" sz="2400" dirty="0" smtClean="0"/>
              <a:t> </a:t>
            </a:r>
            <a:r>
              <a:rPr lang="en-US" sz="2400" dirty="0" err="1" smtClean="0"/>
              <a:t>način</a:t>
            </a:r>
            <a:r>
              <a:rPr lang="en-US" sz="2400" dirty="0" smtClean="0"/>
              <a:t> </a:t>
            </a:r>
            <a:r>
              <a:rPr lang="en-US" sz="2400" dirty="0" err="1" smtClean="0"/>
              <a:t>građenja</a:t>
            </a:r>
            <a:r>
              <a:rPr lang="en-US" sz="2400" dirty="0" smtClean="0"/>
              <a:t> u </a:t>
            </a:r>
            <a:r>
              <a:rPr lang="en-US" sz="2400" dirty="0" err="1" smtClean="0"/>
              <a:t>vreme</a:t>
            </a:r>
            <a:r>
              <a:rPr lang="en-US" sz="2400" dirty="0" smtClean="0"/>
              <a:t> </a:t>
            </a:r>
            <a:r>
              <a:rPr lang="en-US" sz="2400" dirty="0" err="1" smtClean="0"/>
              <a:t>industializacije</a:t>
            </a:r>
            <a:r>
              <a:rPr lang="en-US" sz="2400" dirty="0" smtClean="0"/>
              <a:t> u </a:t>
            </a:r>
            <a:r>
              <a:rPr lang="en-US" sz="2400" dirty="0" err="1" smtClean="0"/>
              <a:t>građevinskoj</a:t>
            </a:r>
            <a:r>
              <a:rPr lang="en-US" sz="2400" dirty="0" smtClean="0"/>
              <a:t> </a:t>
            </a:r>
            <a:r>
              <a:rPr lang="en-US" sz="2400" dirty="0" err="1" smtClean="0"/>
              <a:t>delatnosti</a:t>
            </a:r>
            <a:r>
              <a:rPr lang="en-US" sz="2400" dirty="0" smtClean="0"/>
              <a:t> </a:t>
            </a:r>
            <a:r>
              <a:rPr lang="en-US" sz="2400" dirty="0" err="1" smtClean="0"/>
              <a:t>sedamdesetih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osamdesetih</a:t>
            </a:r>
            <a:r>
              <a:rPr lang="en-US" sz="2400" dirty="0" smtClean="0"/>
              <a:t> </a:t>
            </a:r>
            <a:r>
              <a:rPr lang="en-US" sz="2400" dirty="0" err="1" smtClean="0"/>
              <a:t>godina</a:t>
            </a:r>
            <a:r>
              <a:rPr lang="en-US" sz="2400" dirty="0" smtClean="0"/>
              <a:t>. </a:t>
            </a:r>
          </a:p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375683"/>
            <a:ext cx="10809514" cy="4662260"/>
          </a:xfrm>
          <a:prstGeom prst="rect">
            <a:avLst/>
          </a:prstGeom>
        </p:spPr>
        <p:txBody>
          <a:bodyPr/>
          <a:lstStyle/>
          <a:p>
            <a:r>
              <a:rPr lang="x-none" sz="2800" b="1" dirty="0" smtClean="0"/>
              <a:t>3.3.	POLUMONTAŽNI</a:t>
            </a:r>
            <a:r>
              <a:rPr lang="hr-HR" sz="2800" b="1" dirty="0" smtClean="0"/>
              <a:t> SISTEM</a:t>
            </a:r>
            <a:endParaRPr lang="en-US" sz="2800" dirty="0" smtClean="0"/>
          </a:p>
          <a:p>
            <a:r>
              <a:rPr lang="hr-HR" sz="2800" dirty="0" smtClean="0"/>
              <a:t>Kombinacija </a:t>
            </a:r>
            <a:r>
              <a:rPr lang="en-US" sz="2800" dirty="0" err="1" smtClean="0"/>
              <a:t>prethodna</a:t>
            </a:r>
            <a:r>
              <a:rPr lang="en-US" sz="2800" dirty="0" smtClean="0"/>
              <a:t> </a:t>
            </a:r>
            <a:r>
              <a:rPr lang="en-US" sz="2800" dirty="0" err="1" smtClean="0"/>
              <a:t>dva</a:t>
            </a:r>
            <a:r>
              <a:rPr lang="en-US" sz="2800" dirty="0" smtClean="0"/>
              <a:t> </a:t>
            </a:r>
            <a:r>
              <a:rPr lang="en-US" sz="2800" dirty="0" err="1" smtClean="0"/>
              <a:t>načina</a:t>
            </a:r>
            <a:r>
              <a:rPr lang="en-US" sz="2800" dirty="0" smtClean="0"/>
              <a:t>,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svim</a:t>
            </a:r>
            <a:r>
              <a:rPr lang="en-US" sz="2800" dirty="0" smtClean="0"/>
              <a:t> </a:t>
            </a:r>
            <a:r>
              <a:rPr lang="en-US" sz="2800" dirty="0" err="1" smtClean="0"/>
              <a:t>varijacijama</a:t>
            </a:r>
            <a:r>
              <a:rPr lang="en-US" sz="2800" dirty="0" smtClean="0"/>
              <a:t> </a:t>
            </a:r>
            <a:r>
              <a:rPr lang="en-US" sz="2800" dirty="0" err="1" smtClean="0"/>
              <a:t>stepena</a:t>
            </a:r>
            <a:r>
              <a:rPr lang="en-US" sz="2800" dirty="0" smtClean="0"/>
              <a:t> </a:t>
            </a:r>
            <a:r>
              <a:rPr lang="en-US" sz="2800" dirty="0" err="1" smtClean="0"/>
              <a:t>primene</a:t>
            </a:r>
            <a:r>
              <a:rPr lang="en-US" sz="2800" dirty="0" smtClean="0"/>
              <a:t> </a:t>
            </a:r>
            <a:r>
              <a:rPr lang="en-US" sz="2800" dirty="0" err="1" smtClean="0"/>
              <a:t>montaže</a:t>
            </a:r>
            <a:r>
              <a:rPr lang="en-US" sz="2800" dirty="0" smtClean="0"/>
              <a:t> u </a:t>
            </a:r>
            <a:r>
              <a:rPr lang="en-US" sz="2800" dirty="0" err="1" smtClean="0"/>
              <a:t>izgradnji</a:t>
            </a:r>
            <a:r>
              <a:rPr lang="en-US" sz="2800" dirty="0" smtClean="0"/>
              <a:t> </a:t>
            </a:r>
            <a:r>
              <a:rPr lang="en-US" sz="2800" dirty="0" err="1" smtClean="0"/>
              <a:t>objekta</a:t>
            </a:r>
            <a:r>
              <a:rPr lang="hr-HR" sz="2800" dirty="0" smtClean="0"/>
              <a:t>. D</a:t>
            </a:r>
            <a:r>
              <a:rPr lang="en-US" sz="2800" dirty="0" err="1" smtClean="0"/>
              <a:t>eo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 </a:t>
            </a:r>
            <a:r>
              <a:rPr lang="en-US" sz="2800" dirty="0" err="1" smtClean="0"/>
              <a:t>delovi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konstrukcije</a:t>
            </a:r>
            <a:r>
              <a:rPr lang="en-US" sz="2800" dirty="0" smtClean="0"/>
              <a:t> </a:t>
            </a:r>
            <a:r>
              <a:rPr lang="en-US" sz="2800" dirty="0" err="1" smtClean="0"/>
              <a:t>zgrade</a:t>
            </a:r>
            <a:r>
              <a:rPr lang="en-US" sz="2800" dirty="0" smtClean="0"/>
              <a:t> </a:t>
            </a:r>
            <a:r>
              <a:rPr lang="hr-HR" sz="2800" dirty="0" smtClean="0"/>
              <a:t>se monolitno </a:t>
            </a:r>
            <a:r>
              <a:rPr lang="en-US" sz="2800" dirty="0" err="1" smtClean="0"/>
              <a:t>izvodi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licu</a:t>
            </a:r>
            <a:r>
              <a:rPr lang="en-US" sz="2800" dirty="0" smtClean="0"/>
              <a:t> </a:t>
            </a:r>
            <a:r>
              <a:rPr lang="en-US" sz="2800" dirty="0" err="1" smtClean="0"/>
              <a:t>mesta</a:t>
            </a:r>
            <a:r>
              <a:rPr lang="en-US" sz="2800" dirty="0" smtClean="0"/>
              <a:t>, a </a:t>
            </a:r>
            <a:r>
              <a:rPr lang="en-US" sz="2800" dirty="0" err="1" smtClean="0"/>
              <a:t>deo</a:t>
            </a:r>
            <a:r>
              <a:rPr lang="hr-HR" sz="2800" dirty="0" smtClean="0"/>
              <a:t> od prefabrikovanih elemenata, koji se </a:t>
            </a:r>
            <a:r>
              <a:rPr lang="en-US" sz="2800" dirty="0" err="1" smtClean="0"/>
              <a:t>montira</a:t>
            </a:r>
            <a:r>
              <a:rPr lang="hr-HR" sz="2800" dirty="0" smtClean="0"/>
              <a:t>ju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objekat</a:t>
            </a:r>
            <a:r>
              <a:rPr lang="en-US" sz="2800" dirty="0" smtClean="0"/>
              <a:t>,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bez</a:t>
            </a:r>
            <a:r>
              <a:rPr lang="en-US" sz="2800" dirty="0" smtClean="0"/>
              <a:t> </a:t>
            </a:r>
            <a:r>
              <a:rPr lang="en-US" sz="2800" dirty="0" err="1" smtClean="0"/>
              <a:t>naknadne</a:t>
            </a:r>
            <a:r>
              <a:rPr lang="en-US" sz="2800" dirty="0" smtClean="0"/>
              <a:t> </a:t>
            </a:r>
            <a:r>
              <a:rPr lang="en-US" sz="2800" dirty="0" err="1" smtClean="0"/>
              <a:t>monolitizacije</a:t>
            </a:r>
            <a:r>
              <a:rPr lang="hr-HR" sz="2800" dirty="0" smtClean="0"/>
              <a:t>.  </a:t>
            </a:r>
            <a:r>
              <a:rPr lang="en-US" sz="2800" dirty="0" err="1" smtClean="0"/>
              <a:t>Razlikuju</a:t>
            </a:r>
            <a:r>
              <a:rPr lang="en-US" sz="2800" dirty="0" smtClean="0"/>
              <a:t> se </a:t>
            </a:r>
            <a:r>
              <a:rPr lang="en-US" sz="2800" dirty="0" err="1" smtClean="0"/>
              <a:t>postupci</a:t>
            </a:r>
            <a:r>
              <a:rPr lang="en-US" sz="2800" dirty="0" smtClean="0"/>
              <a:t> </a:t>
            </a:r>
            <a:r>
              <a:rPr lang="en-US" sz="2800" dirty="0" err="1" smtClean="0"/>
              <a:t>takozvane</a:t>
            </a:r>
            <a:r>
              <a:rPr lang="en-US" sz="2800" dirty="0" smtClean="0"/>
              <a:t> “</a:t>
            </a:r>
            <a:r>
              <a:rPr lang="en-US" sz="2800" dirty="0" err="1" smtClean="0"/>
              <a:t>suve</a:t>
            </a:r>
            <a:r>
              <a:rPr lang="en-US" sz="2800" dirty="0" smtClean="0"/>
              <a:t>” </a:t>
            </a:r>
            <a:r>
              <a:rPr lang="en-US" sz="2800" dirty="0" err="1" smtClean="0"/>
              <a:t>i</a:t>
            </a:r>
            <a:r>
              <a:rPr lang="en-US" sz="2800" dirty="0" smtClean="0"/>
              <a:t> “</a:t>
            </a:r>
            <a:r>
              <a:rPr lang="en-US" sz="2800" dirty="0" err="1" smtClean="0"/>
              <a:t>mokre</a:t>
            </a:r>
            <a:r>
              <a:rPr lang="en-US" sz="2800" dirty="0" smtClean="0"/>
              <a:t>” </a:t>
            </a:r>
            <a:r>
              <a:rPr lang="en-US" sz="2800" dirty="0" err="1" smtClean="0"/>
              <a:t>montaže</a:t>
            </a:r>
            <a:r>
              <a:rPr lang="en-US" sz="2800" dirty="0" smtClean="0"/>
              <a:t>. </a:t>
            </a:r>
            <a:r>
              <a:rPr lang="en-US" sz="2800" dirty="0" err="1" smtClean="0"/>
              <a:t>Najčešće</a:t>
            </a:r>
            <a:r>
              <a:rPr lang="en-US" sz="2800" dirty="0" smtClean="0"/>
              <a:t> </a:t>
            </a:r>
            <a:r>
              <a:rPr lang="en-US" sz="2800" dirty="0" err="1" smtClean="0"/>
              <a:t>primenjivani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polumontažnog</a:t>
            </a:r>
            <a:r>
              <a:rPr lang="en-US" sz="2800" dirty="0" smtClean="0"/>
              <a:t> </a:t>
            </a:r>
            <a:r>
              <a:rPr lang="en-US" sz="2800" dirty="0" err="1" smtClean="0"/>
              <a:t>građenja</a:t>
            </a:r>
            <a:r>
              <a:rPr lang="en-US" sz="2800" dirty="0" smtClean="0"/>
              <a:t> </a:t>
            </a:r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nas</a:t>
            </a:r>
            <a:r>
              <a:rPr lang="en-US" sz="2800" dirty="0" smtClean="0"/>
              <a:t> je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takozvanih</a:t>
            </a:r>
            <a:r>
              <a:rPr lang="en-US" sz="2800" dirty="0" smtClean="0"/>
              <a:t> LMT </a:t>
            </a:r>
            <a:r>
              <a:rPr lang="en-US" sz="2800" dirty="0" err="1" smtClean="0"/>
              <a:t>tavanica</a:t>
            </a:r>
            <a:r>
              <a:rPr lang="en-US" sz="2800" dirty="0" smtClean="0"/>
              <a:t>. </a:t>
            </a:r>
          </a:p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375683"/>
            <a:ext cx="10809514" cy="4662260"/>
          </a:xfrm>
          <a:prstGeom prst="rect">
            <a:avLst/>
          </a:prstGeom>
        </p:spPr>
        <p:txBody>
          <a:bodyPr/>
          <a:lstStyle/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26" name="AutoShape 2" descr="Rezultat slika za MONTAYNE KU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Rezultat slika za MONTAYNE KU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Rezultat slika za MONTAYNE KU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1" y="1591355"/>
            <a:ext cx="4143148" cy="2371499"/>
          </a:xfrm>
          <a:prstGeom prst="rect">
            <a:avLst/>
          </a:prstGeom>
        </p:spPr>
      </p:pic>
      <p:pic>
        <p:nvPicPr>
          <p:cNvPr id="9" name="Picture 8" descr="kuc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3313" y="1407886"/>
            <a:ext cx="6889447" cy="38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375683"/>
            <a:ext cx="10809514" cy="4662260"/>
          </a:xfrm>
          <a:prstGeom prst="rect">
            <a:avLst/>
          </a:prstGeom>
        </p:spPr>
        <p:txBody>
          <a:bodyPr/>
          <a:lstStyle/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26" name="AutoShape 2" descr="Rezultat slika za MONTAYNE KU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Rezultat slika za MONTAYNE KU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Rezultat slika za MONTAYNE KU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7258" y="1484030"/>
            <a:ext cx="4934630" cy="369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2.3.	TEHNOLOGIJA ZAVRŠNIH RADOVA U GRAĐEVINARSVU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375683"/>
            <a:ext cx="10809514" cy="46622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800" dirty="0" smtClean="0"/>
              <a:t>G</a:t>
            </a:r>
            <a:r>
              <a:rPr lang="x-none" sz="2800" smtClean="0"/>
              <a:t>rađevisnki radovi</a:t>
            </a:r>
            <a:endParaRPr lang="sr-Latn-RS" sz="2800" dirty="0" smtClean="0"/>
          </a:p>
          <a:p>
            <a:pPr lvl="0"/>
            <a:endParaRPr lang="x-none" sz="2800" dirty="0" smtClean="0"/>
          </a:p>
          <a:p>
            <a:pPr lvl="0"/>
            <a:r>
              <a:rPr lang="en-US" sz="2800" dirty="0" smtClean="0"/>
              <a:t>K</a:t>
            </a:r>
            <a:r>
              <a:rPr lang="x-none" sz="2800" dirty="0" smtClean="0"/>
              <a:t>arakteristični procesi , međusobno odvojeni , povezani u fazama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m</a:t>
            </a:r>
            <a:r>
              <a:rPr lang="x-none" sz="2800" dirty="0" smtClean="0"/>
              <a:t>ehanizovani </a:t>
            </a:r>
          </a:p>
          <a:p>
            <a:pPr lvl="0">
              <a:buFont typeface="Arial" pitchFamily="34" charset="0"/>
              <a:buChar char="•"/>
            </a:pPr>
            <a:r>
              <a:rPr lang="x-none" sz="2800" dirty="0" smtClean="0"/>
              <a:t>ručni 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G</a:t>
            </a:r>
            <a:r>
              <a:rPr lang="x-none" sz="2800" dirty="0" smtClean="0"/>
              <a:t>rađevinske mašine , električni radovi ,alati</a:t>
            </a:r>
          </a:p>
          <a:p>
            <a:pPr lvl="0">
              <a:buFont typeface="Arial" pitchFamily="34" charset="0"/>
              <a:buChar char="•"/>
            </a:pPr>
            <a:endParaRPr lang="x-none" sz="2800" dirty="0" smtClean="0"/>
          </a:p>
          <a:p>
            <a:pPr lvl="0"/>
            <a:r>
              <a:rPr lang="en-US" sz="2800" dirty="0" smtClean="0"/>
              <a:t>R</a:t>
            </a:r>
            <a:r>
              <a:rPr lang="x-none" sz="2800" dirty="0" smtClean="0"/>
              <a:t>adovi se mogu izvoditi u pogonima i montirati ili na licu </a:t>
            </a:r>
            <a:r>
              <a:rPr lang="x-none" sz="2800" smtClean="0"/>
              <a:t>mesta </a:t>
            </a:r>
          </a:p>
          <a:p>
            <a:pPr lvl="0"/>
            <a:endParaRPr lang="x-none" sz="2800" dirty="0" smtClean="0"/>
          </a:p>
          <a:p>
            <a:pPr lvl="0"/>
            <a:r>
              <a:rPr lang="x-none" sz="2800" dirty="0" smtClean="0"/>
              <a:t>  </a:t>
            </a:r>
          </a:p>
          <a:p>
            <a:pPr lvl="0"/>
            <a:endParaRPr lang="x-none" sz="2800" dirty="0" smtClean="0"/>
          </a:p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2.3.	TEHNOLOGIJA ZAVRŠNIH RADOVA U GRAĐEVINARSVU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375683"/>
            <a:ext cx="10809514" cy="46622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800" dirty="0" smtClean="0"/>
              <a:t>G</a:t>
            </a:r>
            <a:r>
              <a:rPr lang="x-none" sz="2800" dirty="0" smtClean="0"/>
              <a:t>rađevisnki radovi</a:t>
            </a:r>
          </a:p>
          <a:p>
            <a:pPr lvl="0"/>
            <a:r>
              <a:rPr lang="en-US" sz="2800" dirty="0" smtClean="0"/>
              <a:t>K</a:t>
            </a:r>
            <a:r>
              <a:rPr lang="x-none" sz="2800" dirty="0" smtClean="0"/>
              <a:t>arakteristični procesi </a:t>
            </a:r>
            <a:r>
              <a:rPr lang="x-none" sz="2800" smtClean="0"/>
              <a:t>, </a:t>
            </a:r>
            <a:r>
              <a:rPr lang="sr-Latn-RS" sz="2800" dirty="0" smtClean="0"/>
              <a:t> </a:t>
            </a:r>
            <a:r>
              <a:rPr lang="x-none" sz="2800" smtClean="0"/>
              <a:t>međusobno </a:t>
            </a:r>
            <a:r>
              <a:rPr lang="x-none" sz="2800" dirty="0" smtClean="0"/>
              <a:t>odvojeni , povezani u fazama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m</a:t>
            </a:r>
            <a:r>
              <a:rPr lang="x-none" sz="2800" dirty="0" smtClean="0"/>
              <a:t>ehanizovani </a:t>
            </a:r>
          </a:p>
          <a:p>
            <a:pPr lvl="0">
              <a:buFont typeface="Arial" pitchFamily="34" charset="0"/>
              <a:buChar char="•"/>
            </a:pPr>
            <a:r>
              <a:rPr lang="x-none" sz="2800" dirty="0" smtClean="0"/>
              <a:t>ručni </a:t>
            </a:r>
          </a:p>
          <a:p>
            <a:pPr lvl="0">
              <a:buFont typeface="Arial" pitchFamily="34" charset="0"/>
              <a:buChar char="•"/>
            </a:pPr>
            <a:r>
              <a:rPr lang="en-US" sz="2800" dirty="0" smtClean="0"/>
              <a:t>G</a:t>
            </a:r>
            <a:r>
              <a:rPr lang="x-none" sz="2800" dirty="0" smtClean="0"/>
              <a:t>rađevinske mašine , električni radovi ,alati</a:t>
            </a:r>
          </a:p>
          <a:p>
            <a:pPr lvl="0"/>
            <a:endParaRPr lang="x-none" sz="2800" dirty="0" smtClean="0"/>
          </a:p>
          <a:p>
            <a:pPr lvl="0"/>
            <a:r>
              <a:rPr lang="en-US" sz="2800" dirty="0" smtClean="0"/>
              <a:t>R</a:t>
            </a:r>
            <a:r>
              <a:rPr lang="x-none" sz="2800" dirty="0" smtClean="0"/>
              <a:t>adovi se mogu izvoditi u pogonima i montirati ili na licu </a:t>
            </a:r>
            <a:r>
              <a:rPr lang="x-none" sz="2800" smtClean="0"/>
              <a:t>mesta </a:t>
            </a:r>
          </a:p>
          <a:p>
            <a:pPr lvl="0"/>
            <a:endParaRPr lang="x-none" sz="2800" dirty="0" smtClean="0"/>
          </a:p>
          <a:p>
            <a:pPr lvl="0"/>
            <a:r>
              <a:rPr lang="x-none" sz="2800" dirty="0" smtClean="0"/>
              <a:t>  </a:t>
            </a:r>
          </a:p>
          <a:p>
            <a:pPr lvl="0"/>
            <a:endParaRPr lang="x-none" sz="2800" dirty="0" smtClean="0"/>
          </a:p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x-none" sz="3600" b="0" dirty="0" smtClean="0"/>
              <a:t>2.1. 	VRSTE RADOVA </a:t>
            </a:r>
            <a:br>
              <a:rPr lang="x-none" sz="3600" b="0" dirty="0" smtClean="0"/>
            </a:br>
            <a:r>
              <a:rPr lang="x-none" sz="3600" b="0" dirty="0" smtClean="0"/>
              <a:t/>
            </a:r>
            <a:br>
              <a:rPr lang="x-none" sz="3600" b="0" dirty="0" smtClean="0"/>
            </a:br>
            <a:endParaRPr lang="x-none" sz="3600" b="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6772" y="1854655"/>
            <a:ext cx="10515600" cy="45461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dirty="0" smtClean="0">
                <a:ea typeface="+mj-ea"/>
                <a:cs typeface="+mj-cs"/>
              </a:rPr>
              <a:t>NIZ POSTUPAKA KOJI SE VEZUJU ZA IZVOĐENJE OBJEKTA: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sz="2400" dirty="0" smtClean="0"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PREDHODNI I PRIPREMNI RADOVI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dirty="0" smtClean="0">
                <a:ea typeface="+mj-ea"/>
                <a:cs typeface="+mj-cs"/>
              </a:rPr>
              <a:t>GRUBI GRAĐEVINSKI RADOVI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dirty="0" smtClean="0">
                <a:ea typeface="+mj-ea"/>
                <a:cs typeface="+mj-cs"/>
              </a:rPr>
              <a:t>INSTALATERSKI I ZAVRŠNI RADOVI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dirty="0" smtClean="0">
                <a:ea typeface="+mj-ea"/>
                <a:cs typeface="+mj-cs"/>
              </a:rPr>
              <a:t>POPRAVKE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sz="2400" dirty="0" smtClean="0"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dirty="0" smtClean="0">
                <a:ea typeface="+mj-ea"/>
                <a:cs typeface="+mj-cs"/>
              </a:rPr>
              <a:t>TIPOVI OBJEKTA 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dirty="0" smtClean="0">
                <a:ea typeface="+mj-ea"/>
                <a:cs typeface="+mj-cs"/>
              </a:rPr>
              <a:t>VISOKOGRADNJA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dirty="0" smtClean="0">
                <a:ea typeface="+mj-ea"/>
                <a:cs typeface="+mj-cs"/>
              </a:rPr>
              <a:t>NISKOGRADNJA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dirty="0" smtClean="0">
                <a:ea typeface="+mj-ea"/>
                <a:cs typeface="+mj-cs"/>
              </a:rPr>
              <a:t>HIDROGRADNJA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9" y="991055"/>
            <a:ext cx="10515600" cy="866774"/>
          </a:xfrm>
        </p:spPr>
        <p:txBody>
          <a:bodyPr/>
          <a:lstStyle/>
          <a:p>
            <a:pPr lvl="0">
              <a:defRPr/>
            </a:pPr>
            <a:r>
              <a:rPr lang="x-none" sz="2800" dirty="0" smtClean="0"/>
              <a:t>FUNDIRANJE </a:t>
            </a:r>
            <a:endParaRPr lang="x-none" sz="3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799" y="1825626"/>
            <a:ext cx="4249057" cy="4662260"/>
          </a:xfrm>
          <a:prstGeom prst="rect">
            <a:avLst/>
          </a:prstGeom>
        </p:spPr>
        <p:txBody>
          <a:bodyPr/>
          <a:lstStyle/>
          <a:p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725715" y="1451429"/>
            <a:ext cx="5486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VRSTE FUNDIRANJA </a:t>
            </a:r>
            <a:r>
              <a:rPr lang="x-none" sz="2800" dirty="0" smtClean="0"/>
              <a:t>:</a:t>
            </a:r>
          </a:p>
          <a:p>
            <a:r>
              <a:rPr lang="en-US" sz="2800" dirty="0" err="1" smtClean="0"/>
              <a:t>plitki</a:t>
            </a:r>
            <a:r>
              <a:rPr lang="en-US" sz="2800" dirty="0" smtClean="0"/>
              <a:t> </a:t>
            </a:r>
            <a:r>
              <a:rPr lang="en-US" sz="2800" dirty="0" err="1" smtClean="0"/>
              <a:t>temelji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duboki</a:t>
            </a:r>
            <a:r>
              <a:rPr lang="en-US" sz="2800" dirty="0" smtClean="0"/>
              <a:t> </a:t>
            </a:r>
            <a:r>
              <a:rPr lang="en-US" sz="2800" dirty="0" err="1" smtClean="0"/>
              <a:t>temelji</a:t>
            </a:r>
            <a:r>
              <a:rPr lang="en-US" sz="2800" dirty="0" smtClean="0"/>
              <a:t> </a:t>
            </a:r>
            <a:endParaRPr lang="x-none" sz="2800" dirty="0" smtClean="0"/>
          </a:p>
          <a:p>
            <a:endParaRPr lang="x-none" sz="2800" dirty="0" smtClean="0"/>
          </a:p>
          <a:p>
            <a:r>
              <a:rPr lang="en-US" sz="2800" dirty="0" smtClean="0"/>
              <a:t>VRSTE PLITKIH TEMELJA </a:t>
            </a:r>
            <a:endParaRPr lang="x-none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Trakasti</a:t>
            </a:r>
            <a:r>
              <a:rPr lang="en-US" sz="2800" dirty="0" smtClean="0"/>
              <a:t> </a:t>
            </a:r>
            <a:r>
              <a:rPr lang="en-US" sz="2800" dirty="0" err="1" smtClean="0"/>
              <a:t>temelji</a:t>
            </a:r>
            <a:r>
              <a:rPr lang="en-US" sz="2800" dirty="0" smtClean="0"/>
              <a:t> </a:t>
            </a:r>
            <a:endParaRPr lang="x-none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Temelji</a:t>
            </a:r>
            <a:r>
              <a:rPr lang="en-US" sz="2800" dirty="0" smtClean="0"/>
              <a:t> </a:t>
            </a:r>
            <a:r>
              <a:rPr lang="en-US" sz="2800" dirty="0" err="1" smtClean="0"/>
              <a:t>samci</a:t>
            </a:r>
            <a:r>
              <a:rPr lang="en-US" sz="2800" dirty="0" smtClean="0"/>
              <a:t> </a:t>
            </a:r>
            <a:endParaRPr lang="x-none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Temeljni</a:t>
            </a:r>
            <a:r>
              <a:rPr lang="en-US" sz="2800" dirty="0" smtClean="0"/>
              <a:t> </a:t>
            </a:r>
            <a:r>
              <a:rPr lang="en-US" sz="2800" dirty="0" err="1" smtClean="0"/>
              <a:t>nosači</a:t>
            </a:r>
            <a:r>
              <a:rPr lang="en-US" sz="2800" dirty="0" smtClean="0"/>
              <a:t> (</a:t>
            </a:r>
            <a:r>
              <a:rPr lang="en-US" sz="2800" dirty="0" err="1" smtClean="0"/>
              <a:t>kontragrede</a:t>
            </a:r>
            <a:r>
              <a:rPr lang="en-US" sz="2800" dirty="0" smtClean="0"/>
              <a:t>) </a:t>
            </a:r>
            <a:endParaRPr lang="x-none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Temeljni</a:t>
            </a:r>
            <a:r>
              <a:rPr lang="en-US" sz="2800" dirty="0" smtClean="0"/>
              <a:t> </a:t>
            </a:r>
            <a:r>
              <a:rPr lang="en-US" sz="2800" dirty="0" err="1" smtClean="0"/>
              <a:t>roštilji</a:t>
            </a:r>
            <a:r>
              <a:rPr lang="en-US" sz="2800" dirty="0" smtClean="0"/>
              <a:t> </a:t>
            </a:r>
            <a:endParaRPr lang="x-none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Temeljne</a:t>
            </a:r>
            <a:r>
              <a:rPr lang="en-US" sz="2800" dirty="0" smtClean="0"/>
              <a:t> </a:t>
            </a:r>
            <a:r>
              <a:rPr lang="en-US" sz="2800" dirty="0" err="1" smtClean="0"/>
              <a:t>ploče</a:t>
            </a:r>
            <a:r>
              <a:rPr lang="en-US" sz="2800" dirty="0" smtClean="0"/>
              <a:t> </a:t>
            </a:r>
            <a:endParaRPr lang="x-none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9" y="991055"/>
            <a:ext cx="10515600" cy="866774"/>
          </a:xfrm>
        </p:spPr>
        <p:txBody>
          <a:bodyPr/>
          <a:lstStyle/>
          <a:p>
            <a:pPr lvl="0">
              <a:defRPr/>
            </a:pPr>
            <a:r>
              <a:rPr lang="x-none" sz="2800" dirty="0" smtClean="0"/>
              <a:t>FUNDIRANJE </a:t>
            </a:r>
            <a:endParaRPr lang="x-none" sz="3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799" y="1825626"/>
            <a:ext cx="4249057" cy="4662260"/>
          </a:xfrm>
          <a:prstGeom prst="rect">
            <a:avLst/>
          </a:prstGeom>
        </p:spPr>
        <p:txBody>
          <a:bodyPr/>
          <a:lstStyle/>
          <a:p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44287" y="1827249"/>
            <a:ext cx="548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VRSTE DUBOKIH TEMELJA </a:t>
            </a:r>
            <a:endParaRPr lang="x-none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Temelji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šipovima</a:t>
            </a:r>
            <a:r>
              <a:rPr lang="en-US" sz="2800" dirty="0" smtClean="0"/>
              <a:t> </a:t>
            </a:r>
            <a:endParaRPr lang="x-none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Duboki</a:t>
            </a:r>
            <a:r>
              <a:rPr lang="en-US" sz="2800" dirty="0" smtClean="0"/>
              <a:t> </a:t>
            </a:r>
            <a:r>
              <a:rPr lang="en-US" sz="2800" dirty="0" err="1" smtClean="0"/>
              <a:t>masivni</a:t>
            </a:r>
            <a:r>
              <a:rPr lang="en-US" sz="2800" dirty="0" smtClean="0"/>
              <a:t> </a:t>
            </a:r>
            <a:r>
              <a:rPr lang="en-US" sz="2800" dirty="0" err="1" smtClean="0"/>
              <a:t>temelji</a:t>
            </a:r>
            <a:r>
              <a:rPr lang="en-US" sz="2800" dirty="0" smtClean="0"/>
              <a:t> </a:t>
            </a:r>
            <a:endParaRPr lang="x-none" sz="2800" dirty="0" smtClean="0"/>
          </a:p>
          <a:p>
            <a:pPr marL="514350" indent="-514350"/>
            <a:r>
              <a:rPr lang="x-none" sz="2800" dirty="0" smtClean="0"/>
              <a:t>3.	</a:t>
            </a:r>
            <a:r>
              <a:rPr lang="en-US" sz="2800" dirty="0" err="1" smtClean="0"/>
              <a:t>Temelji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bunarima</a:t>
            </a:r>
            <a:endParaRPr lang="x-none" sz="2800" dirty="0" smtClean="0"/>
          </a:p>
          <a:p>
            <a:pPr marL="514350" indent="-514350"/>
            <a:r>
              <a:rPr lang="en-US" sz="2800" dirty="0" smtClean="0"/>
              <a:t>4. </a:t>
            </a:r>
            <a:r>
              <a:rPr lang="x-none" sz="2800" dirty="0" smtClean="0"/>
              <a:t>	</a:t>
            </a:r>
            <a:r>
              <a:rPr lang="en-US" sz="2800" dirty="0" err="1" smtClean="0"/>
              <a:t>Temelji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kesonima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9" name="Picture 8" descr="SIPOVI 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4235" y="950912"/>
            <a:ext cx="4326165" cy="2656265"/>
          </a:xfrm>
          <a:prstGeom prst="rect">
            <a:avLst/>
          </a:prstGeom>
        </p:spPr>
      </p:pic>
      <p:pic>
        <p:nvPicPr>
          <p:cNvPr id="10" name="Picture 9" descr="SIPOVI 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3783" y="4138386"/>
            <a:ext cx="4259047" cy="2393043"/>
          </a:xfrm>
          <a:prstGeom prst="rect">
            <a:avLst/>
          </a:prstGeom>
        </p:spPr>
      </p:pic>
      <p:pic>
        <p:nvPicPr>
          <p:cNvPr id="11" name="Picture 10" descr="SIPOVI 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9325" y="4167051"/>
            <a:ext cx="3181532" cy="23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9" y="991055"/>
            <a:ext cx="10515600" cy="866774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2.4.</a:t>
            </a:r>
            <a:r>
              <a:rPr lang="x-none" sz="2800" dirty="0" smtClean="0"/>
              <a:t>	</a:t>
            </a:r>
            <a:r>
              <a:rPr lang="x-none" sz="2400" dirty="0" smtClean="0"/>
              <a:t>GRAĐEVINSKI MATERIJALI I </a:t>
            </a:r>
            <a:br>
              <a:rPr lang="x-none" sz="2400" dirty="0" smtClean="0"/>
            </a:br>
            <a:r>
              <a:rPr lang="x-none" sz="2400" dirty="0" smtClean="0"/>
              <a:t>	PROIZVODI ODOBRENI ZA </a:t>
            </a:r>
            <a:r>
              <a:rPr lang="x-none" sz="2400" smtClean="0"/>
              <a:t>POTREBU 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endParaRPr lang="x-none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799" y="1825626"/>
            <a:ext cx="4249057" cy="4662260"/>
          </a:xfrm>
          <a:prstGeom prst="rect">
            <a:avLst/>
          </a:prstGeom>
        </p:spPr>
        <p:txBody>
          <a:bodyPr/>
          <a:lstStyle/>
          <a:p>
            <a:r>
              <a:rPr lang="x-none" sz="2800" dirty="0" smtClean="0"/>
              <a:t>FIZIČKO MEH.OSOBINE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Č</a:t>
            </a:r>
            <a:r>
              <a:rPr lang="x-none" sz="2800" dirty="0" smtClean="0"/>
              <a:t>vrstoća na </a:t>
            </a:r>
          </a:p>
          <a:p>
            <a:pPr>
              <a:buFont typeface="Arial" pitchFamily="34" charset="0"/>
              <a:buChar char="•"/>
            </a:pPr>
            <a:r>
              <a:rPr lang="x-none" sz="2800" dirty="0" smtClean="0"/>
              <a:t>Pritisak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Z</a:t>
            </a:r>
            <a:r>
              <a:rPr lang="x-none" sz="2800" dirty="0" smtClean="0"/>
              <a:t>atezanje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</a:t>
            </a:r>
            <a:r>
              <a:rPr lang="x-none" sz="2800" dirty="0" smtClean="0"/>
              <a:t>avijanje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</a:t>
            </a:r>
            <a:r>
              <a:rPr lang="x-none" sz="2800" dirty="0" smtClean="0"/>
              <a:t>micanje</a:t>
            </a:r>
          </a:p>
          <a:p>
            <a:pPr>
              <a:buFont typeface="Arial" pitchFamily="34" charset="0"/>
              <a:buChar char="•"/>
            </a:pPr>
            <a:r>
              <a:rPr lang="x-none" sz="2800" dirty="0" smtClean="0"/>
              <a:t>Torziju</a:t>
            </a:r>
          </a:p>
          <a:p>
            <a:endParaRPr lang="x-none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Z</a:t>
            </a:r>
            <a:r>
              <a:rPr lang="x-none" sz="2800" dirty="0" smtClean="0"/>
              <a:t>amor materijala </a:t>
            </a:r>
          </a:p>
          <a:p>
            <a:pPr>
              <a:buFont typeface="Arial" pitchFamily="34" charset="0"/>
              <a:buChar char="•"/>
            </a:pPr>
            <a:r>
              <a:rPr lang="x-none" sz="2800" dirty="0" smtClean="0"/>
              <a:t>Žilavost materijala </a:t>
            </a:r>
          </a:p>
          <a:p>
            <a:endParaRPr lang="x-none" sz="2800" dirty="0" smtClean="0"/>
          </a:p>
          <a:p>
            <a:endParaRPr lang="x-none" sz="2800" dirty="0" smtClean="0"/>
          </a:p>
          <a:p>
            <a:endParaRPr lang="x-none" sz="2800" dirty="0" smtClean="0"/>
          </a:p>
          <a:p>
            <a:endParaRPr lang="en-US" sz="2800" dirty="0" err="1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65057" y="1774827"/>
            <a:ext cx="4249057" cy="4662260"/>
          </a:xfrm>
          <a:prstGeom prst="rect">
            <a:avLst/>
          </a:prstGeom>
        </p:spPr>
        <p:txBody>
          <a:bodyPr/>
          <a:lstStyle/>
          <a:p>
            <a:r>
              <a:rPr lang="x-none" sz="2800" dirty="0" smtClean="0"/>
              <a:t>KONSTRUKTIVNE OSOBINE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Tvrdoća</a:t>
            </a:r>
            <a:r>
              <a:rPr lang="en-US" sz="2800" dirty="0" smtClean="0"/>
              <a:t> </a:t>
            </a:r>
            <a:r>
              <a:rPr lang="en-US" sz="2800" dirty="0" err="1" smtClean="0"/>
              <a:t>materijala</a:t>
            </a:r>
            <a:r>
              <a:rPr lang="en-US" sz="2800" dirty="0" smtClean="0"/>
              <a:t> (</a:t>
            </a:r>
            <a:r>
              <a:rPr lang="en-US" sz="2800" dirty="0" err="1" smtClean="0"/>
              <a:t>puzanje</a:t>
            </a:r>
            <a:r>
              <a:rPr lang="en-US" sz="2800" dirty="0" smtClean="0"/>
              <a:t>, </a:t>
            </a:r>
            <a:r>
              <a:rPr lang="en-US" sz="2800" dirty="0" err="1" smtClean="0"/>
              <a:t>utiskivanje</a:t>
            </a:r>
            <a:r>
              <a:rPr lang="en-US" sz="2800" dirty="0" smtClean="0"/>
              <a:t>, </a:t>
            </a:r>
            <a:r>
              <a:rPr lang="en-US" sz="2800" dirty="0" err="1" smtClean="0"/>
              <a:t>odskok</a:t>
            </a:r>
            <a:r>
              <a:rPr lang="en-US" sz="2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Otpornost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habanje</a:t>
            </a:r>
            <a:r>
              <a:rPr lang="en-US" sz="2800" dirty="0" smtClean="0"/>
              <a:t> (</a:t>
            </a:r>
            <a:r>
              <a:rPr lang="en-US" sz="2800" dirty="0" err="1" smtClean="0"/>
              <a:t>habanje</a:t>
            </a:r>
            <a:r>
              <a:rPr lang="en-US" sz="2800" dirty="0" smtClean="0"/>
              <a:t>, </a:t>
            </a:r>
            <a:r>
              <a:rPr lang="en-US" sz="2800" dirty="0" err="1" smtClean="0"/>
              <a:t>struganje</a:t>
            </a:r>
            <a:r>
              <a:rPr lang="en-US" sz="2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Koeficijent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konstrukcione</a:t>
            </a:r>
            <a:r>
              <a:rPr lang="en-US" sz="2800" dirty="0" smtClean="0"/>
              <a:t> </a:t>
            </a:r>
            <a:r>
              <a:rPr lang="en-US" sz="2800" dirty="0" err="1" smtClean="0"/>
              <a:t>povoljnosti</a:t>
            </a:r>
            <a:r>
              <a:rPr lang="en-US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(</a:t>
            </a:r>
            <a:r>
              <a:rPr lang="en-US" sz="2800" dirty="0" err="1" smtClean="0"/>
              <a:t>odnos</a:t>
            </a:r>
            <a:r>
              <a:rPr lang="en-US" sz="2800" dirty="0" smtClean="0"/>
              <a:t> </a:t>
            </a:r>
            <a:r>
              <a:rPr lang="en-US" sz="2800" dirty="0" err="1" smtClean="0"/>
              <a:t>čvrstoće</a:t>
            </a:r>
            <a:r>
              <a:rPr lang="en-US" sz="2800" dirty="0" smtClean="0"/>
              <a:t> </a:t>
            </a:r>
            <a:r>
              <a:rPr lang="en-US" sz="2800" dirty="0" err="1" smtClean="0"/>
              <a:t>materijala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zapreminske</a:t>
            </a:r>
            <a:r>
              <a:rPr lang="en-US" sz="2800" dirty="0" smtClean="0"/>
              <a:t> </a:t>
            </a:r>
            <a:r>
              <a:rPr lang="en-US" sz="2800" dirty="0" err="1" smtClean="0"/>
              <a:t>mase</a:t>
            </a:r>
            <a:r>
              <a:rPr lang="en-US" sz="2800" dirty="0" smtClean="0"/>
              <a:t>)</a:t>
            </a:r>
          </a:p>
          <a:p>
            <a:pPr lvl="0"/>
            <a:endParaRPr lang="x-none" sz="2800" dirty="0" smtClean="0"/>
          </a:p>
          <a:p>
            <a:pPr lvl="0"/>
            <a:r>
              <a:rPr lang="x-none" sz="2800" dirty="0" smtClean="0"/>
              <a:t>  </a:t>
            </a:r>
          </a:p>
          <a:p>
            <a:pPr lvl="0"/>
            <a:endParaRPr lang="x-none" sz="2800" dirty="0" smtClean="0"/>
          </a:p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9" y="991055"/>
            <a:ext cx="10515600" cy="866774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2.4.</a:t>
            </a:r>
            <a:r>
              <a:rPr lang="x-none" sz="2800" dirty="0" smtClean="0"/>
              <a:t>	</a:t>
            </a:r>
            <a:r>
              <a:rPr lang="x-none" sz="2400" dirty="0" smtClean="0"/>
              <a:t>GRAĐEVINSKI MATERIJALI I </a:t>
            </a:r>
            <a:br>
              <a:rPr lang="x-none" sz="2400" dirty="0" smtClean="0"/>
            </a:br>
            <a:r>
              <a:rPr lang="x-none" sz="2400" dirty="0" smtClean="0"/>
              <a:t>	PROIZVODI ODOBRENI ZA POTREBU </a:t>
            </a:r>
            <a:endParaRPr lang="x-none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3227" y="2195740"/>
            <a:ext cx="4249057" cy="4662260"/>
          </a:xfrm>
          <a:prstGeom prst="rect">
            <a:avLst/>
          </a:prstGeom>
        </p:spPr>
        <p:txBody>
          <a:bodyPr/>
          <a:lstStyle/>
          <a:p>
            <a:r>
              <a:rPr lang="x-none" sz="2800" dirty="0" smtClean="0"/>
              <a:t> </a:t>
            </a:r>
            <a:r>
              <a:rPr lang="en-US" sz="2800" dirty="0" smtClean="0"/>
              <a:t>TEHNOLOŠKE OSOBINE</a:t>
            </a:r>
            <a:endParaRPr lang="x-none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metala</a:t>
            </a:r>
            <a:r>
              <a:rPr lang="en-US" sz="2800" dirty="0" smtClean="0"/>
              <a:t>: </a:t>
            </a:r>
            <a:r>
              <a:rPr lang="en-US" sz="2800" dirty="0" err="1" smtClean="0"/>
              <a:t>savijanje</a:t>
            </a:r>
            <a:r>
              <a:rPr lang="en-US" sz="2800" dirty="0" smtClean="0"/>
              <a:t>, </a:t>
            </a:r>
            <a:r>
              <a:rPr lang="en-US" sz="2800" dirty="0" err="1" smtClean="0"/>
              <a:t>uvijanje</a:t>
            </a:r>
            <a:r>
              <a:rPr lang="en-US" sz="2800" dirty="0" smtClean="0"/>
              <a:t> </a:t>
            </a:r>
            <a:r>
              <a:rPr lang="en-US" sz="2800" dirty="0" err="1" smtClean="0"/>
              <a:t>izvlačenje</a:t>
            </a:r>
            <a:r>
              <a:rPr lang="en-US" sz="2800" dirty="0" smtClean="0"/>
              <a:t> </a:t>
            </a:r>
            <a:r>
              <a:rPr lang="en-US" sz="2800" dirty="0" err="1" smtClean="0"/>
              <a:t>zavarljivost</a:t>
            </a:r>
            <a:r>
              <a:rPr lang="en-US" sz="2800" dirty="0" smtClean="0"/>
              <a:t>, </a:t>
            </a:r>
            <a:r>
              <a:rPr lang="en-US" sz="2800" dirty="0" err="1" smtClean="0"/>
              <a:t>i</a:t>
            </a:r>
            <a:r>
              <a:rPr lang="en-US" sz="2800" dirty="0" smtClean="0"/>
              <a:t> sl.</a:t>
            </a:r>
          </a:p>
          <a:p>
            <a:endParaRPr lang="x-none" sz="2800" dirty="0" smtClean="0"/>
          </a:p>
          <a:p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betona</a:t>
            </a:r>
            <a:r>
              <a:rPr lang="en-US" sz="2800" dirty="0" smtClean="0"/>
              <a:t>: </a:t>
            </a:r>
            <a:r>
              <a:rPr lang="en-US" sz="2800" dirty="0" err="1" smtClean="0"/>
              <a:t>konzistencija</a:t>
            </a:r>
            <a:endParaRPr lang="en-US" sz="2800" dirty="0" smtClean="0"/>
          </a:p>
          <a:p>
            <a:r>
              <a:rPr lang="en-US" sz="2800" dirty="0" err="1" smtClean="0"/>
              <a:t>kod</a:t>
            </a:r>
            <a:r>
              <a:rPr lang="en-US" sz="2800" dirty="0" smtClean="0"/>
              <a:t> </a:t>
            </a:r>
            <a:r>
              <a:rPr lang="en-US" sz="2800" dirty="0" err="1" smtClean="0"/>
              <a:t>gline</a:t>
            </a:r>
            <a:r>
              <a:rPr lang="en-US" sz="2800" dirty="0" smtClean="0"/>
              <a:t>: </a:t>
            </a:r>
            <a:r>
              <a:rPr lang="en-US" sz="2800" dirty="0" err="1" smtClean="0"/>
              <a:t>plastičnost</a:t>
            </a:r>
            <a:endParaRPr lang="en-US" sz="2800" dirty="0" smtClean="0"/>
          </a:p>
          <a:p>
            <a:endParaRPr lang="x-none" sz="2800" dirty="0" smtClean="0"/>
          </a:p>
          <a:p>
            <a:endParaRPr lang="x-none" sz="2800" dirty="0" smtClean="0"/>
          </a:p>
          <a:p>
            <a:endParaRPr lang="x-none" sz="2800" dirty="0" smtClean="0"/>
          </a:p>
          <a:p>
            <a:endParaRPr lang="en-US" sz="2800" dirty="0" err="1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79457" y="2195740"/>
            <a:ext cx="4249057" cy="466226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REOLOŠKE OSOBINE MATERIJALA</a:t>
            </a:r>
            <a:endParaRPr lang="x-none" sz="2800" dirty="0" smtClean="0"/>
          </a:p>
          <a:p>
            <a:endParaRPr lang="x-none" sz="2800" dirty="0" smtClean="0"/>
          </a:p>
          <a:p>
            <a:r>
              <a:rPr lang="en-US" sz="2800" dirty="0" smtClean="0"/>
              <a:t>S</a:t>
            </a:r>
            <a:r>
              <a:rPr lang="x-none" sz="2800" smtClean="0"/>
              <a:t>kupljanje ,</a:t>
            </a:r>
            <a:r>
              <a:rPr lang="sr-Latn-RS" sz="2800" dirty="0" smtClean="0"/>
              <a:t> </a:t>
            </a:r>
            <a:r>
              <a:rPr lang="x-none" sz="2800" smtClean="0"/>
              <a:t>tečenje</a:t>
            </a:r>
            <a:r>
              <a:rPr lang="x-none" sz="2800" dirty="0" smtClean="0"/>
              <a:t>, relaksacija materijala</a:t>
            </a:r>
          </a:p>
          <a:p>
            <a:endParaRPr lang="en-US" sz="2800" dirty="0" smtClean="0"/>
          </a:p>
          <a:p>
            <a:pPr lvl="0"/>
            <a:endParaRPr lang="x-none" sz="2800" dirty="0" smtClean="0"/>
          </a:p>
          <a:p>
            <a:pPr lvl="0"/>
            <a:r>
              <a:rPr lang="x-none" sz="2800" dirty="0" smtClean="0"/>
              <a:t>  </a:t>
            </a:r>
          </a:p>
          <a:p>
            <a:pPr lvl="0"/>
            <a:endParaRPr lang="x-none" sz="2800" dirty="0" smtClean="0"/>
          </a:p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14" y="599170"/>
            <a:ext cx="10515600" cy="866774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2.4.</a:t>
            </a:r>
            <a:r>
              <a:rPr lang="x-none" sz="2800" dirty="0" smtClean="0"/>
              <a:t>	</a:t>
            </a:r>
            <a:r>
              <a:rPr lang="x-none" sz="2400" dirty="0" smtClean="0"/>
              <a:t>GRAĐEVINSKI MATERIJALI I </a:t>
            </a:r>
            <a:br>
              <a:rPr lang="x-none" sz="2400" dirty="0" smtClean="0"/>
            </a:br>
            <a:r>
              <a:rPr lang="x-none" sz="2400" dirty="0" smtClean="0"/>
              <a:t>	PROIZVODI ODOBRENI ZA POTREBU </a:t>
            </a:r>
            <a:endParaRPr lang="x-none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799" y="1825626"/>
            <a:ext cx="4249057" cy="466226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I</a:t>
            </a:r>
            <a:r>
              <a:rPr lang="x-none" sz="2800" dirty="0" smtClean="0"/>
              <a:t>SPITIVANJE MATERIJALA</a:t>
            </a:r>
          </a:p>
          <a:p>
            <a:r>
              <a:rPr lang="x-none" sz="2800" dirty="0" smtClean="0"/>
              <a:t>BEZ RAZARANJA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Metoda</a:t>
            </a:r>
            <a:r>
              <a:rPr lang="en-US" sz="2800" dirty="0" smtClean="0"/>
              <a:t> </a:t>
            </a:r>
            <a:r>
              <a:rPr lang="en-US" sz="2800" dirty="0" err="1" smtClean="0"/>
              <a:t>ultrazvuka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Metoda</a:t>
            </a:r>
            <a:r>
              <a:rPr lang="en-US" sz="2800" dirty="0" smtClean="0"/>
              <a:t> </a:t>
            </a:r>
            <a:r>
              <a:rPr lang="en-US" sz="2800" dirty="0" err="1" smtClean="0"/>
              <a:t>gama</a:t>
            </a:r>
            <a:r>
              <a:rPr lang="en-US" sz="2800" dirty="0" smtClean="0"/>
              <a:t> </a:t>
            </a:r>
            <a:r>
              <a:rPr lang="en-US" sz="2800" dirty="0" err="1" smtClean="0"/>
              <a:t>zračenja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Metoda</a:t>
            </a:r>
            <a:r>
              <a:rPr lang="en-US" sz="2800" dirty="0" smtClean="0"/>
              <a:t> </a:t>
            </a:r>
            <a:r>
              <a:rPr lang="en-US" sz="2800" dirty="0" err="1" smtClean="0"/>
              <a:t>neutronskog</a:t>
            </a:r>
            <a:r>
              <a:rPr lang="en-US" sz="2800" dirty="0" smtClean="0"/>
              <a:t> </a:t>
            </a:r>
            <a:r>
              <a:rPr lang="sr-Latn-RS" sz="2800" dirty="0" smtClean="0"/>
              <a:t>       </a:t>
            </a:r>
            <a:r>
              <a:rPr lang="en-US" sz="2800" dirty="0" err="1" smtClean="0"/>
              <a:t>zračenja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Metoda</a:t>
            </a:r>
            <a:r>
              <a:rPr lang="en-US" sz="2800" dirty="0" smtClean="0"/>
              <a:t> </a:t>
            </a:r>
            <a:r>
              <a:rPr lang="en-US" sz="2800" dirty="0" err="1" smtClean="0"/>
              <a:t>merenja</a:t>
            </a:r>
            <a:r>
              <a:rPr lang="en-US" sz="2800" dirty="0" smtClean="0"/>
              <a:t> </a:t>
            </a:r>
            <a:r>
              <a:rPr lang="en-US" sz="2800" dirty="0" err="1" smtClean="0"/>
              <a:t>površinske</a:t>
            </a:r>
            <a:r>
              <a:rPr lang="en-US" sz="2800" dirty="0" smtClean="0"/>
              <a:t> </a:t>
            </a:r>
            <a:r>
              <a:rPr lang="en-US" sz="2800" dirty="0" err="1" smtClean="0"/>
              <a:t>tvrdoće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Magnetna</a:t>
            </a:r>
            <a:r>
              <a:rPr lang="en-US" sz="2800" dirty="0" smtClean="0"/>
              <a:t> </a:t>
            </a:r>
            <a:r>
              <a:rPr lang="en-US" sz="2800" dirty="0" err="1" smtClean="0"/>
              <a:t>metoda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Vibraciona</a:t>
            </a:r>
            <a:r>
              <a:rPr lang="en-US" sz="2800" dirty="0" smtClean="0"/>
              <a:t> </a:t>
            </a:r>
            <a:r>
              <a:rPr lang="en-US" sz="2800" dirty="0" err="1" smtClean="0"/>
              <a:t>metoda</a:t>
            </a:r>
            <a:endParaRPr lang="en-US" sz="2800" dirty="0" smtClean="0"/>
          </a:p>
          <a:p>
            <a:endParaRPr lang="x-none" sz="2800" dirty="0" smtClean="0"/>
          </a:p>
          <a:p>
            <a:endParaRPr lang="x-none" sz="2800" dirty="0" smtClean="0"/>
          </a:p>
          <a:p>
            <a:endParaRPr lang="x-none" sz="2800" dirty="0" smtClean="0"/>
          </a:p>
          <a:p>
            <a:endParaRPr lang="x-none" sz="2800" dirty="0" smtClean="0"/>
          </a:p>
          <a:p>
            <a:endParaRPr lang="en-US" sz="2800" dirty="0" err="1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65057" y="1774827"/>
            <a:ext cx="6317343" cy="466226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PREDNOSTI:</a:t>
            </a:r>
          </a:p>
          <a:p>
            <a:r>
              <a:rPr lang="en-US" sz="2800" dirty="0" smtClean="0"/>
              <a:t>• </a:t>
            </a:r>
            <a:r>
              <a:rPr lang="en-US" sz="2800" dirty="0" err="1" smtClean="0"/>
              <a:t>Očuvanje</a:t>
            </a:r>
            <a:r>
              <a:rPr lang="en-US" sz="2800" dirty="0" smtClean="0"/>
              <a:t> </a:t>
            </a:r>
            <a:r>
              <a:rPr lang="en-US" sz="2800" dirty="0" err="1" smtClean="0"/>
              <a:t>celine</a:t>
            </a:r>
            <a:r>
              <a:rPr lang="en-US" sz="2800" dirty="0" smtClean="0"/>
              <a:t> </a:t>
            </a:r>
            <a:r>
              <a:rPr lang="en-US" sz="2800" dirty="0" err="1" smtClean="0"/>
              <a:t>elementa</a:t>
            </a:r>
            <a:endParaRPr lang="en-US" sz="2800" dirty="0" smtClean="0"/>
          </a:p>
          <a:p>
            <a:r>
              <a:rPr lang="en-US" sz="2800" dirty="0" smtClean="0"/>
              <a:t>• </a:t>
            </a:r>
            <a:r>
              <a:rPr lang="en-US" sz="2800" dirty="0" err="1" smtClean="0"/>
              <a:t>Veliki</a:t>
            </a:r>
            <a:r>
              <a:rPr lang="en-US" sz="2800" dirty="0" smtClean="0"/>
              <a:t> </a:t>
            </a:r>
            <a:r>
              <a:rPr lang="en-US" sz="2800" dirty="0" err="1" smtClean="0"/>
              <a:t>broj</a:t>
            </a:r>
            <a:r>
              <a:rPr lang="en-US" sz="2800" dirty="0" smtClean="0"/>
              <a:t> </a:t>
            </a:r>
            <a:r>
              <a:rPr lang="en-US" sz="2800" dirty="0" err="1" smtClean="0"/>
              <a:t>mernih</a:t>
            </a:r>
            <a:r>
              <a:rPr lang="en-US" sz="2800" dirty="0" smtClean="0"/>
              <a:t> </a:t>
            </a:r>
            <a:r>
              <a:rPr lang="en-US" sz="2800" dirty="0" err="1" smtClean="0"/>
              <a:t>mesta</a:t>
            </a:r>
            <a:endParaRPr lang="en-US" sz="2800" dirty="0" smtClean="0"/>
          </a:p>
          <a:p>
            <a:r>
              <a:rPr lang="en-US" sz="2800" dirty="0" smtClean="0"/>
              <a:t>• </a:t>
            </a:r>
            <a:r>
              <a:rPr lang="en-US" sz="2800" dirty="0" err="1" smtClean="0"/>
              <a:t>Višekratno</a:t>
            </a:r>
            <a:r>
              <a:rPr lang="en-US" sz="2800" dirty="0" smtClean="0"/>
              <a:t> </a:t>
            </a:r>
            <a:r>
              <a:rPr lang="en-US" sz="2800" dirty="0" err="1" smtClean="0"/>
              <a:t>ponavljanje</a:t>
            </a:r>
            <a:r>
              <a:rPr lang="en-US" sz="2800" dirty="0" smtClean="0"/>
              <a:t> </a:t>
            </a:r>
            <a:r>
              <a:rPr lang="en-US" sz="2800" dirty="0" err="1" smtClean="0"/>
              <a:t>merenja</a:t>
            </a:r>
            <a:endParaRPr lang="en-US" sz="2800" dirty="0" smtClean="0"/>
          </a:p>
          <a:p>
            <a:r>
              <a:rPr lang="en-US" sz="2800" dirty="0" smtClean="0"/>
              <a:t>• </a:t>
            </a:r>
            <a:r>
              <a:rPr lang="en-US" sz="2800" dirty="0" err="1" smtClean="0"/>
              <a:t>Skraćuje</a:t>
            </a:r>
            <a:r>
              <a:rPr lang="en-US" sz="2800" dirty="0" smtClean="0"/>
              <a:t> </a:t>
            </a:r>
            <a:r>
              <a:rPr lang="en-US" sz="2800" dirty="0" err="1" smtClean="0"/>
              <a:t>vreme</a:t>
            </a:r>
            <a:r>
              <a:rPr lang="en-US" sz="2800" dirty="0" smtClean="0"/>
              <a:t> </a:t>
            </a:r>
            <a:r>
              <a:rPr lang="en-US" sz="2800" dirty="0" err="1" smtClean="0"/>
              <a:t>merenja</a:t>
            </a:r>
            <a:endParaRPr lang="en-US" sz="2800" dirty="0" smtClean="0"/>
          </a:p>
          <a:p>
            <a:r>
              <a:rPr lang="pl-PL" sz="2800" dirty="0" smtClean="0"/>
              <a:t>• Merenje i na standardnim uzorcima     materijala</a:t>
            </a:r>
          </a:p>
          <a:p>
            <a:endParaRPr lang="pl-PL" sz="2800" dirty="0" smtClean="0"/>
          </a:p>
          <a:p>
            <a:r>
              <a:rPr lang="en-US" sz="2800" dirty="0" smtClean="0"/>
              <a:t>NEDOSTACI:</a:t>
            </a:r>
          </a:p>
          <a:p>
            <a:r>
              <a:rPr lang="en-US" sz="2800" dirty="0" smtClean="0"/>
              <a:t>• </a:t>
            </a:r>
            <a:r>
              <a:rPr lang="en-US" sz="2800" dirty="0" err="1" smtClean="0"/>
              <a:t>indirektni</a:t>
            </a:r>
            <a:r>
              <a:rPr lang="en-US" sz="2800" dirty="0" smtClean="0"/>
              <a:t> </a:t>
            </a:r>
            <a:r>
              <a:rPr lang="en-US" sz="2800" dirty="0" err="1" smtClean="0"/>
              <a:t>rezultati</a:t>
            </a:r>
            <a:r>
              <a:rPr lang="en-US" sz="2800" dirty="0" smtClean="0"/>
              <a:t> </a:t>
            </a:r>
            <a:r>
              <a:rPr lang="en-US" sz="2800" dirty="0" err="1" smtClean="0"/>
              <a:t>ispitivanja</a:t>
            </a:r>
            <a:endParaRPr lang="en-US" sz="2800" dirty="0" smtClean="0"/>
          </a:p>
          <a:p>
            <a:endParaRPr lang="en-US" sz="2800" dirty="0" smtClean="0"/>
          </a:p>
          <a:p>
            <a:pPr lvl="0"/>
            <a:endParaRPr lang="x-none" sz="2800" dirty="0" smtClean="0"/>
          </a:p>
          <a:p>
            <a:pPr lvl="0"/>
            <a:r>
              <a:rPr lang="x-none" sz="2800" dirty="0" smtClean="0"/>
              <a:t>  </a:t>
            </a:r>
          </a:p>
          <a:p>
            <a:pPr lvl="0"/>
            <a:endParaRPr lang="x-none" sz="2800" dirty="0" smtClean="0"/>
          </a:p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29" y="991055"/>
            <a:ext cx="10515600" cy="866774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2.4.</a:t>
            </a:r>
            <a:r>
              <a:rPr lang="x-none" sz="2800" dirty="0" smtClean="0"/>
              <a:t>	</a:t>
            </a:r>
            <a:r>
              <a:rPr lang="x-none" sz="2400" dirty="0" smtClean="0"/>
              <a:t>GRAĐEVINSKI MATERIJALI I </a:t>
            </a:r>
            <a:br>
              <a:rPr lang="x-none" sz="2400" dirty="0" smtClean="0"/>
            </a:br>
            <a:r>
              <a:rPr lang="x-none" sz="2400" dirty="0" smtClean="0"/>
              <a:t>	PROIZVODI ODOBRENI ZA POTREBU </a:t>
            </a:r>
            <a:endParaRPr lang="x-none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799" y="1825626"/>
            <a:ext cx="4249057" cy="4662260"/>
          </a:xfrm>
          <a:prstGeom prst="rect">
            <a:avLst/>
          </a:prstGeom>
        </p:spPr>
        <p:txBody>
          <a:bodyPr/>
          <a:lstStyle/>
          <a:p>
            <a:endParaRPr lang="x-none" sz="2800" dirty="0" smtClean="0"/>
          </a:p>
          <a:p>
            <a:endParaRPr lang="x-none" sz="2800" dirty="0" smtClean="0"/>
          </a:p>
          <a:p>
            <a:endParaRPr lang="x-none" sz="2800" dirty="0" smtClean="0"/>
          </a:p>
          <a:p>
            <a:endParaRPr lang="x-none" sz="2800" dirty="0" smtClean="0"/>
          </a:p>
          <a:p>
            <a:endParaRPr lang="en-US" sz="2800" dirty="0" err="1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65057" y="1774827"/>
            <a:ext cx="6317343" cy="4662260"/>
          </a:xfrm>
          <a:prstGeom prst="rect">
            <a:avLst/>
          </a:prstGeom>
        </p:spPr>
        <p:txBody>
          <a:bodyPr/>
          <a:lstStyle/>
          <a:p>
            <a:endParaRPr lang="en-US" sz="2800" dirty="0" smtClean="0"/>
          </a:p>
          <a:p>
            <a:pPr lvl="0"/>
            <a:endParaRPr lang="x-none" sz="2800" dirty="0" smtClean="0"/>
          </a:p>
          <a:p>
            <a:pPr lvl="0"/>
            <a:r>
              <a:rPr lang="x-none" sz="2800" dirty="0" smtClean="0"/>
              <a:t>  </a:t>
            </a:r>
          </a:p>
          <a:p>
            <a:pPr lvl="0"/>
            <a:endParaRPr lang="x-none" sz="2800" dirty="0" smtClean="0"/>
          </a:p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372" y="1799771"/>
            <a:ext cx="108421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</a:t>
            </a:r>
            <a:r>
              <a:rPr lang="x-none" sz="2400" b="1" dirty="0" smtClean="0"/>
              <a:t>blast se reguliše </a:t>
            </a:r>
          </a:p>
          <a:p>
            <a:r>
              <a:rPr lang="x-none" sz="2400" dirty="0" smtClean="0"/>
              <a:t>ZAKONOM O TEHNIČKIM ZAHTEVIMA ZA PROIZVODE I OCENJIVANJE USAGLAŠENOSTI </a:t>
            </a:r>
          </a:p>
          <a:p>
            <a:r>
              <a:rPr lang="x-none" sz="2400" dirty="0" smtClean="0"/>
              <a:t>PRAVILNICI </a:t>
            </a:r>
          </a:p>
          <a:p>
            <a:r>
              <a:rPr lang="x-none" sz="2400" dirty="0" smtClean="0"/>
              <a:t>STANDARDI </a:t>
            </a:r>
          </a:p>
          <a:p>
            <a:r>
              <a:rPr lang="x-none" sz="2400" dirty="0" smtClean="0"/>
              <a:t>SVI MATERIJALI KOJI SE KORISTE U GRAĐEVINARSTVU MORAJU BITI ATESTITRANI </a:t>
            </a:r>
          </a:p>
          <a:p>
            <a:r>
              <a:rPr lang="x-none" sz="2400" dirty="0" smtClean="0"/>
              <a:t>ATESTI USAGLAŠENI SA SRPS</a:t>
            </a:r>
          </a:p>
          <a:p>
            <a:r>
              <a:rPr lang="x-none" sz="2400" dirty="0" smtClean="0"/>
              <a:t>KONTROLA KVALITETA U AKREDITOVANOM TELU </a:t>
            </a:r>
          </a:p>
          <a:p>
            <a:r>
              <a:rPr lang="x-none" sz="2400" dirty="0" smtClean="0"/>
              <a:t>DOKAZ KVALITETA (ATESTI)</a:t>
            </a:r>
          </a:p>
          <a:p>
            <a:r>
              <a:rPr lang="x-none" sz="2400" dirty="0" smtClean="0"/>
              <a:t>DOKAZ NEŠKODLJIVOSTI</a:t>
            </a:r>
          </a:p>
          <a:p>
            <a:r>
              <a:rPr lang="x-none" sz="2400" dirty="0" smtClean="0"/>
              <a:t>UPITSTVA (a transport ,skladištenje ,ugradnju,održvanje, zaštitu od oštećenja, upotrebu)</a:t>
            </a:r>
          </a:p>
          <a:p>
            <a:r>
              <a:rPr lang="x-none" sz="2400" dirty="0" smtClean="0"/>
              <a:t>ČUVANJE ATESTA _ TRAJNO (GARANTNI ROK)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642713"/>
            <a:ext cx="10515600" cy="431344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2.5.	UNUTRAŠNJE INSTALACIJE U OBJEKTIMA</a:t>
            </a:r>
            <a:br>
              <a:rPr lang="x-none" sz="2400" dirty="0" smtClean="0"/>
            </a:br>
            <a:endParaRPr lang="x-none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799" y="1825626"/>
            <a:ext cx="4249057" cy="4662260"/>
          </a:xfrm>
          <a:prstGeom prst="rect">
            <a:avLst/>
          </a:prstGeom>
        </p:spPr>
        <p:txBody>
          <a:bodyPr/>
          <a:lstStyle/>
          <a:p>
            <a:endParaRPr lang="x-none" sz="2800" dirty="0" smtClean="0"/>
          </a:p>
          <a:p>
            <a:endParaRPr lang="x-none" sz="2800" dirty="0" smtClean="0"/>
          </a:p>
          <a:p>
            <a:endParaRPr lang="x-none" sz="2800" dirty="0" smtClean="0"/>
          </a:p>
          <a:p>
            <a:endParaRPr lang="x-none" sz="2800" dirty="0" smtClean="0"/>
          </a:p>
          <a:p>
            <a:endParaRPr lang="en-US" sz="2800" dirty="0" err="1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65057" y="1774827"/>
            <a:ext cx="6317343" cy="4662260"/>
          </a:xfrm>
          <a:prstGeom prst="rect">
            <a:avLst/>
          </a:prstGeom>
        </p:spPr>
        <p:txBody>
          <a:bodyPr/>
          <a:lstStyle/>
          <a:p>
            <a:endParaRPr lang="en-US" sz="2800" dirty="0" smtClean="0"/>
          </a:p>
          <a:p>
            <a:pPr lvl="0"/>
            <a:endParaRPr lang="x-none" sz="2800" dirty="0" smtClean="0"/>
          </a:p>
          <a:p>
            <a:pPr lvl="0"/>
            <a:r>
              <a:rPr lang="x-none" sz="2800" dirty="0" smtClean="0"/>
              <a:t>  </a:t>
            </a:r>
          </a:p>
          <a:p>
            <a:pPr lvl="0"/>
            <a:endParaRPr lang="x-none" sz="2800" dirty="0" smtClean="0"/>
          </a:p>
          <a:p>
            <a:pPr lvl="0"/>
            <a:endParaRPr lang="en-US" sz="28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257" y="1051517"/>
            <a:ext cx="108421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arabicPeriod"/>
            </a:pPr>
            <a:r>
              <a:rPr lang="x-none" sz="2400" dirty="0" smtClean="0"/>
              <a:t>HIDROTEHNIČKE INSTALACIJE</a:t>
            </a:r>
          </a:p>
          <a:p>
            <a:pPr marL="571500" indent="-571500"/>
            <a:r>
              <a:rPr lang="x-none" sz="2400" dirty="0" smtClean="0"/>
              <a:t>	INSTALACIJE VODOVODA   /PITKA ,TEHNIČKA I HIDRANTAKSA(PPZ)/</a:t>
            </a:r>
          </a:p>
          <a:p>
            <a:pPr marL="571500" indent="-571500"/>
            <a:r>
              <a:rPr lang="x-none" sz="2400" dirty="0" smtClean="0"/>
              <a:t>	KANALIZACIJE/ FEKALNA I NEFEKALNA _KIŠNA /</a:t>
            </a:r>
          </a:p>
          <a:p>
            <a:pPr marL="571500" indent="-571500">
              <a:lnSpc>
                <a:spcPct val="150000"/>
              </a:lnSpc>
            </a:pPr>
            <a:r>
              <a:rPr lang="x-none" sz="2400" dirty="0" smtClean="0"/>
              <a:t>2.	ELEKTRO INSTALACIJE</a:t>
            </a:r>
          </a:p>
          <a:p>
            <a:pPr marL="571500" indent="-571500"/>
            <a:r>
              <a:rPr lang="x-none" sz="2400" dirty="0" smtClean="0"/>
              <a:t>	JAKE STRUJE /ELEKROENERGETSKE /</a:t>
            </a:r>
          </a:p>
          <a:p>
            <a:pPr marL="571500" indent="-571500"/>
            <a:r>
              <a:rPr lang="x-none" sz="2400" dirty="0" smtClean="0"/>
              <a:t>	SLABA STRUJA /TELEKOMUNIKACIJE ,SIGNALNE /</a:t>
            </a:r>
          </a:p>
          <a:p>
            <a:pPr marL="571500" indent="-571500"/>
            <a:r>
              <a:rPr lang="x-none" sz="2400" dirty="0" smtClean="0"/>
              <a:t>3.	TERMO-TEHNIČKE INSTALACIJE/GREJANJE , KLIMATIZACIJA, VENTILACIJA/</a:t>
            </a:r>
          </a:p>
          <a:p>
            <a:pPr marL="571500" indent="-571500"/>
            <a:r>
              <a:rPr lang="x-none" sz="2400" dirty="0" smtClean="0"/>
              <a:t>4.	MAŠINSKE INSTALACIJE/ LIFTOVI,POŽARNI SISTEMI –SPRINKLERI,PUMPE.../</a:t>
            </a:r>
          </a:p>
          <a:p>
            <a:pPr marL="571500" indent="-571500"/>
            <a:r>
              <a:rPr lang="x-none" sz="2400" dirty="0" smtClean="0"/>
              <a:t>5.	PROCESNE INSTALACIJE_ </a:t>
            </a:r>
            <a:r>
              <a:rPr lang="en-US" sz="2400" dirty="0" err="1" smtClean="0"/>
              <a:t>tehnološke</a:t>
            </a:r>
            <a:r>
              <a:rPr lang="en-US" sz="2400" dirty="0" smtClean="0"/>
              <a:t> </a:t>
            </a:r>
            <a:r>
              <a:rPr lang="en-US" sz="2400" dirty="0" err="1" smtClean="0"/>
              <a:t>instalacije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goriva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tečni</a:t>
            </a:r>
            <a:r>
              <a:rPr lang="en-US" sz="2400" dirty="0" smtClean="0"/>
              <a:t> </a:t>
            </a:r>
            <a:r>
              <a:rPr lang="en-US" sz="2400" dirty="0" err="1" smtClean="0"/>
              <a:t>naftni</a:t>
            </a:r>
            <a:r>
              <a:rPr lang="en-US" sz="2400" dirty="0" smtClean="0"/>
              <a:t> gas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benzinskim</a:t>
            </a:r>
            <a:r>
              <a:rPr lang="en-US" sz="2400" dirty="0" smtClean="0"/>
              <a:t> </a:t>
            </a:r>
            <a:r>
              <a:rPr lang="en-US" sz="2400" dirty="0" err="1" smtClean="0"/>
              <a:t>stanicama</a:t>
            </a:r>
            <a:r>
              <a:rPr lang="en-US" sz="2400" dirty="0" smtClean="0"/>
              <a:t> (</a:t>
            </a:r>
            <a:r>
              <a:rPr lang="en-US" sz="2400" dirty="0" err="1" smtClean="0"/>
              <a:t>inženjering</a:t>
            </a:r>
            <a:r>
              <a:rPr lang="en-US" sz="2400" dirty="0" smtClean="0"/>
              <a:t>, </a:t>
            </a:r>
            <a:r>
              <a:rPr lang="en-US" sz="2400" dirty="0" err="1" smtClean="0"/>
              <a:t>realizacija</a:t>
            </a:r>
            <a:r>
              <a:rPr lang="en-US" sz="2400" dirty="0" smtClean="0"/>
              <a:t>, </a:t>
            </a:r>
            <a:r>
              <a:rPr lang="en-US" sz="2400" dirty="0" err="1" smtClean="0"/>
              <a:t>puštanje</a:t>
            </a:r>
            <a:r>
              <a:rPr lang="en-US" sz="2400" dirty="0" smtClean="0"/>
              <a:t> </a:t>
            </a:r>
            <a:r>
              <a:rPr lang="en-US" sz="2400" dirty="0" err="1" smtClean="0"/>
              <a:t>instalacija</a:t>
            </a:r>
            <a:r>
              <a:rPr lang="en-US" sz="2400" dirty="0" smtClean="0"/>
              <a:t> u </a:t>
            </a:r>
            <a:r>
              <a:rPr lang="en-US" sz="2400" dirty="0" err="1" smtClean="0"/>
              <a:t>rad</a:t>
            </a:r>
            <a:r>
              <a:rPr lang="en-US" sz="2400" dirty="0" smtClean="0"/>
              <a:t>, </a:t>
            </a:r>
            <a:r>
              <a:rPr lang="en-US" sz="2400" dirty="0" err="1" smtClean="0"/>
              <a:t>testiranje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probni</a:t>
            </a:r>
            <a:r>
              <a:rPr lang="en-US" sz="2400" dirty="0" smtClean="0"/>
              <a:t> </a:t>
            </a:r>
            <a:r>
              <a:rPr lang="en-US" sz="2400" dirty="0" err="1" smtClean="0"/>
              <a:t>rad</a:t>
            </a:r>
            <a:r>
              <a:rPr lang="en-US" sz="2400" dirty="0" smtClean="0"/>
              <a:t>, </a:t>
            </a:r>
            <a:r>
              <a:rPr lang="en-US" sz="2400" dirty="0" err="1" smtClean="0"/>
              <a:t>isporuka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servisiranje</a:t>
            </a:r>
            <a:r>
              <a:rPr lang="en-US" sz="2400" dirty="0" smtClean="0"/>
              <a:t> </a:t>
            </a:r>
            <a:r>
              <a:rPr lang="en-US" sz="2400" dirty="0" err="1" smtClean="0"/>
              <a:t>procesne</a:t>
            </a:r>
            <a:r>
              <a:rPr lang="en-US" sz="2400" dirty="0" smtClean="0"/>
              <a:t> </a:t>
            </a:r>
            <a:r>
              <a:rPr lang="en-US" sz="2400" dirty="0" err="1" smtClean="0"/>
              <a:t>opreme</a:t>
            </a:r>
            <a:r>
              <a:rPr lang="en-US" sz="2400" dirty="0" smtClean="0"/>
              <a:t>)</a:t>
            </a:r>
          </a:p>
          <a:p>
            <a:pPr marL="571500" indent="-571500">
              <a:lnSpc>
                <a:spcPct val="150000"/>
              </a:lnSpc>
              <a:buFont typeface="+mj-lt"/>
              <a:buAutoNum type="arabicPeriod"/>
            </a:pPr>
            <a:endParaRPr lang="x-none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Lorem ipsum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6" t="6760" r="126"/>
          <a:stretch/>
        </p:blipFill>
        <p:spPr>
          <a:xfrm>
            <a:off x="-17756" y="-257453"/>
            <a:ext cx="12176661" cy="757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975" y="3367823"/>
            <a:ext cx="4800406" cy="349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5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x-none" sz="2400" b="0" dirty="0" smtClean="0"/>
              <a:t>2.1.VRSTE RADOVA </a:t>
            </a:r>
            <a:r>
              <a:rPr lang="x-none" sz="3600" b="0" dirty="0" smtClean="0"/>
              <a:t/>
            </a:r>
            <a:br>
              <a:rPr lang="x-none" sz="3600" b="0" dirty="0" smtClean="0"/>
            </a:br>
            <a:r>
              <a:rPr lang="x-none" sz="3600" b="0" dirty="0" smtClean="0"/>
              <a:t/>
            </a:r>
            <a:br>
              <a:rPr lang="x-none" sz="3600" b="0" dirty="0" smtClean="0"/>
            </a:br>
            <a:endParaRPr lang="x-none" sz="3600" b="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6772" y="1854655"/>
            <a:ext cx="10515600" cy="45461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PREDHODNI I PRIPREMNI RADOVI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1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FORMIRANJE GRADILIŠTA (OBELEŽAVANJE ,MEHANIZACIJA, TRANSPORT DO GRADILIŠTA,IZGRADNJA PRILAZNIH PUTEVA ,IZGRADNJA POM. OBJEKTA, ZA RAD I SMEŠTAJ , ISPITNI POLIGONI, METEOROLOŠKI PUNKTOVI-MERNE STANICE, VODOSNADBEVANJE , KANALIZACIJA KOLEKTORI, DALEKOVODI ZA EL.ENERGIJU ILI NAPAJANJE, BEZBEĐENJE GRAD. PPZ SISTEMIMA, POSTAVLJNAJE OGRADE GRADILIŠTA, REGULISANJE PODZEMNIH VODA –SNIŽENJE NIVOA, IZMEŠTANJE INSTALACIJA 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400" dirty="0" smtClean="0">
                <a:ea typeface="+mj-ea"/>
                <a:cs typeface="+mj-cs"/>
              </a:rPr>
              <a:t>RAŠČIŠĆAVANJE TERENA, RUŠENJE POSTOJEĆIH OBJEKTA (ELABORAT)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NASIPANJE ILI ZAMENA TLA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b="0" dirty="0" smtClean="0"/>
              <a:t>2.1. VRSTE RADOVA </a:t>
            </a:r>
            <a:endParaRPr lang="x-none" sz="3600" b="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6772" y="1854655"/>
            <a:ext cx="10515600" cy="45461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GRUBI GRAĐEVINSKI RADOVI</a:t>
            </a:r>
            <a:r>
              <a:rPr kumimoji="0" lang="x-none" sz="24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1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ZEMLJANI</a:t>
            </a:r>
            <a:r>
              <a:rPr kumimoji="0" lang="x-non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RADOVI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x-none" sz="2800" baseline="0" dirty="0" smtClean="0">
                <a:ea typeface="+mj-ea"/>
                <a:cs typeface="+mj-cs"/>
              </a:rPr>
              <a:t>TESARSKI</a:t>
            </a:r>
            <a:r>
              <a:rPr lang="x-none" sz="2800" dirty="0" smtClean="0">
                <a:ea typeface="+mj-ea"/>
                <a:cs typeface="+mj-cs"/>
              </a:rPr>
              <a:t> RADOVI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ARMIRAČKI</a:t>
            </a:r>
            <a:r>
              <a:rPr kumimoji="0" lang="x-non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RADOVI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x-none" sz="2800" baseline="0" dirty="0" smtClean="0">
                <a:ea typeface="+mj-ea"/>
                <a:cs typeface="+mj-cs"/>
              </a:rPr>
              <a:t>BETONSKI</a:t>
            </a:r>
            <a:r>
              <a:rPr lang="x-none" sz="2800" dirty="0" smtClean="0">
                <a:ea typeface="+mj-ea"/>
                <a:cs typeface="+mj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x-non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ZIDARSKI</a:t>
            </a:r>
            <a:r>
              <a:rPr kumimoji="0" lang="x-non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x-none" sz="2800" baseline="0" dirty="0" smtClean="0">
                <a:ea typeface="+mj-ea"/>
                <a:cs typeface="+mj-cs"/>
              </a:rPr>
              <a:t>MONTAŽERSKI (PREFABRIKOVANI, BETONSKI ,</a:t>
            </a:r>
            <a:r>
              <a:rPr lang="x-none" sz="2800" dirty="0" smtClean="0">
                <a:ea typeface="+mj-ea"/>
                <a:cs typeface="+mj-cs"/>
              </a:rPr>
              <a:t> ČELIČNE KONST., DRVENE KONT.</a:t>
            </a:r>
            <a:r>
              <a:rPr lang="x-none" sz="2800" baseline="0" dirty="0" smtClean="0">
                <a:ea typeface="+mj-ea"/>
                <a:cs typeface="+mj-cs"/>
              </a:rPr>
              <a:t>)</a:t>
            </a:r>
            <a:endParaRPr kumimoji="0" lang="x-non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b="0" dirty="0" smtClean="0"/>
              <a:t>2.1. VRSTE RADOVA </a:t>
            </a:r>
            <a:endParaRPr lang="x-none" sz="3600" b="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6772" y="1854655"/>
            <a:ext cx="10515600" cy="45461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28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INSTALATERSKI RADOVI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x-none" sz="2400" b="1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571500" indent="-571500">
              <a:buFont typeface="+mj-lt"/>
              <a:buAutoNum type="arabicPeriod"/>
            </a:pPr>
            <a:r>
              <a:rPr lang="x-none" sz="2800" dirty="0" smtClean="0">
                <a:ea typeface="+mj-ea"/>
                <a:cs typeface="+mj-cs"/>
              </a:rPr>
              <a:t>HIDROTEHNIČKE INSTALACIJE</a:t>
            </a:r>
          </a:p>
          <a:p>
            <a:pPr marL="571500" indent="-571500">
              <a:buFont typeface="+mj-lt"/>
              <a:buAutoNum type="arabicPeriod"/>
            </a:pPr>
            <a:r>
              <a:rPr lang="x-none" sz="2800" dirty="0" smtClean="0">
                <a:ea typeface="+mj-ea"/>
                <a:cs typeface="+mj-cs"/>
              </a:rPr>
              <a:t>ELEKTRO INSTALACIJE</a:t>
            </a:r>
          </a:p>
          <a:p>
            <a:pPr marL="571500" indent="-571500">
              <a:buFont typeface="+mj-lt"/>
              <a:buAutoNum type="arabicPeriod"/>
            </a:pPr>
            <a:r>
              <a:rPr lang="x-none" sz="2800" dirty="0" smtClean="0">
                <a:ea typeface="+mj-ea"/>
                <a:cs typeface="+mj-cs"/>
              </a:rPr>
              <a:t>TERMO-TEHNIČKE INSTALACIJE</a:t>
            </a:r>
          </a:p>
          <a:p>
            <a:pPr marL="571500" indent="-571500">
              <a:buFont typeface="+mj-lt"/>
              <a:buAutoNum type="arabicPeriod"/>
            </a:pPr>
            <a:r>
              <a:rPr lang="x-none" sz="2800" dirty="0" smtClean="0">
                <a:ea typeface="+mj-ea"/>
                <a:cs typeface="+mj-cs"/>
              </a:rPr>
              <a:t>MAŠINSKE INSTALACIJE</a:t>
            </a:r>
          </a:p>
          <a:p>
            <a:pPr marL="571500" indent="-571500">
              <a:buFont typeface="+mj-lt"/>
              <a:buAutoNum type="arabicPeriod"/>
            </a:pPr>
            <a:r>
              <a:rPr lang="x-none" sz="2800" dirty="0" smtClean="0">
                <a:ea typeface="+mj-ea"/>
                <a:cs typeface="+mj-cs"/>
              </a:rPr>
              <a:t>PROCESNE INSTALACIJE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800" dirty="0" smtClean="0"/>
              <a:t>2.1. VRSTE RADOVA </a:t>
            </a:r>
            <a:endParaRPr lang="x-none" sz="4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7743" y="1012826"/>
            <a:ext cx="5177971" cy="55766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800" b="1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2800" b="1" dirty="0" smtClean="0">
                <a:ea typeface="+mj-ea"/>
                <a:cs typeface="+mj-cs"/>
              </a:rPr>
              <a:t>Z</a:t>
            </a:r>
            <a:r>
              <a:rPr kumimoji="0" lang="x-none" sz="28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ANATSKI I ZAVRŠNI RADOVI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1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r>
              <a:rPr lang="x-none" sz="2800" dirty="0" smtClean="0">
                <a:cs typeface="Times New Roman" panose="02020603050405020304" pitchFamily="18" charset="0"/>
              </a:rPr>
              <a:t>• teracerski radovi</a:t>
            </a:r>
          </a:p>
          <a:p>
            <a:r>
              <a:rPr lang="x-none" sz="2800" dirty="0" smtClean="0">
                <a:cs typeface="Times New Roman" panose="02020603050405020304" pitchFamily="18" charset="0"/>
              </a:rPr>
              <a:t>• fasaderski radovi</a:t>
            </a:r>
          </a:p>
          <a:p>
            <a:r>
              <a:rPr lang="x-none" sz="2800" dirty="0" smtClean="0">
                <a:cs typeface="Times New Roman" panose="02020603050405020304" pitchFamily="18" charset="0"/>
              </a:rPr>
              <a:t>• kamenorezački radovi</a:t>
            </a:r>
          </a:p>
          <a:p>
            <a:r>
              <a:rPr lang="x-none" sz="2800" dirty="0" smtClean="0">
                <a:cs typeface="Times New Roman" panose="02020603050405020304" pitchFamily="18" charset="0"/>
              </a:rPr>
              <a:t>• gipsarski radovi</a:t>
            </a:r>
          </a:p>
          <a:p>
            <a:r>
              <a:rPr lang="x-none" sz="2800" dirty="0" smtClean="0">
                <a:cs typeface="Times New Roman" panose="02020603050405020304" pitchFamily="18" charset="0"/>
              </a:rPr>
              <a:t>• keramičarski radovi</a:t>
            </a:r>
          </a:p>
          <a:p>
            <a:r>
              <a:rPr lang="x-none" sz="2800" dirty="0" smtClean="0">
                <a:cs typeface="Times New Roman" panose="02020603050405020304" pitchFamily="18" charset="0"/>
              </a:rPr>
              <a:t>• molerski radovi</a:t>
            </a:r>
          </a:p>
          <a:p>
            <a:r>
              <a:rPr lang="x-none" sz="2800" dirty="0" smtClean="0">
                <a:cs typeface="Times New Roman" panose="02020603050405020304" pitchFamily="18" charset="0"/>
              </a:rPr>
              <a:t>• farbarski radovi</a:t>
            </a:r>
          </a:p>
          <a:p>
            <a:r>
              <a:rPr lang="x-none" sz="2800" dirty="0" smtClean="0">
                <a:cs typeface="Times New Roman" panose="02020603050405020304" pitchFamily="18" charset="0"/>
              </a:rPr>
              <a:t>• tapetarski radovi</a:t>
            </a:r>
          </a:p>
          <a:p>
            <a:r>
              <a:rPr lang="x-none" sz="2800" dirty="0" smtClean="0">
                <a:cs typeface="Times New Roman" panose="02020603050405020304" pitchFamily="18" charset="0"/>
              </a:rPr>
              <a:t>• podopolagački radovi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76257" y="1063626"/>
            <a:ext cx="5177971" cy="55766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1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2400" b="1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r>
              <a:rPr lang="x-none" sz="2800" dirty="0" smtClean="0">
                <a:cs typeface="Times New Roman" panose="02020603050405020304" pitchFamily="18" charset="0"/>
              </a:rPr>
              <a:t>• parketarski radovi</a:t>
            </a:r>
          </a:p>
          <a:p>
            <a:r>
              <a:rPr lang="x-none" sz="2800" dirty="0" smtClean="0">
                <a:cs typeface="Times New Roman" panose="02020603050405020304" pitchFamily="18" charset="0"/>
              </a:rPr>
              <a:t>• izolaterski radovi</a:t>
            </a:r>
          </a:p>
          <a:p>
            <a:r>
              <a:rPr lang="x-none" sz="2800" dirty="0" smtClean="0">
                <a:cs typeface="Times New Roman" panose="02020603050405020304" pitchFamily="18" charset="0"/>
              </a:rPr>
              <a:t>• stolarski radovi</a:t>
            </a:r>
          </a:p>
          <a:p>
            <a:r>
              <a:rPr lang="x-none" sz="2800" dirty="0" smtClean="0">
                <a:cs typeface="Times New Roman" panose="02020603050405020304" pitchFamily="18" charset="0"/>
              </a:rPr>
              <a:t>• bravarski radovi</a:t>
            </a:r>
          </a:p>
          <a:p>
            <a:r>
              <a:rPr lang="x-none" sz="2800" dirty="0" smtClean="0">
                <a:cs typeface="Times New Roman" panose="02020603050405020304" pitchFamily="18" charset="0"/>
              </a:rPr>
              <a:t>• limarski radovi</a:t>
            </a:r>
          </a:p>
          <a:p>
            <a:r>
              <a:rPr lang="x-none" sz="2800" dirty="0" smtClean="0">
                <a:cs typeface="Times New Roman" panose="02020603050405020304" pitchFamily="18" charset="0"/>
              </a:rPr>
              <a:t>• roletnarski radovi</a:t>
            </a:r>
          </a:p>
          <a:p>
            <a:r>
              <a:rPr lang="x-none" sz="2800" dirty="0" smtClean="0">
                <a:cs typeface="Times New Roman" panose="02020603050405020304" pitchFamily="18" charset="0"/>
              </a:rPr>
              <a:t> • staklorezački radovi</a:t>
            </a:r>
          </a:p>
          <a:p>
            <a:r>
              <a:rPr lang="x-none" sz="2800" dirty="0" smtClean="0">
                <a:cs typeface="Times New Roman" panose="02020603050405020304" pitchFamily="18" charset="0"/>
              </a:rPr>
              <a:t>• radovi na antikorozivnoj zaštiti</a:t>
            </a:r>
          </a:p>
          <a:p>
            <a:r>
              <a:rPr lang="x-none" sz="2800" dirty="0" smtClean="0">
                <a:cs typeface="Times New Roman" panose="02020603050405020304" pitchFamily="18" charset="0"/>
              </a:rPr>
              <a:t>• montažerski (zidovi ,plafoni)</a:t>
            </a:r>
          </a:p>
          <a:p>
            <a:r>
              <a:rPr lang="x-none" sz="2800" dirty="0" smtClean="0">
                <a:cs typeface="Times New Roman" panose="02020603050405020304" pitchFamily="18" charset="0"/>
              </a:rPr>
              <a:t>• specijalni radovi…</a:t>
            </a:r>
          </a:p>
          <a:p>
            <a:endParaRPr lang="x-none" sz="2800" dirty="0" smtClean="0"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665969"/>
            <a:ext cx="10809514" cy="4662260"/>
          </a:xfrm>
          <a:prstGeom prst="rect">
            <a:avLst/>
          </a:prstGeom>
        </p:spPr>
        <p:txBody>
          <a:bodyPr/>
          <a:lstStyle/>
          <a:p>
            <a:r>
              <a:rPr lang="sr-Cyrl-CS" sz="2400" b="1" dirty="0" smtClean="0"/>
              <a:t>ZGRADA</a:t>
            </a:r>
            <a:r>
              <a:rPr lang="sr-Cyrl-CS" sz="2400" dirty="0" smtClean="0"/>
              <a:t> je objekat sa krovom i spoljnim zidovima, izgrađena kao samostalna upotrebna celina koja pruža zaštitu od vremenskih i spoljnih uticaja, a namenjena je za stanovanje, obavljanje neke delatnosti ili za smeštaj i čuvanje životinja, robe, opreme za različite proizvodne i uslužne delatnosti i dr. </a:t>
            </a:r>
            <a:endParaRPr lang="en-US" sz="2400" dirty="0" smtClean="0"/>
          </a:p>
          <a:p>
            <a:pPr lvl="0"/>
            <a:r>
              <a:rPr lang="x-none" sz="2400" b="1" dirty="0" smtClean="0"/>
              <a:t>NOSEĆI ELEMENTI </a:t>
            </a:r>
            <a:r>
              <a:rPr lang="x-none" sz="2400" dirty="0" smtClean="0"/>
              <a:t>– Konstruktivno definišu objekat te prihvataju i prenose sve ili samo pojedine vrste opterećenja, dajući objektu potrebnu nosivost, stabilnost i otpornost.</a:t>
            </a:r>
            <a:r>
              <a:rPr lang="en-US" sz="2400" dirty="0" smtClean="0"/>
              <a:t> </a:t>
            </a:r>
          </a:p>
          <a:p>
            <a:pPr lvl="0"/>
            <a:r>
              <a:rPr lang="x-none" sz="2400" b="1" dirty="0" smtClean="0"/>
              <a:t>NENOSEĆI ELEMENTI </a:t>
            </a:r>
            <a:r>
              <a:rPr lang="x-none" sz="2400" dirty="0" smtClean="0"/>
              <a:t>- Služe kao ispuna i forma objekta između nosećih elemenata, uglavnom ne prenose i ne prihvataju opterećenja (pregrade, obrade, pokrivači, izolatori, otvori i dr.).</a:t>
            </a:r>
            <a:r>
              <a:rPr lang="en-US" sz="2400" dirty="0" smtClean="0"/>
              <a:t> </a:t>
            </a:r>
          </a:p>
          <a:p>
            <a:pPr lvl="0"/>
            <a:r>
              <a:rPr lang="x-none" sz="2400" b="1" dirty="0" smtClean="0"/>
              <a:t>INSTALACIJE, OPREMA I UREĐAJI </a:t>
            </a:r>
            <a:r>
              <a:rPr lang="x-none" sz="2400" dirty="0" smtClean="0"/>
              <a:t>- Opslužuju objekat, odnosno korisnike zgrade.</a:t>
            </a:r>
            <a:r>
              <a:rPr lang="en-US" sz="2400" dirty="0" smtClean="0"/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6"/>
            <a:ext cx="10515600" cy="431346"/>
          </a:xfrm>
        </p:spPr>
        <p:txBody>
          <a:bodyPr/>
          <a:lstStyle/>
          <a:p>
            <a:pPr lvl="0">
              <a:defRPr/>
            </a:pPr>
            <a:r>
              <a:rPr lang="x-none" sz="2400" dirty="0" smtClean="0"/>
              <a:t>2.2. 	ELEMENTI IZGRADNJE I ZAVRŠNI RADOVI U </a:t>
            </a:r>
            <a:br>
              <a:rPr lang="x-none" sz="2400" dirty="0" smtClean="0"/>
            </a:br>
            <a:r>
              <a:rPr lang="x-none" sz="2400" dirty="0" smtClean="0"/>
              <a:t>	GAĐEVINARSTVU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8086" y="1665969"/>
            <a:ext cx="10809514" cy="4662260"/>
          </a:xfrm>
          <a:prstGeom prst="rect">
            <a:avLst/>
          </a:prstGeom>
        </p:spPr>
        <p:txBody>
          <a:bodyPr/>
          <a:lstStyle/>
          <a:p>
            <a:r>
              <a:rPr lang="x-none" sz="2400" b="1" dirty="0" smtClean="0"/>
              <a:t>OSNOVNI ELEMENTI KONSTRUKCIJE ZGRADA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1.1.	ZID</a:t>
            </a:r>
            <a:endParaRPr lang="x-none" sz="2400" b="1" dirty="0" smtClean="0"/>
          </a:p>
          <a:p>
            <a:endParaRPr lang="en-US" sz="24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x-non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91138" name="Picture 2" descr="C:\Users\Korisnik\Desktop\Snezana-PREDAVANJE\slike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915" y="2505075"/>
            <a:ext cx="4615542" cy="3457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62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1067</Words>
  <Application>Microsoft Office PowerPoint</Application>
  <PresentationFormat>Custom</PresentationFormat>
  <Paragraphs>321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2.PREGLED TEHNOLOGIJE GRAĐEVINARSTVA </vt:lpstr>
      <vt:lpstr>2.1.  VRSTE RADOVA   </vt:lpstr>
      <vt:lpstr>2.1.VRSTE RADOVA   </vt:lpstr>
      <vt:lpstr>2.1. VRSTE RADOVA </vt:lpstr>
      <vt:lpstr>2.1. VRSTE RADOVA </vt:lpstr>
      <vt:lpstr>2.1. VRSTE RADOVA 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2.2.  ELEMENTI IZGRADNJE I ZAVRŠNI RADOVI U   GAĐEVINARSTVU</vt:lpstr>
      <vt:lpstr>2.3. TEHNOLOGIJA ZAVRŠNIH RADOVA U GRAĐEVINARSVU </vt:lpstr>
      <vt:lpstr>2.3. TEHNOLOGIJA ZAVRŠNIH RADOVA U GRAĐEVINARSVU </vt:lpstr>
      <vt:lpstr>FUNDIRANJE </vt:lpstr>
      <vt:lpstr>FUNDIRANJE </vt:lpstr>
      <vt:lpstr>2.4. GRAĐEVINSKI MATERIJALI I   PROIZVODI ODOBRENI ZA POTREBU  </vt:lpstr>
      <vt:lpstr>2.4. GRAĐEVINSKI MATERIJALI I   PROIZVODI ODOBRENI ZA POTREBU </vt:lpstr>
      <vt:lpstr>2.4. GRAĐEVINSKI MATERIJALI I   PROIZVODI ODOBRENI ZA POTREBU </vt:lpstr>
      <vt:lpstr>2.4. GRAĐEVINSKI MATERIJALI I   PROIZVODI ODOBRENI ZA POTREBU </vt:lpstr>
      <vt:lpstr>2.5. UNUTRAŠNJE INSTALACIJE U OBJEKTIMA </vt:lpstr>
      <vt:lpstr>Lorem ipsum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Milica</dc:creator>
  <cp:lastModifiedBy>user</cp:lastModifiedBy>
  <cp:revision>131</cp:revision>
  <dcterms:created xsi:type="dcterms:W3CDTF">2017-10-13T10:19:34Z</dcterms:created>
  <dcterms:modified xsi:type="dcterms:W3CDTF">2019-03-01T10:24:51Z</dcterms:modified>
</cp:coreProperties>
</file>