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heme/themeOverride3.xml" ContentType="application/vnd.openxmlformats-officedocument.themeOverrid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wdp" ContentType="image/vnd.ms-phot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37"/>
  </p:notesMasterIdLst>
  <p:sldIdLst>
    <p:sldId id="256" r:id="rId2"/>
    <p:sldId id="322" r:id="rId3"/>
    <p:sldId id="359" r:id="rId4"/>
    <p:sldId id="391" r:id="rId5"/>
    <p:sldId id="360" r:id="rId6"/>
    <p:sldId id="361" r:id="rId7"/>
    <p:sldId id="362" r:id="rId8"/>
    <p:sldId id="358" r:id="rId9"/>
    <p:sldId id="363" r:id="rId10"/>
    <p:sldId id="364" r:id="rId11"/>
    <p:sldId id="365" r:id="rId12"/>
    <p:sldId id="366" r:id="rId13"/>
    <p:sldId id="367" r:id="rId14"/>
    <p:sldId id="368" r:id="rId15"/>
    <p:sldId id="369" r:id="rId16"/>
    <p:sldId id="370" r:id="rId17"/>
    <p:sldId id="371" r:id="rId18"/>
    <p:sldId id="373" r:id="rId19"/>
    <p:sldId id="372" r:id="rId20"/>
    <p:sldId id="374" r:id="rId21"/>
    <p:sldId id="375" r:id="rId22"/>
    <p:sldId id="377" r:id="rId23"/>
    <p:sldId id="378" r:id="rId24"/>
    <p:sldId id="379" r:id="rId25"/>
    <p:sldId id="380" r:id="rId26"/>
    <p:sldId id="381" r:id="rId27"/>
    <p:sldId id="382" r:id="rId28"/>
    <p:sldId id="383" r:id="rId29"/>
    <p:sldId id="384" r:id="rId30"/>
    <p:sldId id="385" r:id="rId31"/>
    <p:sldId id="390" r:id="rId32"/>
    <p:sldId id="386" r:id="rId33"/>
    <p:sldId id="387" r:id="rId34"/>
    <p:sldId id="389" r:id="rId35"/>
    <p:sldId id="388" r:id="rId36"/>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43" autoAdjust="0"/>
    <p:restoredTop sz="94660" autoAdjust="0"/>
  </p:normalViewPr>
  <p:slideViewPr>
    <p:cSldViewPr snapToGrid="0">
      <p:cViewPr>
        <p:scale>
          <a:sx n="90" d="100"/>
          <a:sy n="90" d="100"/>
        </p:scale>
        <p:origin x="-1410" y="-678"/>
      </p:cViewPr>
      <p:guideLst>
        <p:guide orient="horz" pos="2160"/>
        <p:guide pos="3840"/>
      </p:guideLst>
    </p:cSldViewPr>
  </p:slideViewPr>
  <p:outlineViewPr>
    <p:cViewPr>
      <p:scale>
        <a:sx n="33" d="100"/>
        <a:sy n="33" d="100"/>
      </p:scale>
      <p:origin x="0" y="16332"/>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9" d="100"/>
          <a:sy n="69" d="100"/>
        </p:scale>
        <p:origin x="-327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r-Latn-R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2EDFA4-00C3-4485-9E92-26CBA89A51A7}" type="datetimeFigureOut">
              <a:rPr lang="sr-Latn-RS" smtClean="0"/>
              <a:pPr/>
              <a:t>1.3.2019</a:t>
            </a:fld>
            <a:endParaRPr lang="sr-Latn-R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r-Latn-R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r-Latn-R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191F25-538B-44DD-B790-12D9081A5205}" type="slidenum">
              <a:rPr lang="sr-Latn-RS" smtClean="0"/>
              <a:pPr/>
              <a:t>‹#›</a:t>
            </a:fld>
            <a:endParaRPr lang="sr-Latn-RS"/>
          </a:p>
        </p:txBody>
      </p:sp>
    </p:spTree>
    <p:extLst>
      <p:ext uri="{BB962C8B-B14F-4D97-AF65-F5344CB8AC3E}">
        <p14:creationId xmlns="" xmlns:p14="http://schemas.microsoft.com/office/powerpoint/2010/main" val="840456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191F25-538B-44DD-B790-12D9081A5205}" type="slidenum">
              <a:rPr lang="sr-Latn-RS" smtClean="0"/>
              <a:pPr/>
              <a:t>12</a:t>
            </a:fld>
            <a:endParaRPr lang="sr-Latn-RS"/>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5" Type="http://schemas.microsoft.com/office/2007/relationships/hdphoto" Target="../media/hdphoto2.wdp"/><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844840" y="3602038"/>
            <a:ext cx="9144000" cy="568909"/>
          </a:xfrm>
          <a:prstGeom prst="rect">
            <a:avLst/>
          </a:prstGeom>
        </p:spPr>
        <p:txBody>
          <a:bodyPr/>
          <a:lstStyle>
            <a:lvl1pPr marL="0" indent="0" algn="ctr">
              <a:buNone/>
              <a:defRPr sz="2400" b="1"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r-Latn-RS" dirty="0" smtClean="0"/>
              <a:t>Naslov/Naziv teme predavanja</a:t>
            </a:r>
            <a:endParaRPr lang="sr-Latn-RS" dirty="0"/>
          </a:p>
        </p:txBody>
      </p:sp>
      <p:pic>
        <p:nvPicPr>
          <p:cNvPr id="7" name="Picture 10" descr="Image result for teacher icon png"/>
          <p:cNvPicPr>
            <a:picLocks noChangeAspect="1" noChangeArrowheads="1"/>
          </p:cNvPicPr>
          <p:nvPr userDrawn="1"/>
        </p:nvPicPr>
        <p:blipFill>
          <a:blip r:embed="rId2" cstate="print">
            <a:duotone>
              <a:schemeClr val="accent3">
                <a:shade val="45000"/>
                <a:satMod val="135000"/>
              </a:schemeClr>
              <a:prstClr val="white"/>
            </a:duotone>
            <a:extLst>
              <a:ext uri="{BEBA8EAE-BF5A-486C-A8C5-ECC9F3942E4B}">
                <a14:imgProps xmlns="" xmlns:a14="http://schemas.microsoft.com/office/drawing/2010/main">
                  <a14:imgLayer r:embed="rId3">
                    <a14:imgEffect>
                      <a14:saturation sat="99000"/>
                    </a14:imgEffect>
                  </a14:imgLayer>
                </a14:imgProps>
              </a:ext>
              <a:ext uri="{28A0092B-C50C-407E-A947-70E740481C1C}">
                <a14:useLocalDpi xmlns="" xmlns:a14="http://schemas.microsoft.com/office/drawing/2010/main" val="0"/>
              </a:ext>
            </a:extLst>
          </a:blip>
          <a:srcRect/>
          <a:stretch>
            <a:fillRect/>
          </a:stretch>
        </p:blipFill>
        <p:spPr bwMode="auto">
          <a:xfrm>
            <a:off x="3040732" y="4147471"/>
            <a:ext cx="781968" cy="761296"/>
          </a:xfrm>
          <a:prstGeom prst="rect">
            <a:avLst/>
          </a:prstGeom>
          <a:noFill/>
          <a:extLst>
            <a:ext uri="{909E8E84-426E-40DD-AFC4-6F175D3DCCD1}">
              <a14:hiddenFill xmlns="" xmlns:a14="http://schemas.microsoft.com/office/drawing/2010/main">
                <a:solidFill>
                  <a:srgbClr val="FFFFFF"/>
                </a:solidFill>
              </a14:hiddenFill>
            </a:ext>
          </a:extLst>
        </p:spPr>
      </p:pic>
      <p:pic>
        <p:nvPicPr>
          <p:cNvPr id="9" name="Picture 4" descr="Image result for clock timer png"/>
          <p:cNvPicPr>
            <a:picLocks noChangeAspect="1" noChangeArrowheads="1"/>
          </p:cNvPicPr>
          <p:nvPr userDrawn="1"/>
        </p:nvPicPr>
        <p:blipFill>
          <a:blip r:embed="rId4" cstate="print">
            <a:duotone>
              <a:schemeClr val="accent3">
                <a:shade val="45000"/>
                <a:satMod val="135000"/>
              </a:schemeClr>
              <a:prstClr val="white"/>
            </a:duotone>
            <a:extLst>
              <a:ext uri="{BEBA8EAE-BF5A-486C-A8C5-ECC9F3942E4B}">
                <a14:imgProps xmlns="" xmlns:a14="http://schemas.microsoft.com/office/drawing/2010/main">
                  <a14:imgLayer r:embed="rId5">
                    <a14:imgEffect>
                      <a14:brightnessContrast bright="-14000"/>
                    </a14:imgEffect>
                  </a14:imgLayer>
                </a14:imgProps>
              </a:ext>
              <a:ext uri="{28A0092B-C50C-407E-A947-70E740481C1C}">
                <a14:useLocalDpi xmlns="" xmlns:a14="http://schemas.microsoft.com/office/drawing/2010/main" val="0"/>
              </a:ext>
            </a:extLst>
          </a:blip>
          <a:srcRect/>
          <a:stretch>
            <a:fillRect/>
          </a:stretch>
        </p:blipFill>
        <p:spPr bwMode="auto">
          <a:xfrm>
            <a:off x="7816772" y="4228910"/>
            <a:ext cx="438171" cy="43816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964108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555625"/>
            <a:ext cx="10515600" cy="1325563"/>
          </a:xfrm>
          <a:prstGeom prst="rect">
            <a:avLst/>
          </a:prstGeom>
        </p:spPr>
        <p:txBody>
          <a:bodyPr/>
          <a:lstStyle>
            <a:lvl1pPr>
              <a:defRPr b="1">
                <a:solidFill>
                  <a:schemeClr val="tx1"/>
                </a:solidFill>
              </a:defRPr>
            </a:lvl1pPr>
          </a:lstStyle>
          <a:p>
            <a:r>
              <a:rPr lang="en-US" dirty="0" smtClean="0"/>
              <a:t>Click to edit Master title style</a:t>
            </a:r>
            <a:endParaRPr lang="sr-Latn-RS" dirty="0"/>
          </a:p>
        </p:txBody>
      </p:sp>
      <p:sp>
        <p:nvSpPr>
          <p:cNvPr id="4" name="Text Placeholder 3"/>
          <p:cNvSpPr>
            <a:spLocks noGrp="1"/>
          </p:cNvSpPr>
          <p:nvPr>
            <p:ph type="body" sz="quarter" idx="10"/>
          </p:nvPr>
        </p:nvSpPr>
        <p:spPr>
          <a:xfrm>
            <a:off x="876300" y="2076450"/>
            <a:ext cx="10515600" cy="4000500"/>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r-Latn-RS" dirty="0"/>
          </a:p>
        </p:txBody>
      </p:sp>
    </p:spTree>
    <p:extLst>
      <p:ext uri="{BB962C8B-B14F-4D97-AF65-F5344CB8AC3E}">
        <p14:creationId xmlns="" xmlns:p14="http://schemas.microsoft.com/office/powerpoint/2010/main" val="414531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b="1">
                <a:solidFill>
                  <a:schemeClr val="tx1"/>
                </a:solidFill>
              </a:defRPr>
            </a:lvl1pPr>
          </a:lstStyle>
          <a:p>
            <a:r>
              <a:rPr lang="en-US" dirty="0" smtClean="0"/>
              <a:t>Click to edit Master title style</a:t>
            </a:r>
            <a:endParaRPr lang="sr-Latn-RS" dirty="0"/>
          </a:p>
        </p:txBody>
      </p:sp>
      <p:sp>
        <p:nvSpPr>
          <p:cNvPr id="6" name="Text Placeholder 5"/>
          <p:cNvSpPr>
            <a:spLocks noGrp="1"/>
          </p:cNvSpPr>
          <p:nvPr>
            <p:ph type="body" sz="quarter" idx="10"/>
          </p:nvPr>
        </p:nvSpPr>
        <p:spPr>
          <a:xfrm>
            <a:off x="838200" y="2038350"/>
            <a:ext cx="4933950" cy="4038600"/>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r-Latn-RS" dirty="0"/>
          </a:p>
        </p:txBody>
      </p:sp>
      <p:sp>
        <p:nvSpPr>
          <p:cNvPr id="7" name="Text Placeholder 5"/>
          <p:cNvSpPr>
            <a:spLocks noGrp="1"/>
          </p:cNvSpPr>
          <p:nvPr>
            <p:ph type="body" sz="quarter" idx="11"/>
          </p:nvPr>
        </p:nvSpPr>
        <p:spPr>
          <a:xfrm>
            <a:off x="6438900" y="2038350"/>
            <a:ext cx="4933950" cy="4038600"/>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r-Latn-RS" dirty="0"/>
          </a:p>
        </p:txBody>
      </p:sp>
    </p:spTree>
    <p:extLst>
      <p:ext uri="{BB962C8B-B14F-4D97-AF65-F5344CB8AC3E}">
        <p14:creationId xmlns="" xmlns:p14="http://schemas.microsoft.com/office/powerpoint/2010/main" val="28338446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6511" y="5814025"/>
            <a:ext cx="12192000" cy="1110157"/>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p>
        </p:txBody>
      </p:sp>
      <p:pic>
        <p:nvPicPr>
          <p:cNvPr id="10" name="Picture 9"/>
          <p:cNvPicPr>
            <a:picLocks noChangeAspect="1"/>
          </p:cNvPicPr>
          <p:nvPr userDrawn="1"/>
        </p:nvPicPr>
        <p:blipFill>
          <a:blip r:embed="rId5" cstate="print">
            <a:biLevel thresh="25000"/>
          </a:blip>
          <a:stretch>
            <a:fillRect/>
          </a:stretch>
        </p:blipFill>
        <p:spPr>
          <a:xfrm>
            <a:off x="10371221" y="5547972"/>
            <a:ext cx="1612748" cy="1674345"/>
          </a:xfrm>
          <a:prstGeom prst="rect">
            <a:avLst/>
          </a:prstGeom>
        </p:spPr>
      </p:pic>
      <p:sp>
        <p:nvSpPr>
          <p:cNvPr id="14" name="Oval 13"/>
          <p:cNvSpPr/>
          <p:nvPr userDrawn="1"/>
        </p:nvSpPr>
        <p:spPr>
          <a:xfrm rot="10162212" flipH="1">
            <a:off x="-105519" y="2761999"/>
            <a:ext cx="12175565" cy="3852142"/>
          </a:xfrm>
          <a:prstGeom prst="ellipse">
            <a:avLst/>
          </a:prstGeom>
          <a:solidFill>
            <a:schemeClr val="bg1"/>
          </a:solidFill>
          <a:ln w="47625">
            <a:noFill/>
          </a:ln>
          <a:effectLst>
            <a:outerShdw blurRad="101600" dist="38100" sx="76000" sy="76000" algn="l" rotWithShape="0">
              <a:prstClr val="black">
                <a:alpha val="7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p>
        </p:txBody>
      </p:sp>
      <p:sp>
        <p:nvSpPr>
          <p:cNvPr id="19" name="Oval 18"/>
          <p:cNvSpPr/>
          <p:nvPr userDrawn="1"/>
        </p:nvSpPr>
        <p:spPr>
          <a:xfrm rot="10036807" flipH="1">
            <a:off x="-116637" y="3661707"/>
            <a:ext cx="9775349" cy="2259590"/>
          </a:xfrm>
          <a:prstGeom prst="ellipse">
            <a:avLst/>
          </a:prstGeom>
          <a:solidFill>
            <a:schemeClr val="bg1"/>
          </a:solidFill>
          <a:ln w="47625">
            <a:noFill/>
          </a:ln>
          <a:effectLst>
            <a:outerShdw blurRad="101600" dist="38100" sx="76000" sy="76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p>
        </p:txBody>
      </p:sp>
      <p:pic>
        <p:nvPicPr>
          <p:cNvPr id="2" name="Picture 1"/>
          <p:cNvPicPr>
            <a:picLocks noChangeAspect="1"/>
          </p:cNvPicPr>
          <p:nvPr userDrawn="1"/>
        </p:nvPicPr>
        <p:blipFill>
          <a:blip r:embed="rId6" cstate="print">
            <a:extLst>
              <a:ext uri="{28A0092B-C50C-407E-A947-70E740481C1C}">
                <a14:useLocalDpi xmlns="" xmlns:a14="http://schemas.microsoft.com/office/drawing/2010/main" val="0"/>
              </a:ext>
            </a:extLst>
          </a:blip>
          <a:stretch>
            <a:fillRect/>
          </a:stretch>
        </p:blipFill>
        <p:spPr>
          <a:xfrm>
            <a:off x="10248900" y="222175"/>
            <a:ext cx="1735069" cy="788333"/>
          </a:xfrm>
          <a:prstGeom prst="rect">
            <a:avLst/>
          </a:prstGeom>
        </p:spPr>
      </p:pic>
    </p:spTree>
    <p:extLst>
      <p:ext uri="{BB962C8B-B14F-4D97-AF65-F5344CB8AC3E}">
        <p14:creationId xmlns="" xmlns:p14="http://schemas.microsoft.com/office/powerpoint/2010/main" val="2833170423"/>
      </p:ext>
    </p:extLst>
  </p:cSld>
  <p:clrMap bg1="lt1" tx1="dk1" bg2="lt2" tx2="dk2" accent1="accent1" accent2="accent2" accent3="accent3" accent4="accent4" accent5="accent5" accent6="accent6" hlink="hlink" folHlink="folHlink"/>
  <p:sldLayoutIdLst>
    <p:sldLayoutId id="2147483691" r:id="rId1"/>
    <p:sldLayoutId id="2147483694" r:id="rId2"/>
    <p:sldLayoutId id="2147483695"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99446" y="2948601"/>
            <a:ext cx="9144000" cy="568909"/>
          </a:xfrm>
        </p:spPr>
        <p:txBody>
          <a:bodyPr/>
          <a:lstStyle/>
          <a:p>
            <a:r>
              <a:rPr lang="en-US" sz="4400" dirty="0" smtClean="0">
                <a:latin typeface="Arial" pitchFamily="34" charset="0"/>
                <a:cs typeface="Arial" pitchFamily="34" charset="0"/>
              </a:rPr>
              <a:t>UVOD U GRA</a:t>
            </a:r>
            <a:r>
              <a:rPr lang="sr-Latn-RS" sz="4400" dirty="0" smtClean="0">
                <a:latin typeface="Arial" pitchFamily="34" charset="0"/>
                <a:cs typeface="Arial" pitchFamily="34" charset="0"/>
              </a:rPr>
              <a:t>ĐEVINARSTVO</a:t>
            </a:r>
            <a:endParaRPr lang="sr-Latn-RS" sz="4400" dirty="0">
              <a:latin typeface="Arial" pitchFamily="34" charset="0"/>
              <a:cs typeface="Arial" pitchFamily="34" charset="0"/>
            </a:endParaRPr>
          </a:p>
        </p:txBody>
      </p:sp>
      <p:sp>
        <p:nvSpPr>
          <p:cNvPr id="4" name="TextBox 3"/>
          <p:cNvSpPr txBox="1"/>
          <p:nvPr/>
        </p:nvSpPr>
        <p:spPr>
          <a:xfrm>
            <a:off x="3790615" y="4293078"/>
            <a:ext cx="3711016" cy="1200329"/>
          </a:xfrm>
          <a:prstGeom prst="rect">
            <a:avLst/>
          </a:prstGeom>
          <a:noFill/>
        </p:spPr>
        <p:txBody>
          <a:bodyPr wrap="square" rtlCol="0">
            <a:spAutoFit/>
          </a:bodyPr>
          <a:lstStyle/>
          <a:p>
            <a:r>
              <a:rPr lang="x-none" smtClean="0">
                <a:latin typeface="Century Gothic" panose="020B0502020202020204" pitchFamily="34" charset="0"/>
              </a:rPr>
              <a:t>Snežana Anđušić</a:t>
            </a:r>
            <a:r>
              <a:rPr lang="en-US" dirty="0" smtClean="0">
                <a:latin typeface="Century Gothic" panose="020B0502020202020204" pitchFamily="34" charset="0"/>
              </a:rPr>
              <a:t> </a:t>
            </a:r>
            <a:r>
              <a:rPr lang="en-US" dirty="0" err="1" smtClean="0">
                <a:latin typeface="Century Gothic" panose="020B0502020202020204" pitchFamily="34" charset="0"/>
              </a:rPr>
              <a:t>dipl.ing.arh</a:t>
            </a:r>
            <a:r>
              <a:rPr lang="en-US" dirty="0" smtClean="0">
                <a:latin typeface="Century Gothic" panose="020B0502020202020204" pitchFamily="34" charset="0"/>
              </a:rPr>
              <a:t>.</a:t>
            </a:r>
          </a:p>
          <a:p>
            <a:r>
              <a:rPr lang="en-US" dirty="0" err="1" smtClean="0">
                <a:latin typeface="Century Gothic" panose="020B0502020202020204" pitchFamily="34" charset="0"/>
              </a:rPr>
              <a:t>Sudski</a:t>
            </a:r>
            <a:r>
              <a:rPr lang="en-US" dirty="0" smtClean="0">
                <a:latin typeface="Century Gothic" panose="020B0502020202020204" pitchFamily="34" charset="0"/>
              </a:rPr>
              <a:t> </a:t>
            </a:r>
            <a:r>
              <a:rPr lang="en-US" dirty="0" err="1" smtClean="0">
                <a:latin typeface="Century Gothic" panose="020B0502020202020204" pitchFamily="34" charset="0"/>
              </a:rPr>
              <a:t>ve</a:t>
            </a:r>
            <a:r>
              <a:rPr lang="x-none" smtClean="0">
                <a:latin typeface="Century Gothic" panose="020B0502020202020204" pitchFamily="34" charset="0"/>
              </a:rPr>
              <a:t>štak</a:t>
            </a:r>
            <a:r>
              <a:rPr lang="sr-Latn-RS" dirty="0" smtClean="0">
                <a:latin typeface="Century Gothic" panose="020B0502020202020204" pitchFamily="34" charset="0"/>
              </a:rPr>
              <a:t>,</a:t>
            </a:r>
          </a:p>
          <a:p>
            <a:r>
              <a:rPr lang="en-US" dirty="0" smtClean="0">
                <a:latin typeface="Century Gothic" panose="020B0502020202020204" pitchFamily="34" charset="0"/>
              </a:rPr>
              <a:t>L</a:t>
            </a:r>
            <a:r>
              <a:rPr lang="sr-Latn-RS" dirty="0" smtClean="0">
                <a:latin typeface="Century Gothic" panose="020B0502020202020204" pitchFamily="34" charset="0"/>
              </a:rPr>
              <a:t>ic.procen.nepokretnosti </a:t>
            </a:r>
            <a:endParaRPr lang="en-US" dirty="0" smtClean="0">
              <a:latin typeface="Century Gothic" panose="020B0502020202020204" pitchFamily="34" charset="0"/>
            </a:endParaRPr>
          </a:p>
          <a:p>
            <a:endParaRPr lang="sr-Latn-RS" dirty="0">
              <a:latin typeface="Century Gothic" panose="020B0502020202020204" pitchFamily="34" charset="0"/>
            </a:endParaRPr>
          </a:p>
        </p:txBody>
      </p:sp>
      <p:sp>
        <p:nvSpPr>
          <p:cNvPr id="5" name="Date Placeholder 3"/>
          <p:cNvSpPr txBox="1">
            <a:spLocks/>
          </p:cNvSpPr>
          <p:nvPr/>
        </p:nvSpPr>
        <p:spPr>
          <a:xfrm>
            <a:off x="3532325" y="5414652"/>
            <a:ext cx="3046027" cy="594946"/>
          </a:xfrm>
          <a:prstGeom prst="rect">
            <a:avLst/>
          </a:prstGeom>
        </p:spPr>
        <p:txBody>
          <a:bodyPr/>
          <a:lstStyle>
            <a:defPPr>
              <a:defRPr lang="sr-Latn-RS"/>
            </a:defPPr>
            <a:lvl1pPr marL="0" algn="l" defTabSz="914400" rtl="0" eaLnBrk="1" latinLnBrk="0" hangingPunct="1">
              <a:defRPr sz="900" kern="1200">
                <a:solidFill>
                  <a:schemeClr val="tx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800" dirty="0" smtClean="0">
                <a:latin typeface="+mn-lt"/>
              </a:rPr>
              <a:t>            </a:t>
            </a:r>
            <a:r>
              <a:rPr lang="sr-Latn-RS" sz="1800" dirty="0" smtClean="0">
                <a:latin typeface="Arial" pitchFamily="34" charset="0"/>
                <a:cs typeface="Arial" pitchFamily="34" charset="0"/>
              </a:rPr>
              <a:t>Beograd,</a:t>
            </a:r>
            <a:r>
              <a:rPr lang="en-US" sz="1800" dirty="0" smtClean="0">
                <a:latin typeface="Arial" pitchFamily="34" charset="0"/>
                <a:cs typeface="Arial" pitchFamily="34" charset="0"/>
              </a:rPr>
              <a:t> </a:t>
            </a:r>
            <a:r>
              <a:rPr lang="sr-Latn-RS" sz="1800" dirty="0" smtClean="0">
                <a:latin typeface="Arial" pitchFamily="34" charset="0"/>
                <a:cs typeface="Arial" pitchFamily="34" charset="0"/>
              </a:rPr>
              <a:t>03</a:t>
            </a:r>
            <a:r>
              <a:rPr lang="sr-Latn-RS" sz="1800" kern="1200" dirty="0" smtClean="0">
                <a:solidFill>
                  <a:schemeClr val="tx1"/>
                </a:solidFill>
                <a:latin typeface="Arial" pitchFamily="34" charset="0"/>
                <a:cs typeface="Arial" pitchFamily="34" charset="0"/>
              </a:rPr>
              <a:t>.03.2019.</a:t>
            </a:r>
            <a:endParaRPr lang="sr-Latn-RS" sz="1800" kern="1200" dirty="0" smtClean="0">
              <a:solidFill>
                <a:schemeClr val="tx1"/>
              </a:solidFill>
              <a:latin typeface="Arial" pitchFamily="34" charset="0"/>
              <a:cs typeface="Arial" pitchFamily="34" charset="0"/>
            </a:endParaRPr>
          </a:p>
        </p:txBody>
      </p:sp>
      <p:sp>
        <p:nvSpPr>
          <p:cNvPr id="6" name="Date Placeholder 3"/>
          <p:cNvSpPr txBox="1">
            <a:spLocks/>
          </p:cNvSpPr>
          <p:nvPr/>
        </p:nvSpPr>
        <p:spPr>
          <a:xfrm>
            <a:off x="8296082" y="4293078"/>
            <a:ext cx="2793675" cy="397379"/>
          </a:xfrm>
          <a:prstGeom prst="rect">
            <a:avLst/>
          </a:prstGeom>
        </p:spPr>
        <p:txBody>
          <a:bodyPr/>
          <a:lstStyle>
            <a:defPPr>
              <a:defRPr lang="sr-Latn-RS"/>
            </a:defPPr>
            <a:lvl1pPr marL="0" algn="l" defTabSz="914400" rtl="0" eaLnBrk="1" latinLnBrk="0" hangingPunct="1">
              <a:defRPr sz="900" kern="1200">
                <a:solidFill>
                  <a:schemeClr val="tx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800" dirty="0" err="1" smtClean="0">
                <a:latin typeface="Arial" pitchFamily="34" charset="0"/>
                <a:cs typeface="Arial" pitchFamily="34" charset="0"/>
              </a:rPr>
              <a:t>ukupno</a:t>
            </a:r>
            <a:r>
              <a:rPr lang="en-US" sz="1800" dirty="0" smtClean="0">
                <a:latin typeface="Arial" pitchFamily="34" charset="0"/>
                <a:cs typeface="Arial" pitchFamily="34" charset="0"/>
              </a:rPr>
              <a:t>  </a:t>
            </a:r>
            <a:r>
              <a:rPr lang="sr-Latn-RS" sz="1800" kern="1200" dirty="0" smtClean="0">
                <a:solidFill>
                  <a:schemeClr val="tx1"/>
                </a:solidFill>
                <a:latin typeface="Arial" pitchFamily="34" charset="0"/>
                <a:cs typeface="Arial" pitchFamily="34" charset="0"/>
              </a:rPr>
              <a:t>XVII časova</a:t>
            </a:r>
            <a:endParaRPr lang="sr-Latn-RS" sz="1800" kern="1200" dirty="0">
              <a:solidFill>
                <a:schemeClr val="tx1"/>
              </a:solidFill>
              <a:latin typeface="Arial" pitchFamily="34" charset="0"/>
              <a:cs typeface="Arial" pitchFamily="34" charset="0"/>
            </a:endParaRPr>
          </a:p>
        </p:txBody>
      </p:sp>
      <p:sp>
        <p:nvSpPr>
          <p:cNvPr id="7" name="Title 1"/>
          <p:cNvSpPr txBox="1">
            <a:spLocks/>
          </p:cNvSpPr>
          <p:nvPr/>
        </p:nvSpPr>
        <p:spPr>
          <a:xfrm>
            <a:off x="1738347" y="1137684"/>
            <a:ext cx="9144000" cy="1329995"/>
          </a:xfrm>
          <a:prstGeom prst="rect">
            <a:avLst/>
          </a:prstGeom>
        </p:spPr>
        <p:txBody>
          <a:bodyPr anchor="b"/>
          <a:lstStyle>
            <a:lvl1pPr algn="ctr" defTabSz="914400" rtl="0" eaLnBrk="1" latinLnBrk="0" hangingPunct="1">
              <a:lnSpc>
                <a:spcPct val="90000"/>
              </a:lnSpc>
              <a:spcBef>
                <a:spcPct val="0"/>
              </a:spcBef>
              <a:buNone/>
              <a:defRPr sz="3200" kern="1200" baseline="0">
                <a:solidFill>
                  <a:schemeClr val="tx1"/>
                </a:solidFill>
                <a:latin typeface="Century Gothic" panose="020B0502020202020204" pitchFamily="34" charset="0"/>
                <a:ea typeface="+mj-ea"/>
                <a:cs typeface="+mj-cs"/>
              </a:defRPr>
            </a:lvl1pPr>
          </a:lstStyle>
          <a:p>
            <a:r>
              <a:rPr lang="sr-Latn-RS" sz="2800" dirty="0" smtClean="0">
                <a:latin typeface="Arial" pitchFamily="34" charset="0"/>
                <a:cs typeface="Arial" pitchFamily="34" charset="0"/>
              </a:rPr>
              <a:t>STRUČNA OBUKA ZA PROCENITELJE VREDNOSTI NEPOKRETNOSTI</a:t>
            </a:r>
            <a:r>
              <a:rPr lang="sr-Latn-RS" sz="2800" dirty="0" smtClean="0">
                <a:latin typeface="+mn-lt"/>
              </a:rPr>
              <a:t/>
            </a:r>
            <a:br>
              <a:rPr lang="sr-Latn-RS" sz="2800" dirty="0" smtClean="0">
                <a:latin typeface="+mn-lt"/>
              </a:rPr>
            </a:br>
            <a:endParaRPr lang="sr-Latn-RS" sz="2800" dirty="0">
              <a:latin typeface="+mn-lt"/>
            </a:endParaRPr>
          </a:p>
        </p:txBody>
      </p:sp>
      <p:sp>
        <p:nvSpPr>
          <p:cNvPr id="8" name="Date Placeholder 3"/>
          <p:cNvSpPr txBox="1">
            <a:spLocks/>
          </p:cNvSpPr>
          <p:nvPr/>
        </p:nvSpPr>
        <p:spPr>
          <a:xfrm>
            <a:off x="4658894" y="3593671"/>
            <a:ext cx="1943292" cy="397379"/>
          </a:xfrm>
          <a:prstGeom prst="rect">
            <a:avLst/>
          </a:prstGeom>
        </p:spPr>
        <p:txBody>
          <a:bodyPr/>
          <a:lstStyle>
            <a:defPPr>
              <a:defRPr lang="sr-Latn-RS"/>
            </a:defPPr>
            <a:lvl1pPr marL="0" algn="l" defTabSz="914400" rtl="0" eaLnBrk="1" latinLnBrk="0" hangingPunct="1">
              <a:defRPr sz="900" kern="1200">
                <a:solidFill>
                  <a:schemeClr val="tx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smtClean="0">
                <a:latin typeface="+mn-lt"/>
              </a:rPr>
              <a:t>          </a:t>
            </a:r>
            <a:r>
              <a:rPr lang="sr-Latn-RS" sz="2400" dirty="0" smtClean="0">
                <a:latin typeface="Arial" pitchFamily="34" charset="0"/>
                <a:cs typeface="Arial" pitchFamily="34" charset="0"/>
              </a:rPr>
              <a:t>II</a:t>
            </a:r>
            <a:r>
              <a:rPr lang="en-US" sz="2400" dirty="0" smtClean="0">
                <a:latin typeface="Arial" pitchFamily="34" charset="0"/>
                <a:cs typeface="Arial" pitchFamily="34" charset="0"/>
              </a:rPr>
              <a:t>I</a:t>
            </a:r>
            <a:r>
              <a:rPr lang="sr-Latn-RS" sz="2400" dirty="0" smtClean="0">
                <a:latin typeface="Arial" pitchFamily="34" charset="0"/>
                <a:cs typeface="Arial" pitchFamily="34" charset="0"/>
              </a:rPr>
              <a:t> DEO</a:t>
            </a:r>
            <a:r>
              <a:rPr lang="en-US" sz="2400" dirty="0" smtClean="0">
                <a:latin typeface="Arial" pitchFamily="34" charset="0"/>
                <a:cs typeface="Arial" pitchFamily="34" charset="0"/>
              </a:rPr>
              <a:t> </a:t>
            </a:r>
            <a:r>
              <a:rPr lang="sr-Latn-RS" sz="2400" b="1" dirty="0" smtClean="0">
                <a:latin typeface="Arial" pitchFamily="34" charset="0"/>
                <a:cs typeface="Arial" pitchFamily="34" charset="0"/>
              </a:rPr>
              <a:t> </a:t>
            </a:r>
            <a:endParaRPr lang="sr-Latn-RS" sz="2400" b="1" kern="1200" dirty="0">
              <a:solidFill>
                <a:schemeClr val="tx1"/>
              </a:solidFill>
              <a:latin typeface="Arial" pitchFamily="34" charset="0"/>
              <a:cs typeface="Arial" pitchFamily="34" charset="0"/>
            </a:endParaRPr>
          </a:p>
        </p:txBody>
      </p:sp>
    </p:spTree>
    <p:extLst>
      <p:ext uri="{BB962C8B-B14F-4D97-AF65-F5344CB8AC3E}">
        <p14:creationId xmlns="" xmlns:p14="http://schemas.microsoft.com/office/powerpoint/2010/main" val="10933412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5" name="Title 4"/>
          <p:cNvSpPr>
            <a:spLocks noGrp="1"/>
          </p:cNvSpPr>
          <p:nvPr>
            <p:ph type="title"/>
          </p:nvPr>
        </p:nvSpPr>
        <p:spPr>
          <a:xfrm>
            <a:off x="391633" y="467831"/>
            <a:ext cx="10515600" cy="648587"/>
          </a:xfrm>
        </p:spPr>
        <p:txBody>
          <a:bodyPr/>
          <a:lstStyle/>
          <a:p>
            <a:r>
              <a:rPr lang="en-US" sz="2000" dirty="0" smtClean="0">
                <a:latin typeface="Arial" pitchFamily="34" charset="0"/>
                <a:cs typeface="Arial" pitchFamily="34" charset="0"/>
              </a:rPr>
              <a:t>2.7.</a:t>
            </a:r>
            <a:r>
              <a:rPr lang="en-US" sz="2400" dirty="0" smtClean="0">
                <a:latin typeface="Arial" pitchFamily="34" charset="0"/>
                <a:cs typeface="Arial" pitchFamily="34" charset="0"/>
              </a:rPr>
              <a:t>	</a:t>
            </a:r>
            <a:r>
              <a:rPr lang="en-US" sz="2000" dirty="0" smtClean="0">
                <a:latin typeface="Arial" pitchFamily="34" charset="0"/>
                <a:cs typeface="Arial" pitchFamily="34" charset="0"/>
              </a:rPr>
              <a:t>HABANJE OBJEKTA USLED DEJSTAVA TEHNIČKIH ČINILACA </a:t>
            </a:r>
            <a:r>
              <a:rPr lang="sr-Latn-RS" sz="2000" dirty="0" smtClean="0">
                <a:latin typeface="Arial" pitchFamily="34" charset="0"/>
                <a:cs typeface="Arial" pitchFamily="34" charset="0"/>
              </a:rPr>
              <a:t/>
            </a:r>
            <a:br>
              <a:rPr lang="sr-Latn-RS" sz="2000" dirty="0" smtClean="0">
                <a:latin typeface="Arial" pitchFamily="34" charset="0"/>
                <a:cs typeface="Arial" pitchFamily="34" charset="0"/>
              </a:rPr>
            </a:br>
            <a:r>
              <a:rPr lang="sr-Latn-RS" sz="2000" dirty="0" smtClean="0">
                <a:latin typeface="Arial" pitchFamily="34" charset="0"/>
                <a:cs typeface="Arial" pitchFamily="34" charset="0"/>
              </a:rPr>
              <a:t>	</a:t>
            </a:r>
            <a:r>
              <a:rPr lang="en-US" sz="2000" dirty="0" smtClean="0">
                <a:latin typeface="Arial" pitchFamily="34" charset="0"/>
                <a:cs typeface="Arial" pitchFamily="34" charset="0"/>
              </a:rPr>
              <a:t>- METODI</a:t>
            </a:r>
            <a:r>
              <a:rPr lang="sr-Latn-RS" sz="2000" dirty="0" smtClean="0">
                <a:latin typeface="Arial" pitchFamily="34" charset="0"/>
                <a:cs typeface="Arial" pitchFamily="34" charset="0"/>
              </a:rPr>
              <a:t> </a:t>
            </a:r>
            <a:r>
              <a:rPr lang="en-US" sz="2000" dirty="0" smtClean="0">
                <a:latin typeface="Arial" pitchFamily="34" charset="0"/>
                <a:cs typeface="Arial" pitchFamily="34" charset="0"/>
              </a:rPr>
              <a:t>PROCENE </a:t>
            </a:r>
            <a:r>
              <a:rPr lang="sr-Latn-RS" sz="2000" dirty="0" smtClean="0">
                <a:latin typeface="Arial" pitchFamily="34" charset="0"/>
                <a:cs typeface="Arial" pitchFamily="34" charset="0"/>
              </a:rPr>
              <a:t/>
            </a:r>
            <a:br>
              <a:rPr lang="sr-Latn-RS" sz="2000" dirty="0" smtClean="0">
                <a:latin typeface="Arial" pitchFamily="34" charset="0"/>
                <a:cs typeface="Arial" pitchFamily="34" charset="0"/>
              </a:rPr>
            </a:br>
            <a:r>
              <a:rPr lang="sr-Latn-RS" sz="2000" dirty="0" smtClean="0">
                <a:latin typeface="Arial" pitchFamily="34" charset="0"/>
                <a:cs typeface="Arial" pitchFamily="34" charset="0"/>
              </a:rPr>
              <a:t/>
            </a:r>
            <a:br>
              <a:rPr lang="sr-Latn-RS" sz="2000" dirty="0" smtClean="0">
                <a:latin typeface="Arial" pitchFamily="34" charset="0"/>
                <a:cs typeface="Arial" pitchFamily="34" charset="0"/>
              </a:rPr>
            </a:br>
            <a:r>
              <a:rPr lang="sr-Latn-RS" sz="2000" dirty="0" smtClean="0"/>
              <a:t/>
            </a:r>
            <a:br>
              <a:rPr lang="sr-Latn-RS" sz="2000" dirty="0" smtClean="0"/>
            </a:br>
            <a:r>
              <a:rPr lang="en-US" dirty="0" smtClean="0"/>
              <a:t/>
            </a:r>
            <a:br>
              <a:rPr lang="en-US" dirty="0" smtClean="0"/>
            </a:br>
            <a:endParaRPr lang="en-US" dirty="0"/>
          </a:p>
        </p:txBody>
      </p:sp>
      <p:sp>
        <p:nvSpPr>
          <p:cNvPr id="6" name="Rectangle 5"/>
          <p:cNvSpPr/>
          <p:nvPr/>
        </p:nvSpPr>
        <p:spPr>
          <a:xfrm>
            <a:off x="531626" y="1222743"/>
            <a:ext cx="10515601" cy="4708981"/>
          </a:xfrm>
          <a:prstGeom prst="rect">
            <a:avLst/>
          </a:prstGeom>
        </p:spPr>
        <p:txBody>
          <a:bodyPr wrap="square">
            <a:spAutoFit/>
          </a:bodyPr>
          <a:lstStyle/>
          <a:p>
            <a:r>
              <a:rPr lang="en-US" sz="2000" dirty="0" smtClean="0">
                <a:latin typeface="Arial" pitchFamily="34" charset="0"/>
                <a:cs typeface="Arial" pitchFamily="34" charset="0"/>
              </a:rPr>
              <a:t>HABANJE OBJEKTA ODNOSNO NJEGOVA</a:t>
            </a:r>
            <a:r>
              <a:rPr lang="sr-Latn-RS" sz="2000" dirty="0" smtClean="0">
                <a:latin typeface="Arial" pitchFamily="34" charset="0"/>
                <a:cs typeface="Arial" pitchFamily="34" charset="0"/>
              </a:rPr>
              <a:t> </a:t>
            </a:r>
            <a:r>
              <a:rPr lang="en-US" sz="2000" dirty="0" smtClean="0">
                <a:latin typeface="Arial" pitchFamily="34" charset="0"/>
                <a:cs typeface="Arial" pitchFamily="34" charset="0"/>
              </a:rPr>
              <a:t> AMORTIZACIJA </a:t>
            </a:r>
            <a:r>
              <a:rPr lang="sr-Latn-RS" sz="2000" dirty="0" smtClean="0">
                <a:latin typeface="Arial" pitchFamily="34" charset="0"/>
                <a:cs typeface="Arial" pitchFamily="34" charset="0"/>
              </a:rPr>
              <a:t> </a:t>
            </a:r>
            <a:r>
              <a:rPr lang="en-US" sz="2000" dirty="0" smtClean="0">
                <a:latin typeface="Arial" pitchFamily="34" charset="0"/>
                <a:cs typeface="Arial" pitchFamily="34" charset="0"/>
              </a:rPr>
              <a:t>ILI NJEGOVO OŠTEĆENJE</a:t>
            </a:r>
            <a:r>
              <a:rPr lang="sr-Latn-RS" sz="2000" dirty="0" smtClean="0">
                <a:latin typeface="Arial" pitchFamily="34" charset="0"/>
                <a:cs typeface="Arial" pitchFamily="34" charset="0"/>
              </a:rPr>
              <a:t> </a:t>
            </a:r>
            <a:r>
              <a:rPr lang="en-US" sz="2000" dirty="0" err="1" smtClean="0">
                <a:latin typeface="Arial" pitchFamily="34" charset="0"/>
                <a:cs typeface="Arial" pitchFamily="34" charset="0"/>
              </a:rPr>
              <a:t>može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bude</a:t>
            </a:r>
            <a:r>
              <a:rPr lang="en-US" sz="2000" dirty="0" smtClean="0">
                <a:latin typeface="Arial" pitchFamily="34" charset="0"/>
                <a:cs typeface="Arial" pitchFamily="34" charset="0"/>
              </a:rPr>
              <a:t>:</a:t>
            </a:r>
            <a:endParaRPr lang="sr-Latn-RS" sz="2000" dirty="0" smtClean="0">
              <a:latin typeface="Arial" pitchFamily="34" charset="0"/>
              <a:cs typeface="Arial" pitchFamily="34" charset="0"/>
            </a:endParaRPr>
          </a:p>
          <a:p>
            <a:pPr lvl="0"/>
            <a:endParaRPr lang="sr-Latn-RS" sz="2000" dirty="0" smtClean="0">
              <a:latin typeface="Arial" pitchFamily="34" charset="0"/>
              <a:cs typeface="Arial" pitchFamily="34" charset="0"/>
            </a:endParaRPr>
          </a:p>
          <a:p>
            <a:pPr lvl="0"/>
            <a:r>
              <a:rPr lang="en-US" sz="2000" dirty="0" smtClean="0">
                <a:latin typeface="Arial" pitchFamily="34" charset="0"/>
                <a:cs typeface="Arial" pitchFamily="34" charset="0"/>
              </a:rPr>
              <a:t>FIZIČKO </a:t>
            </a:r>
          </a:p>
          <a:p>
            <a:pPr lvl="0"/>
            <a:r>
              <a:rPr lang="en-US" sz="2000" dirty="0" smtClean="0">
                <a:latin typeface="Arial" pitchFamily="34" charset="0"/>
                <a:cs typeface="Arial" pitchFamily="34" charset="0"/>
              </a:rPr>
              <a:t>FUNKCIONALNO </a:t>
            </a:r>
          </a:p>
          <a:p>
            <a:pPr lvl="0"/>
            <a:r>
              <a:rPr lang="en-US" sz="2000" dirty="0" smtClean="0">
                <a:latin typeface="Arial" pitchFamily="34" charset="0"/>
                <a:cs typeface="Arial" pitchFamily="34" charset="0"/>
              </a:rPr>
              <a:t>EKONOMSKO </a:t>
            </a:r>
            <a:endParaRPr lang="sr-Latn-RS" sz="2000" dirty="0" smtClean="0">
              <a:latin typeface="Arial" pitchFamily="34" charset="0"/>
              <a:cs typeface="Arial" pitchFamily="34" charset="0"/>
            </a:endParaRPr>
          </a:p>
          <a:p>
            <a:endParaRPr lang="sr-Latn-RS" sz="2000" dirty="0" smtClean="0">
              <a:latin typeface="Arial" pitchFamily="34" charset="0"/>
              <a:cs typeface="Arial" pitchFamily="34" charset="0"/>
            </a:endParaRPr>
          </a:p>
          <a:p>
            <a:r>
              <a:rPr lang="sr-Latn-RS" sz="2000" dirty="0" smtClean="0">
                <a:latin typeface="Arial" pitchFamily="34" charset="0"/>
                <a:cs typeface="Arial" pitchFamily="34" charset="0"/>
              </a:rPr>
              <a:t>U</a:t>
            </a:r>
            <a:r>
              <a:rPr lang="en-US" sz="2000" dirty="0" smtClean="0">
                <a:latin typeface="Arial" pitchFamily="34" charset="0"/>
                <a:cs typeface="Arial" pitchFamily="34" charset="0"/>
              </a:rPr>
              <a:t>sled </a:t>
            </a:r>
            <a:r>
              <a:rPr lang="en-US" sz="2000" dirty="0" err="1" smtClean="0">
                <a:latin typeface="Arial" pitchFamily="34" charset="0"/>
                <a:cs typeface="Arial" pitchFamily="34" charset="0"/>
              </a:rPr>
              <a:t>oštećenja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propadanja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dolazi</a:t>
            </a:r>
            <a:r>
              <a:rPr lang="en-US" sz="2000" dirty="0" smtClean="0">
                <a:latin typeface="Arial" pitchFamily="34" charset="0"/>
                <a:cs typeface="Arial" pitchFamily="34" charset="0"/>
              </a:rPr>
              <a:t> do </a:t>
            </a:r>
            <a:r>
              <a:rPr lang="en-US" sz="2000" dirty="0" err="1" smtClean="0">
                <a:latin typeface="Arial" pitchFamily="34" charset="0"/>
                <a:cs typeface="Arial" pitchFamily="34" charset="0"/>
              </a:rPr>
              <a:t>opadanja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obezvređivanja</a:t>
            </a:r>
            <a:r>
              <a:rPr lang="en-US" sz="2000" dirty="0" smtClean="0">
                <a:latin typeface="Arial" pitchFamily="34" charset="0"/>
                <a:cs typeface="Arial" pitchFamily="34" charset="0"/>
              </a:rPr>
              <a:t>.</a:t>
            </a:r>
          </a:p>
          <a:p>
            <a:r>
              <a:rPr lang="en-US" sz="2000" dirty="0" err="1" smtClean="0">
                <a:latin typeface="Arial" pitchFamily="34" charset="0"/>
                <a:cs typeface="Arial" pitchFamily="34" charset="0"/>
              </a:rPr>
              <a:t>Depresijacija</a:t>
            </a:r>
            <a:r>
              <a:rPr lang="en-US" sz="2000" dirty="0" smtClean="0">
                <a:latin typeface="Arial" pitchFamily="34" charset="0"/>
                <a:cs typeface="Arial" pitchFamily="34" charset="0"/>
              </a:rPr>
              <a:t> &gt; </a:t>
            </a:r>
            <a:r>
              <a:rPr lang="en-US" sz="2000" dirty="0" err="1" smtClean="0">
                <a:latin typeface="Arial" pitchFamily="34" charset="0"/>
                <a:cs typeface="Arial" pitchFamily="34" charset="0"/>
              </a:rPr>
              <a:t>opadanje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obezvređivanje</a:t>
            </a:r>
            <a:r>
              <a:rPr lang="sr-Latn-RS" sz="2000" dirty="0" smtClean="0">
                <a:latin typeface="Arial" pitchFamily="34" charset="0"/>
                <a:cs typeface="Arial" pitchFamily="34" charset="0"/>
              </a:rPr>
              <a:t>.</a:t>
            </a:r>
            <a:r>
              <a:rPr lang="en-US" sz="2000" dirty="0" smtClean="0">
                <a:latin typeface="Arial" pitchFamily="34" charset="0"/>
                <a:cs typeface="Arial" pitchFamily="34" charset="0"/>
              </a:rPr>
              <a:t> </a:t>
            </a:r>
            <a:endParaRPr lang="sr-Latn-RS" sz="2000" dirty="0" smtClean="0">
              <a:latin typeface="Arial" pitchFamily="34" charset="0"/>
              <a:cs typeface="Arial" pitchFamily="34" charset="0"/>
            </a:endParaRP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TRI METODE</a:t>
            </a:r>
            <a:r>
              <a:rPr lang="sr-Latn-RS" sz="2000" dirty="0" smtClean="0">
                <a:latin typeface="Arial" pitchFamily="34" charset="0"/>
                <a:cs typeface="Arial" pitchFamily="34" charset="0"/>
              </a:rPr>
              <a:t>:</a:t>
            </a:r>
          </a:p>
          <a:p>
            <a:endParaRPr lang="sr-Latn-RS" sz="2000" dirty="0" smtClean="0">
              <a:latin typeface="Arial" pitchFamily="34" charset="0"/>
              <a:cs typeface="Arial" pitchFamily="34" charset="0"/>
            </a:endParaRPr>
          </a:p>
          <a:p>
            <a:pPr lvl="0"/>
            <a:r>
              <a:rPr lang="en-US" sz="2000" dirty="0" smtClean="0">
                <a:latin typeface="Arial" pitchFamily="34" charset="0"/>
                <a:cs typeface="Arial" pitchFamily="34" charset="0"/>
              </a:rPr>
              <a:t>METODA EKSTRAKCIJE SA TRŽIŠTA</a:t>
            </a:r>
          </a:p>
          <a:p>
            <a:pPr lvl="0"/>
            <a:r>
              <a:rPr lang="en-US" sz="2000" dirty="0" smtClean="0">
                <a:latin typeface="Arial" pitchFamily="34" charset="0"/>
                <a:cs typeface="Arial" pitchFamily="34" charset="0"/>
              </a:rPr>
              <a:t>METODA STAROST- VEK TRAJANJA </a:t>
            </a:r>
          </a:p>
          <a:p>
            <a:pPr lvl="0"/>
            <a:r>
              <a:rPr lang="en-US" sz="2000" dirty="0" smtClean="0">
                <a:latin typeface="Arial" pitchFamily="34" charset="0"/>
                <a:cs typeface="Arial" pitchFamily="34" charset="0"/>
              </a:rPr>
              <a:t>METODA RAZLAGANJA </a:t>
            </a:r>
            <a:r>
              <a:rPr lang="en-US" dirty="0" smtClean="0"/>
              <a:t> </a:t>
            </a:r>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18708" y="506852"/>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7" name="Rectangle 6"/>
          <p:cNvSpPr/>
          <p:nvPr/>
        </p:nvSpPr>
        <p:spPr>
          <a:xfrm>
            <a:off x="967563" y="1116418"/>
            <a:ext cx="9835116" cy="3785652"/>
          </a:xfrm>
          <a:prstGeom prst="rect">
            <a:avLst/>
          </a:prstGeom>
        </p:spPr>
        <p:txBody>
          <a:bodyPr wrap="square">
            <a:spAutoFit/>
          </a:bodyPr>
          <a:lstStyle/>
          <a:p>
            <a:pPr algn="just"/>
            <a:r>
              <a:rPr lang="vi-VN" sz="2000" dirty="0" smtClean="0">
                <a:latin typeface="Arial" pitchFamily="34" charset="0"/>
                <a:cs typeface="Arial" pitchFamily="34" charset="0"/>
              </a:rPr>
              <a:t>Prve dve metode su primarne metode</a:t>
            </a:r>
            <a:r>
              <a:rPr lang="sr-Latn-RS" sz="2000" dirty="0" smtClean="0">
                <a:latin typeface="Arial" pitchFamily="34" charset="0"/>
                <a:cs typeface="Arial" pitchFamily="34" charset="0"/>
              </a:rPr>
              <a:t>,</a:t>
            </a:r>
            <a:r>
              <a:rPr lang="vi-VN" sz="2000" dirty="0" smtClean="0">
                <a:latin typeface="Arial" pitchFamily="34" charset="0"/>
                <a:cs typeface="Arial" pitchFamily="34" charset="0"/>
              </a:rPr>
              <a:t> bave se nekretninom kao celinom i lakše</a:t>
            </a:r>
          </a:p>
          <a:p>
            <a:pPr algn="just"/>
            <a:r>
              <a:rPr lang="vi-VN" sz="2000" dirty="0" smtClean="0">
                <a:latin typeface="Arial" pitchFamily="34" charset="0"/>
                <a:cs typeface="Arial" pitchFamily="34" charset="0"/>
              </a:rPr>
              <a:t>su za shvatanje i razumevanje ali su elementi depresijacije nejasno izraženi.</a:t>
            </a:r>
          </a:p>
          <a:p>
            <a:pPr algn="just"/>
            <a:r>
              <a:rPr lang="vi-VN" sz="2000" dirty="0" smtClean="0">
                <a:latin typeface="Arial" pitchFamily="34" charset="0"/>
                <a:cs typeface="Arial" pitchFamily="34" charset="0"/>
              </a:rPr>
              <a:t>Obe metode su ograničene zbog toga što što se ukupna suma depresijacije</a:t>
            </a:r>
          </a:p>
          <a:p>
            <a:pPr algn="just"/>
            <a:r>
              <a:rPr lang="vi-VN" sz="2000" dirty="0" smtClean="0">
                <a:latin typeface="Arial" pitchFamily="34" charset="0"/>
                <a:cs typeface="Arial" pitchFamily="34" charset="0"/>
              </a:rPr>
              <a:t>izražava  kroz jednoznačnu procenu</a:t>
            </a:r>
            <a:r>
              <a:rPr lang="sr-Latn-RS" sz="2000" dirty="0" smtClean="0">
                <a:latin typeface="Arial" pitchFamily="34" charset="0"/>
                <a:cs typeface="Arial" pitchFamily="34" charset="0"/>
              </a:rPr>
              <a:t>,</a:t>
            </a:r>
            <a:r>
              <a:rPr lang="vi-VN" sz="2000" dirty="0" smtClean="0">
                <a:latin typeface="Arial" pitchFamily="34" charset="0"/>
                <a:cs typeface="Arial" pitchFamily="34" charset="0"/>
              </a:rPr>
              <a:t> ne</a:t>
            </a:r>
            <a:r>
              <a:rPr lang="sr-Latn-RS" sz="2000" dirty="0" smtClean="0">
                <a:latin typeface="Arial" pitchFamily="34" charset="0"/>
                <a:cs typeface="Arial" pitchFamily="34" charset="0"/>
              </a:rPr>
              <a:t> </a:t>
            </a:r>
            <a:r>
              <a:rPr lang="vi-VN" sz="2000" dirty="0" smtClean="0">
                <a:latin typeface="Arial" pitchFamily="34" charset="0"/>
                <a:cs typeface="Arial" pitchFamily="34" charset="0"/>
              </a:rPr>
              <a:t>pravi se razlika izme</a:t>
            </a:r>
            <a:r>
              <a:rPr lang="sr-Latn-RS" sz="2000" dirty="0" smtClean="0">
                <a:latin typeface="Arial" pitchFamily="34" charset="0"/>
                <a:cs typeface="Arial" pitchFamily="34" charset="0"/>
              </a:rPr>
              <a:t>đ</a:t>
            </a:r>
            <a:r>
              <a:rPr lang="vi-VN" sz="2000" dirty="0" smtClean="0">
                <a:latin typeface="Arial" pitchFamily="34" charset="0"/>
                <a:cs typeface="Arial" pitchFamily="34" charset="0"/>
              </a:rPr>
              <a:t>u kratkotrajnih i</a:t>
            </a:r>
          </a:p>
          <a:p>
            <a:pPr algn="just"/>
            <a:r>
              <a:rPr lang="vi-VN" sz="2000" dirty="0" smtClean="0">
                <a:latin typeface="Arial" pitchFamily="34" charset="0"/>
                <a:cs typeface="Arial" pitchFamily="34" charset="0"/>
              </a:rPr>
              <a:t>dugotrajnih elementa objekta i oslanja se na opšte prognoze efektivne starosti i</a:t>
            </a:r>
          </a:p>
          <a:p>
            <a:pPr algn="just"/>
            <a:r>
              <a:rPr lang="vi-VN" sz="2000" dirty="0" smtClean="0">
                <a:latin typeface="Arial" pitchFamily="34" charset="0"/>
                <a:cs typeface="Arial" pitchFamily="34" charset="0"/>
              </a:rPr>
              <a:t>preostalog veka.</a:t>
            </a:r>
          </a:p>
          <a:p>
            <a:pPr algn="just"/>
            <a:endParaRPr lang="vi-VN" sz="2000" dirty="0" smtClean="0">
              <a:latin typeface="Arial" pitchFamily="34" charset="0"/>
              <a:cs typeface="Arial" pitchFamily="34" charset="0"/>
            </a:endParaRPr>
          </a:p>
          <a:p>
            <a:pPr algn="just"/>
            <a:r>
              <a:rPr lang="vi-VN" sz="2000" dirty="0" smtClean="0">
                <a:latin typeface="Arial" pitchFamily="34" charset="0"/>
                <a:cs typeface="Arial" pitchFamily="34" charset="0"/>
              </a:rPr>
              <a:t>Metoda starost </a:t>
            </a:r>
            <a:r>
              <a:rPr lang="sr-Latn-RS" sz="2000" dirty="0" smtClean="0">
                <a:latin typeface="Arial" pitchFamily="34" charset="0"/>
                <a:cs typeface="Arial" pitchFamily="34" charset="0"/>
              </a:rPr>
              <a:t>- </a:t>
            </a:r>
            <a:r>
              <a:rPr lang="vi-VN" sz="2000" dirty="0" smtClean="0">
                <a:latin typeface="Arial" pitchFamily="34" charset="0"/>
                <a:cs typeface="Arial" pitchFamily="34" charset="0"/>
              </a:rPr>
              <a:t>vek je dodatno ograničen</a:t>
            </a:r>
            <a:r>
              <a:rPr lang="sr-Latn-RS" sz="2000" dirty="0" smtClean="0">
                <a:latin typeface="Arial" pitchFamily="34" charset="0"/>
                <a:cs typeface="Arial" pitchFamily="34" charset="0"/>
              </a:rPr>
              <a:t>a</a:t>
            </a:r>
            <a:r>
              <a:rPr lang="vi-VN" sz="2000" dirty="0" smtClean="0">
                <a:latin typeface="Arial" pitchFamily="34" charset="0"/>
                <a:cs typeface="Arial" pitchFamily="34" charset="0"/>
              </a:rPr>
              <a:t> linearnim obrascem depresijacije .</a:t>
            </a:r>
          </a:p>
          <a:p>
            <a:pPr algn="just"/>
            <a:endParaRPr lang="vi-VN" sz="2000" dirty="0" smtClean="0">
              <a:latin typeface="Arial" pitchFamily="34" charset="0"/>
              <a:cs typeface="Arial" pitchFamily="34" charset="0"/>
            </a:endParaRPr>
          </a:p>
          <a:p>
            <a:pPr algn="just"/>
            <a:r>
              <a:rPr lang="sr-Latn-RS" sz="2000" dirty="0" smtClean="0">
                <a:latin typeface="Arial" pitchFamily="34" charset="0"/>
                <a:cs typeface="Arial" pitchFamily="34" charset="0"/>
              </a:rPr>
              <a:t>T</a:t>
            </a:r>
            <a:r>
              <a:rPr lang="vi-VN" sz="2000" dirty="0" smtClean="0">
                <a:latin typeface="Arial" pitchFamily="34" charset="0"/>
                <a:cs typeface="Arial" pitchFamily="34" charset="0"/>
              </a:rPr>
              <a:t>reća metoda </a:t>
            </a:r>
            <a:r>
              <a:rPr lang="sr-Latn-RS" sz="2000" dirty="0" smtClean="0">
                <a:latin typeface="Arial" pitchFamily="34" charset="0"/>
                <a:cs typeface="Arial" pitchFamily="34" charset="0"/>
              </a:rPr>
              <a:t>je </a:t>
            </a:r>
            <a:r>
              <a:rPr lang="vi-VN" sz="2000" dirty="0" smtClean="0">
                <a:latin typeface="Arial" pitchFamily="34" charset="0"/>
                <a:cs typeface="Arial" pitchFamily="34" charset="0"/>
              </a:rPr>
              <a:t>sveobuhvatnija i identifikuje specifične elemente</a:t>
            </a:r>
            <a:r>
              <a:rPr lang="sr-Latn-RS" sz="2000" dirty="0" smtClean="0">
                <a:latin typeface="Arial" pitchFamily="34" charset="0"/>
                <a:cs typeface="Arial" pitchFamily="34" charset="0"/>
              </a:rPr>
              <a:t>, </a:t>
            </a:r>
            <a:r>
              <a:rPr lang="vi-VN" sz="2000" dirty="0" smtClean="0">
                <a:latin typeface="Arial" pitchFamily="34" charset="0"/>
                <a:cs typeface="Arial" pitchFamily="34" charset="0"/>
              </a:rPr>
              <a:t>tretira</a:t>
            </a:r>
          </a:p>
          <a:p>
            <a:pPr algn="just"/>
            <a:r>
              <a:rPr lang="vi-VN" sz="2000" dirty="0" smtClean="0">
                <a:latin typeface="Arial" pitchFamily="34" charset="0"/>
                <a:cs typeface="Arial" pitchFamily="34" charset="0"/>
              </a:rPr>
              <a:t>svaki element odvojeno i obrađuje komponente ukupne depresijacije fizičke,</a:t>
            </a:r>
          </a:p>
          <a:p>
            <a:pPr algn="just"/>
            <a:r>
              <a:rPr lang="vi-VN" sz="2000" dirty="0" smtClean="0">
                <a:latin typeface="Arial" pitchFamily="34" charset="0"/>
                <a:cs typeface="Arial" pitchFamily="34" charset="0"/>
              </a:rPr>
              <a:t>ekonomske i funkcionalne zastarelosti.</a:t>
            </a:r>
            <a:endParaRPr lang="en-US" sz="2000" dirty="0">
              <a:latin typeface="Arial" pitchFamily="34" charset="0"/>
              <a:cs typeface="Arial" pitchFamily="34" charset="0"/>
            </a:endParaRPr>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815163" y="926161"/>
            <a:ext cx="10147004" cy="4093428"/>
          </a:xfrm>
          <a:prstGeom prst="rect">
            <a:avLst/>
          </a:prstGeom>
        </p:spPr>
        <p:txBody>
          <a:bodyPr wrap="square">
            <a:spAutoFit/>
          </a:bodyPr>
          <a:lstStyle/>
          <a:p>
            <a:pPr lvl="0" algn="just"/>
            <a:r>
              <a:rPr lang="en-US" sz="2000" dirty="0" smtClean="0">
                <a:latin typeface="Arial" pitchFamily="34" charset="0"/>
                <a:cs typeface="Arial" pitchFamily="34" charset="0"/>
              </a:rPr>
              <a:t>METODA </a:t>
            </a:r>
            <a:r>
              <a:rPr lang="sr-Latn-RS" sz="2000" dirty="0" smtClean="0">
                <a:latin typeface="Arial" pitchFamily="34" charset="0"/>
                <a:cs typeface="Arial" pitchFamily="34" charset="0"/>
              </a:rPr>
              <a:t> </a:t>
            </a:r>
            <a:r>
              <a:rPr lang="en-US" sz="2000" dirty="0" smtClean="0">
                <a:latin typeface="Arial" pitchFamily="34" charset="0"/>
                <a:cs typeface="Arial" pitchFamily="34" charset="0"/>
              </a:rPr>
              <a:t>EKSTRAKCIJE SA TRŽIŠTA</a:t>
            </a:r>
            <a:endParaRPr lang="sr-Latn-RS" sz="2000" dirty="0" smtClean="0">
              <a:latin typeface="Arial" pitchFamily="34" charset="0"/>
              <a:cs typeface="Arial" pitchFamily="34" charset="0"/>
            </a:endParaRPr>
          </a:p>
          <a:p>
            <a:pPr algn="just"/>
            <a:endParaRPr lang="en-US" sz="2000" dirty="0" smtClean="0">
              <a:latin typeface="Arial" pitchFamily="34" charset="0"/>
              <a:cs typeface="Arial" pitchFamily="34" charset="0"/>
            </a:endParaRPr>
          </a:p>
          <a:p>
            <a:pPr algn="just"/>
            <a:r>
              <a:rPr lang="en-US" sz="2000" dirty="0" smtClean="0">
                <a:latin typeface="Arial" pitchFamily="34" charset="0"/>
                <a:cs typeface="Arial" pitchFamily="34" charset="0"/>
              </a:rPr>
              <a:t>U</a:t>
            </a:r>
            <a:r>
              <a:rPr lang="sr-Latn-RS" sz="2000" dirty="0" smtClean="0">
                <a:latin typeface="Arial" pitchFamily="34" charset="0"/>
                <a:cs typeface="Arial" pitchFamily="34" charset="0"/>
              </a:rPr>
              <a:t> </a:t>
            </a:r>
            <a:r>
              <a:rPr lang="en-US" sz="2000" dirty="0" err="1" smtClean="0">
                <a:latin typeface="Arial" pitchFamily="34" charset="0"/>
                <a:cs typeface="Arial" pitchFamily="34" charset="0"/>
              </a:rPr>
              <a:t>zavis</a:t>
            </a:r>
            <a:r>
              <a:rPr lang="sr-Latn-RS" sz="2000" dirty="0" smtClean="0">
                <a:latin typeface="Arial" pitchFamily="34" charset="0"/>
                <a:cs typeface="Arial" pitchFamily="34" charset="0"/>
              </a:rPr>
              <a:t>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dostupnosti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komparativa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tržišta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kojih</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izvlači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depresijacija</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ova metoda </a:t>
            </a:r>
            <a:r>
              <a:rPr lang="en-US" sz="2000" dirty="0" err="1" smtClean="0">
                <a:latin typeface="Arial" pitchFamily="34" charset="0"/>
                <a:cs typeface="Arial" pitchFamily="34" charset="0"/>
              </a:rPr>
              <a:t>predstavlja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preveliko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pojednostavljenje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kompleksnih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fizičkih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funkcionalnih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ekonomskih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uzroka</a:t>
            </a:r>
            <a:r>
              <a:rPr lang="en-US" sz="2000" dirty="0" smtClean="0">
                <a:latin typeface="Arial" pitchFamily="34" charset="0"/>
                <a:cs typeface="Arial" pitchFamily="34" charset="0"/>
              </a:rPr>
              <a:t>.</a:t>
            </a:r>
            <a:r>
              <a:rPr lang="sr-Latn-RS" sz="2000" dirty="0" smtClean="0">
                <a:latin typeface="Arial" pitchFamily="34" charset="0"/>
                <a:cs typeface="Arial" pitchFamily="34" charset="0"/>
              </a:rPr>
              <a:t> Komparativi se k</a:t>
            </a:r>
            <a:r>
              <a:rPr lang="en-US" sz="2000" dirty="0" err="1" smtClean="0">
                <a:latin typeface="Arial" pitchFamily="34" charset="0"/>
                <a:cs typeface="Arial" pitchFamily="34" charset="0"/>
              </a:rPr>
              <a:t>orist</a:t>
            </a:r>
            <a:r>
              <a:rPr lang="sr-Latn-RS" sz="2000" dirty="0" smtClean="0">
                <a:latin typeface="Arial" pitchFamily="34" charset="0"/>
                <a:cs typeface="Arial" pitchFamily="34" charset="0"/>
              </a:rPr>
              <a: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ukupnu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depresijaciju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ekonomskog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veka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procenjivanje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ekonomske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zastarelosti</a:t>
            </a:r>
            <a:r>
              <a:rPr lang="sr-Latn-RS" sz="2000" dirty="0" smtClean="0">
                <a:latin typeface="Arial" pitchFamily="34" charset="0"/>
                <a:cs typeface="Arial" pitchFamily="34" charset="0"/>
              </a:rPr>
              <a:t> </a:t>
            </a:r>
            <a:r>
              <a:rPr lang="en-US" sz="2000" dirty="0" smtClean="0">
                <a:latin typeface="Arial" pitchFamily="34" charset="0"/>
                <a:cs typeface="Arial" pitchFamily="34" charset="0"/>
              </a:rPr>
              <a:t>(</a:t>
            </a:r>
            <a:r>
              <a:rPr lang="en-US" sz="2000" dirty="0" err="1" smtClean="0">
                <a:latin typeface="Arial" pitchFamily="34" charset="0"/>
                <a:cs typeface="Arial" pitchFamily="34" charset="0"/>
              </a:rPr>
              <a:t>slični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komparativi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prometovanih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nepokretnosti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sličnim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osobinama</a:t>
            </a:r>
            <a:r>
              <a:rPr lang="en-US" sz="2000" dirty="0" smtClean="0">
                <a:latin typeface="Arial" pitchFamily="34" charset="0"/>
                <a:cs typeface="Arial" pitchFamily="34" charset="0"/>
              </a:rPr>
              <a:t>, t</a:t>
            </a:r>
            <a:r>
              <a:rPr lang="sr-Latn-RS" sz="2000" dirty="0" smtClean="0">
                <a:latin typeface="Arial" pitchFamily="34" charset="0"/>
                <a:cs typeface="Arial" pitchFamily="34" charset="0"/>
              </a:rPr>
              <a:t>r</a:t>
            </a:r>
            <a:r>
              <a:rPr lang="en-US" sz="2000" dirty="0" err="1" smtClean="0">
                <a:latin typeface="Arial" pitchFamily="34" charset="0"/>
                <a:cs typeface="Arial" pitchFamily="34" charset="0"/>
              </a:rPr>
              <a:t>oškovi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svaki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komparativ</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prodaje</a:t>
            </a:r>
            <a:r>
              <a:rPr lang="en-US" sz="2000" dirty="0" smtClean="0">
                <a:latin typeface="Arial" pitchFamily="34" charset="0"/>
                <a:cs typeface="Arial" pitchFamily="34" charset="0"/>
              </a:rPr>
              <a:t>,</a:t>
            </a:r>
            <a:r>
              <a:rPr lang="sr-Latn-RS" sz="2000" dirty="0" smtClean="0">
                <a:latin typeface="Arial" pitchFamily="34" charset="0"/>
                <a:cs typeface="Arial" pitchFamily="34" charset="0"/>
              </a:rPr>
              <a:t> </a:t>
            </a:r>
            <a:r>
              <a:rPr lang="en-US" sz="2000" dirty="0" err="1" smtClean="0">
                <a:latin typeface="Arial" pitchFamily="34" charset="0"/>
                <a:cs typeface="Arial" pitchFamily="34" charset="0"/>
              </a:rPr>
              <a:t>oduzima</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amortizovana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a:t>
            </a:r>
            <a:r>
              <a:rPr lang="sr-Latn-RS" sz="2000" dirty="0" smtClean="0">
                <a:latin typeface="Arial" pitchFamily="34" charset="0"/>
                <a:cs typeface="Arial" pitchFamily="34" charset="0"/>
              </a:rPr>
              <a:t>n</a:t>
            </a:r>
            <a:r>
              <a:rPr lang="en-US" sz="2000" dirty="0" err="1" smtClean="0">
                <a:latin typeface="Arial" pitchFamily="34" charset="0"/>
                <a:cs typeface="Arial" pitchFamily="34" charset="0"/>
              </a:rPr>
              <a:t>ost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bi se </a:t>
            </a:r>
            <a:r>
              <a:rPr lang="en-US" sz="2000" dirty="0" err="1" smtClean="0">
                <a:latin typeface="Arial" pitchFamily="34" charset="0"/>
                <a:cs typeface="Arial" pitchFamily="34" charset="0"/>
              </a:rPr>
              <a:t>došlo</a:t>
            </a:r>
            <a:r>
              <a:rPr lang="en-US" sz="2000" dirty="0" smtClean="0">
                <a:latin typeface="Arial" pitchFamily="34" charset="0"/>
                <a:cs typeface="Arial" pitchFamily="34" charset="0"/>
              </a:rPr>
              <a:t> do </a:t>
            </a:r>
            <a:r>
              <a:rPr lang="en-US" sz="2000" dirty="0" err="1" smtClean="0">
                <a:latin typeface="Arial" pitchFamily="34" charset="0"/>
                <a:cs typeface="Arial" pitchFamily="34" charset="0"/>
              </a:rPr>
              <a:t>depresijacije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svaki</a:t>
            </a:r>
            <a:r>
              <a:rPr lang="sr-Latn-RS" sz="2000" dirty="0" smtClean="0">
                <a:latin typeface="Arial" pitchFamily="34" charset="0"/>
                <a:cs typeface="Arial" pitchFamily="34" charset="0"/>
              </a:rPr>
              <a: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dobije</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vrednost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izrazi</a:t>
            </a:r>
            <a:r>
              <a:rPr lang="en-US" sz="2000" dirty="0" smtClean="0">
                <a:latin typeface="Arial" pitchFamily="34" charset="0"/>
                <a:cs typeface="Arial" pitchFamily="34" charset="0"/>
              </a:rPr>
              <a:t> se u </a:t>
            </a:r>
            <a:r>
              <a:rPr lang="en-US" sz="2000" dirty="0" err="1" smtClean="0">
                <a:latin typeface="Arial" pitchFamily="34" charset="0"/>
                <a:cs typeface="Arial" pitchFamily="34" charset="0"/>
              </a:rPr>
              <a:t>procentu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procenat</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množi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izračunatim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troškovima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procenjivani </a:t>
            </a:r>
            <a:r>
              <a:rPr lang="en-US" sz="2000" dirty="0" err="1" smtClean="0">
                <a:latin typeface="Arial" pitchFamily="34" charset="0"/>
                <a:cs typeface="Arial" pitchFamily="34" charset="0"/>
              </a:rPr>
              <a:t>objekat</a:t>
            </a:r>
            <a:r>
              <a:rPr lang="en-US" sz="2000" dirty="0" smtClean="0">
                <a:latin typeface="Arial" pitchFamily="34" charset="0"/>
                <a:cs typeface="Arial" pitchFamily="34" charset="0"/>
              </a:rPr>
              <a:t>).</a:t>
            </a:r>
          </a:p>
          <a:p>
            <a:pPr algn="just"/>
            <a:endParaRPr lang="sr-Latn-RS" sz="2000" dirty="0" smtClean="0">
              <a:latin typeface="Arial" pitchFamily="34" charset="0"/>
              <a:cs typeface="Arial" pitchFamily="34" charset="0"/>
            </a:endParaRPr>
          </a:p>
          <a:p>
            <a:pPr algn="just"/>
            <a:r>
              <a:rPr lang="sr-Latn-RS" sz="2000" dirty="0" smtClean="0">
                <a:latin typeface="Arial" pitchFamily="34" charset="0"/>
                <a:cs typeface="Arial" pitchFamily="34" charset="0"/>
              </a:rPr>
              <a:t>P</a:t>
            </a:r>
            <a:r>
              <a:rPr lang="en-US" sz="2000" dirty="0" err="1" smtClean="0">
                <a:latin typeface="Arial" pitchFamily="34" charset="0"/>
                <a:cs typeface="Arial" pitchFamily="34" charset="0"/>
              </a:rPr>
              <a:t>ouzdan</a:t>
            </a:r>
            <a:r>
              <a:rPr lang="sr-Latn-RS" sz="2000" dirty="0" smtClean="0">
                <a:latin typeface="Arial" pitchFamily="34" charset="0"/>
                <a:cs typeface="Arial" pitchFamily="34" charset="0"/>
              </a:rPr>
              <a:t>a</a:t>
            </a:r>
            <a:r>
              <a:rPr lang="en-US" sz="2000" dirty="0" smtClean="0">
                <a:latin typeface="Arial" pitchFamily="34" charset="0"/>
                <a:cs typeface="Arial" pitchFamily="34" charset="0"/>
              </a:rPr>
              <a:t> je </a:t>
            </a:r>
            <a:r>
              <a:rPr lang="en-US" sz="2000" dirty="0" err="1" smtClean="0">
                <a:latin typeface="Arial" pitchFamily="34" charset="0"/>
                <a:cs typeface="Arial" pitchFamily="34" charset="0"/>
              </a:rPr>
              <a:t>kada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ima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dosta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komparativa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tržišta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fizičk</a:t>
            </a:r>
            <a:r>
              <a:rPr lang="sr-Latn-RS" sz="2000" dirty="0" smtClean="0">
                <a:latin typeface="Arial" pitchFamily="34" charset="0"/>
                <a:cs typeface="Arial" pitchFamily="34" charset="0"/>
              </a:rPr>
              <a:t>i</a:t>
            </a:r>
            <a:r>
              <a:rPr lang="en-US" sz="2000" dirty="0" smtClean="0">
                <a:latin typeface="Arial" pitchFamily="34" charset="0"/>
                <a:cs typeface="Arial" pitchFamily="34" charset="0"/>
              </a:rPr>
              <a:t>m, </a:t>
            </a:r>
            <a:r>
              <a:rPr lang="en-US" sz="2000" dirty="0" err="1" smtClean="0">
                <a:latin typeface="Arial" pitchFamily="34" charset="0"/>
                <a:cs typeface="Arial" pitchFamily="34" charset="0"/>
              </a:rPr>
              <a:t>funkcionaln</a:t>
            </a:r>
            <a:r>
              <a:rPr lang="sr-Latn-RS" sz="2000" dirty="0" smtClean="0">
                <a:latin typeface="Arial" pitchFamily="34" charset="0"/>
                <a:cs typeface="Arial" pitchFamily="34" charset="0"/>
              </a:rPr>
              <a:t>i</a:t>
            </a:r>
            <a:r>
              <a:rPr lang="en-US" sz="2000" dirty="0" smtClean="0">
                <a:latin typeface="Arial" pitchFamily="34" charset="0"/>
                <a:cs typeface="Arial" pitchFamily="34" charset="0"/>
              </a:rPr>
              <a:t>m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ekonomskim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karakteristikama</a:t>
            </a:r>
            <a:r>
              <a:rPr lang="sr-Latn-RS" sz="2000" dirty="0" smtClean="0">
                <a:latin typeface="Arial" pitchFamily="34" charset="0"/>
                <a:cs typeface="Arial" pitchFamily="34" charset="0"/>
              </a:rPr>
              <a:t>- </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sličnim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kao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naš</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objekat</a:t>
            </a:r>
            <a:r>
              <a:rPr lang="sr-Latn-RS" sz="2000" dirty="0" smtClean="0">
                <a:latin typeface="Arial" pitchFamily="34" charset="0"/>
                <a:cs typeface="Arial" pitchFamily="34" charset="0"/>
              </a:rPr>
              <a:t>.</a:t>
            </a:r>
            <a:r>
              <a:rPr lang="en-US" sz="2000" dirty="0" smtClean="0">
                <a:latin typeface="Arial" pitchFamily="34" charset="0"/>
                <a:cs typeface="Arial" pitchFamily="34" charset="0"/>
              </a:rPr>
              <a:t> </a:t>
            </a:r>
            <a:r>
              <a:rPr lang="en-US" dirty="0" smtClean="0"/>
              <a:t> </a:t>
            </a:r>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5" name="Title 4"/>
          <p:cNvSpPr>
            <a:spLocks noGrp="1"/>
          </p:cNvSpPr>
          <p:nvPr>
            <p:ph type="title"/>
          </p:nvPr>
        </p:nvSpPr>
        <p:spPr>
          <a:xfrm>
            <a:off x="848832" y="491831"/>
            <a:ext cx="10515600" cy="5834542"/>
          </a:xfrm>
        </p:spPr>
        <p:txBody>
          <a:bodyPr/>
          <a:lstStyle/>
          <a:p>
            <a:pPr lvl="0"/>
            <a:r>
              <a:rPr lang="en-US" sz="2000" b="0" dirty="0" smtClean="0">
                <a:latin typeface="Arial" pitchFamily="34" charset="0"/>
                <a:cs typeface="Arial" pitchFamily="34" charset="0"/>
              </a:rPr>
              <a:t>METODA STAROST- VEK TRAJANJA</a:t>
            </a:r>
            <a:r>
              <a:rPr lang="sr-Latn-RS" sz="2000" b="0" dirty="0" smtClean="0">
                <a:latin typeface="Arial" pitchFamily="34" charset="0"/>
                <a:cs typeface="Arial" pitchFamily="34" charset="0"/>
              </a:rPr>
              <a:t/>
            </a:r>
            <a:br>
              <a:rPr lang="sr-Latn-RS" sz="2000" b="0" dirty="0" smtClean="0">
                <a:latin typeface="Arial" pitchFamily="34" charset="0"/>
                <a:cs typeface="Arial" pitchFamily="34" charset="0"/>
              </a:rPr>
            </a:br>
            <a:r>
              <a:rPr lang="en-US" sz="2000" b="0" dirty="0" smtClean="0">
                <a:latin typeface="Arial" pitchFamily="34" charset="0"/>
                <a:cs typeface="Arial" pitchFamily="34" charset="0"/>
              </a:rPr>
              <a:t/>
            </a:r>
            <a:br>
              <a:rPr lang="en-US" sz="2000" b="0" dirty="0" smtClean="0">
                <a:latin typeface="Arial" pitchFamily="34" charset="0"/>
                <a:cs typeface="Arial" pitchFamily="34" charset="0"/>
              </a:rPr>
            </a:br>
            <a:r>
              <a:rPr lang="sr-Latn-RS" sz="2000" b="0" dirty="0" err="1" smtClean="0">
                <a:latin typeface="Arial" pitchFamily="34" charset="0"/>
                <a:cs typeface="Arial" pitchFamily="34" charset="0"/>
              </a:rPr>
              <a:t>E</a:t>
            </a:r>
            <a:r>
              <a:rPr lang="en-US" sz="2000" b="0" dirty="0" err="1" smtClean="0">
                <a:latin typeface="Arial" pitchFamily="34" charset="0"/>
                <a:cs typeface="Arial" pitchFamily="34" charset="0"/>
              </a:rPr>
              <a:t>fektivna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starost</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ekonomski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vek</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primarni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elementi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koji</a:t>
            </a:r>
            <a:r>
              <a:rPr lang="en-US" sz="2000" b="0" dirty="0" smtClean="0">
                <a:latin typeface="Arial" pitchFamily="34" charset="0"/>
                <a:cs typeface="Arial" pitchFamily="34" charset="0"/>
              </a:rPr>
              <a:t> se </a:t>
            </a:r>
            <a:r>
              <a:rPr lang="en-US" sz="2000" b="0" dirty="0" err="1" smtClean="0">
                <a:latin typeface="Arial" pitchFamily="34" charset="0"/>
                <a:cs typeface="Arial" pitchFamily="34" charset="0"/>
              </a:rPr>
              <a:t>korist</a:t>
            </a:r>
            <a:r>
              <a:rPr lang="sr-Latn-RS" sz="2000" b="0" dirty="0" smtClean="0">
                <a:latin typeface="Arial" pitchFamily="34" charset="0"/>
                <a:cs typeface="Arial" pitchFamily="34" charset="0"/>
              </a:rPr>
              <a:t>e.</a:t>
            </a:r>
            <a:r>
              <a:rPr lang="en-US" sz="2000" b="0" dirty="0" smtClean="0">
                <a:latin typeface="Arial" pitchFamily="34" charset="0"/>
                <a:cs typeface="Arial" pitchFamily="34" charset="0"/>
              </a:rPr>
              <a:t> </a:t>
            </a:r>
            <a:r>
              <a:rPr lang="sr-Latn-RS" sz="2000" b="0" dirty="0" err="1" smtClean="0">
                <a:latin typeface="Arial" pitchFamily="34" charset="0"/>
                <a:cs typeface="Arial" pitchFamily="34" charset="0"/>
              </a:rPr>
              <a:t>I</a:t>
            </a:r>
            <a:r>
              <a:rPr lang="en-US" sz="2000" b="0" dirty="0" smtClean="0">
                <a:latin typeface="Arial" pitchFamily="34" charset="0"/>
                <a:cs typeface="Arial" pitchFamily="34" charset="0"/>
              </a:rPr>
              <a:t>z </a:t>
            </a:r>
            <a:r>
              <a:rPr lang="en-US" sz="2000" b="0" dirty="0" err="1" smtClean="0">
                <a:latin typeface="Arial" pitchFamily="34" charset="0"/>
                <a:cs typeface="Arial" pitchFamily="34" charset="0"/>
              </a:rPr>
              <a:t>ovog</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odnosa</a:t>
            </a:r>
            <a:r>
              <a:rPr lang="en-US" sz="2000" b="0" dirty="0" smtClean="0">
                <a:latin typeface="Arial" pitchFamily="34" charset="0"/>
                <a:cs typeface="Arial" pitchFamily="34" charset="0"/>
              </a:rPr>
              <a:t> s</a:t>
            </a:r>
            <a:r>
              <a:rPr lang="sr-Latn-RS" sz="2000" b="0" dirty="0" smtClean="0">
                <a:latin typeface="Arial" pitchFamily="34" charset="0"/>
                <a:cs typeface="Arial" pitchFamily="34" charset="0"/>
              </a:rPr>
              <a:t>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dobija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depresijac</a:t>
            </a:r>
            <a:r>
              <a:rPr lang="sr-Latn-RS" sz="2000" b="0" dirty="0" smtClean="0">
                <a:latin typeface="Arial" pitchFamily="34" charset="0"/>
                <a:cs typeface="Arial" pitchFamily="34" charset="0"/>
              </a:rPr>
              <a:t>i</a:t>
            </a:r>
            <a:r>
              <a:rPr lang="en-US" sz="2000" b="0" dirty="0" err="1" smtClean="0">
                <a:latin typeface="Arial" pitchFamily="34" charset="0"/>
                <a:cs typeface="Arial" pitchFamily="34" charset="0"/>
              </a:rPr>
              <a:t>ja</a:t>
            </a:r>
            <a:r>
              <a:rPr lang="sr-Latn-RS" sz="2000" b="0" dirty="0" smtClean="0">
                <a:latin typeface="Arial" pitchFamily="34" charset="0"/>
                <a:cs typeface="Arial" pitchFamily="34" charset="0"/>
              </a:rPr>
              <a:t>.</a:t>
            </a:r>
            <a:br>
              <a:rPr lang="sr-Latn-RS" sz="2000" b="0" dirty="0" smtClean="0">
                <a:latin typeface="Arial" pitchFamily="34" charset="0"/>
                <a:cs typeface="Arial" pitchFamily="34" charset="0"/>
              </a:rPr>
            </a:br>
            <a:r>
              <a:rPr lang="en-US" sz="2000" b="0" dirty="0" smtClean="0">
                <a:latin typeface="Arial" pitchFamily="34" charset="0"/>
                <a:cs typeface="Arial" pitchFamily="34" charset="0"/>
              </a:rPr>
              <a:t/>
            </a:r>
            <a:br>
              <a:rPr lang="en-US" sz="2000" b="0" dirty="0" smtClean="0">
                <a:latin typeface="Arial" pitchFamily="34" charset="0"/>
                <a:cs typeface="Arial" pitchFamily="34" charset="0"/>
              </a:rPr>
            </a:br>
            <a:r>
              <a:rPr lang="sr-Latn-RS" sz="2000" b="0" dirty="0" smtClean="0">
                <a:latin typeface="Arial" pitchFamily="34" charset="0"/>
                <a:cs typeface="Arial" pitchFamily="34" charset="0"/>
              </a:rPr>
              <a:t>E</a:t>
            </a:r>
            <a:r>
              <a:rPr lang="en-US" sz="2000" b="0" dirty="0" err="1" smtClean="0">
                <a:latin typeface="Arial" pitchFamily="34" charset="0"/>
                <a:cs typeface="Arial" pitchFamily="34" charset="0"/>
              </a:rPr>
              <a:t>fe</a:t>
            </a:r>
            <a:r>
              <a:rPr lang="sr-Latn-RS" sz="2000" b="0" dirty="0" smtClean="0">
                <a:latin typeface="Arial" pitchFamily="34" charset="0"/>
                <a:cs typeface="Arial" pitchFamily="34" charset="0"/>
              </a:rPr>
              <a:t>k</a:t>
            </a:r>
            <a:r>
              <a:rPr lang="en-US" sz="2000" b="0" dirty="0" err="1" smtClean="0">
                <a:latin typeface="Arial" pitchFamily="34" charset="0"/>
                <a:cs typeface="Arial" pitchFamily="34" charset="0"/>
              </a:rPr>
              <a:t>tivna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starost</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ekonomski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vek</a:t>
            </a:r>
            <a:r>
              <a:rPr lang="en-US" sz="2000" b="0" dirty="0" smtClean="0">
                <a:latin typeface="Arial" pitchFamily="34" charset="0"/>
                <a:cs typeface="Arial" pitchFamily="34" charset="0"/>
              </a:rPr>
              <a:t> </a:t>
            </a:r>
            <a:r>
              <a:rPr lang="en-US" sz="2000" dirty="0" smtClean="0">
                <a:latin typeface="Arial" pitchFamily="34" charset="0"/>
                <a:cs typeface="Arial" pitchFamily="34" charset="0"/>
              </a:rPr>
              <a:t>x</a:t>
            </a: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troškovi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gradnje</a:t>
            </a:r>
            <a:r>
              <a:rPr lang="en-US" sz="2000" b="0" dirty="0" smtClean="0">
                <a:latin typeface="Arial" pitchFamily="34" charset="0"/>
                <a:cs typeface="Arial" pitchFamily="34" charset="0"/>
              </a:rPr>
              <a:t> </a:t>
            </a:r>
            <a:r>
              <a:rPr lang="en-US" sz="2000" dirty="0" smtClean="0">
                <a:latin typeface="Arial" pitchFamily="34" charset="0"/>
                <a:cs typeface="Arial" pitchFamily="34" charset="0"/>
              </a:rPr>
              <a:t>=</a:t>
            </a: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depresijacija</a:t>
            </a:r>
            <a:r>
              <a:rPr lang="en-US" sz="2000" b="0" dirty="0" smtClean="0">
                <a:latin typeface="Arial" pitchFamily="34" charset="0"/>
                <a:cs typeface="Arial" pitchFamily="34" charset="0"/>
              </a:rPr>
              <a:t> </a:t>
            </a:r>
            <a:r>
              <a:rPr lang="sr-Latn-RS" sz="2000" b="0" dirty="0" smtClean="0">
                <a:latin typeface="Arial" pitchFamily="34" charset="0"/>
                <a:cs typeface="Arial" pitchFamily="34" charset="0"/>
              </a:rPr>
              <a:t/>
            </a:r>
            <a:br>
              <a:rPr lang="sr-Latn-RS" sz="2000" b="0" dirty="0" smtClean="0">
                <a:latin typeface="Arial" pitchFamily="34" charset="0"/>
                <a:cs typeface="Arial" pitchFamily="34" charset="0"/>
              </a:rPr>
            </a:br>
            <a:r>
              <a:rPr lang="en-US" sz="2000" b="0" dirty="0" smtClean="0">
                <a:latin typeface="Arial" pitchFamily="34" charset="0"/>
                <a:cs typeface="Arial" pitchFamily="34" charset="0"/>
              </a:rPr>
              <a:t/>
            </a:r>
            <a:br>
              <a:rPr lang="en-US" sz="2000" b="0" dirty="0" smtClean="0">
                <a:latin typeface="Arial" pitchFamily="34" charset="0"/>
                <a:cs typeface="Arial" pitchFamily="34" charset="0"/>
              </a:rPr>
            </a:b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nije</a:t>
            </a:r>
            <a:r>
              <a:rPr lang="en-US" sz="2000" b="0" dirty="0" smtClean="0">
                <a:latin typeface="Arial" pitchFamily="34" charset="0"/>
                <a:cs typeface="Arial" pitchFamily="34" charset="0"/>
              </a:rPr>
              <a:t> pr</a:t>
            </a:r>
            <a:r>
              <a:rPr lang="sr-Latn-RS" sz="2000" b="0" dirty="0" smtClean="0">
                <a:latin typeface="Arial" pitchFamily="34" charset="0"/>
                <a:cs typeface="Arial" pitchFamily="34" charset="0"/>
              </a:rPr>
              <a:t>e</a:t>
            </a:r>
            <a:r>
              <a:rPr lang="en-US" sz="2000" b="0" dirty="0" err="1" smtClean="0">
                <a:latin typeface="Arial" pitchFamily="34" charset="0"/>
                <a:cs typeface="Arial" pitchFamily="34" charset="0"/>
              </a:rPr>
              <a:t>cizna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ali</a:t>
            </a:r>
            <a:r>
              <a:rPr lang="en-US" sz="2000" b="0" dirty="0" smtClean="0">
                <a:latin typeface="Arial" pitchFamily="34" charset="0"/>
                <a:cs typeface="Arial" pitchFamily="34" charset="0"/>
              </a:rPr>
              <a:t> je </a:t>
            </a:r>
            <a:r>
              <a:rPr lang="en-US" sz="2000" b="0" dirty="0" err="1" smtClean="0">
                <a:latin typeface="Arial" pitchFamily="34" charset="0"/>
                <a:cs typeface="Arial" pitchFamily="34" charset="0"/>
              </a:rPr>
              <a:t>lako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razumljiva</a:t>
            </a:r>
            <a:r>
              <a:rPr lang="sr-Latn-RS" sz="2000" b="0" dirty="0" smtClean="0">
                <a:latin typeface="Arial" pitchFamily="34" charset="0"/>
                <a:cs typeface="Arial" pitchFamily="34" charset="0"/>
              </a:rPr>
              <a:t>.</a:t>
            </a: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sr-Latn-RS" sz="2000" b="0" dirty="0" smtClean="0">
                <a:latin typeface="Arial" pitchFamily="34" charset="0"/>
                <a:cs typeface="Arial" pitchFamily="34" charset="0"/>
              </a:rPr>
              <a:t>I</a:t>
            </a:r>
            <a:r>
              <a:rPr lang="en-US" sz="2000" b="0" dirty="0" err="1" smtClean="0">
                <a:latin typeface="Arial" pitchFamily="34" charset="0"/>
                <a:cs typeface="Arial" pitchFamily="34" charset="0"/>
              </a:rPr>
              <a:t>stražuje</a:t>
            </a:r>
            <a:r>
              <a:rPr lang="en-US" sz="2000" b="0" dirty="0" smtClean="0">
                <a:latin typeface="Arial" pitchFamily="34" charset="0"/>
                <a:cs typeface="Arial" pitchFamily="34" charset="0"/>
              </a:rPr>
              <a:t> se </a:t>
            </a:r>
            <a:r>
              <a:rPr lang="en-US" sz="2000" b="0" dirty="0" err="1" smtClean="0">
                <a:latin typeface="Arial" pitchFamily="34" charset="0"/>
                <a:cs typeface="Arial" pitchFamily="34" charset="0"/>
              </a:rPr>
              <a:t>očekivani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ekonom</a:t>
            </a:r>
            <a:r>
              <a:rPr lang="sr-Latn-RS" sz="2000" b="0" dirty="0" smtClean="0">
                <a:latin typeface="Arial" pitchFamily="34" charset="0"/>
                <a:cs typeface="Arial" pitchFamily="34" charset="0"/>
              </a:rPr>
              <a:t>sk</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vek</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sličnih</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objekata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procenjuje</a:t>
            </a:r>
            <a:r>
              <a:rPr lang="en-US" sz="2000" b="0" dirty="0" smtClean="0">
                <a:latin typeface="Arial" pitchFamily="34" charset="0"/>
                <a:cs typeface="Arial" pitchFamily="34" charset="0"/>
              </a:rPr>
              <a:t> se </a:t>
            </a:r>
            <a:r>
              <a:rPr lang="en-US" sz="2000" b="0" dirty="0" err="1" smtClean="0">
                <a:latin typeface="Arial" pitchFamily="34" charset="0"/>
                <a:cs typeface="Arial" pitchFamily="34" charset="0"/>
              </a:rPr>
              <a:t>efektivna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starost</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objekta</a:t>
            </a:r>
            <a:r>
              <a:rPr lang="en-US" sz="2000" b="0" dirty="0" smtClean="0">
                <a:latin typeface="Arial" pitchFamily="34" charset="0"/>
                <a:cs typeface="Arial" pitchFamily="34" charset="0"/>
              </a:rPr>
              <a:t>. </a:t>
            </a:r>
            <a:r>
              <a:rPr lang="sr-Latn-RS" sz="2000" b="0" dirty="0" err="1" smtClean="0">
                <a:latin typeface="Arial" pitchFamily="34" charset="0"/>
                <a:cs typeface="Arial" pitchFamily="34" charset="0"/>
              </a:rPr>
              <a:t>D</a:t>
            </a:r>
            <a:r>
              <a:rPr lang="en-US" sz="2000" b="0" dirty="0" err="1" smtClean="0">
                <a:latin typeface="Arial" pitchFamily="34" charset="0"/>
                <a:cs typeface="Arial" pitchFamily="34" charset="0"/>
              </a:rPr>
              <a:t>obija</a:t>
            </a:r>
            <a:r>
              <a:rPr lang="en-US" sz="2000" b="0" dirty="0" smtClean="0">
                <a:latin typeface="Arial" pitchFamily="34" charset="0"/>
                <a:cs typeface="Arial" pitchFamily="34" charset="0"/>
              </a:rPr>
              <a:t> se </a:t>
            </a:r>
            <a:r>
              <a:rPr lang="en-US" sz="2000" b="0" dirty="0" err="1" smtClean="0">
                <a:latin typeface="Arial" pitchFamily="34" charset="0"/>
                <a:cs typeface="Arial" pitchFamily="34" charset="0"/>
              </a:rPr>
              <a:t>depresijacija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objekta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onda</a:t>
            </a:r>
            <a:r>
              <a:rPr lang="en-US" sz="2000" b="0" dirty="0" smtClean="0">
                <a:latin typeface="Arial" pitchFamily="34" charset="0"/>
                <a:cs typeface="Arial" pitchFamily="34" charset="0"/>
              </a:rPr>
              <a:t> se </a:t>
            </a:r>
            <a:r>
              <a:rPr lang="en-US" sz="2000" b="0" dirty="0" err="1" smtClean="0">
                <a:latin typeface="Arial" pitchFamily="34" charset="0"/>
                <a:cs typeface="Arial" pitchFamily="34" charset="0"/>
              </a:rPr>
              <a:t>ona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oduz</a:t>
            </a:r>
            <a:r>
              <a:rPr lang="sr-Latn-RS" sz="2000" b="0" dirty="0" smtClean="0">
                <a:latin typeface="Arial" pitchFamily="34" charset="0"/>
                <a:cs typeface="Arial" pitchFamily="34" charset="0"/>
              </a:rPr>
              <a:t>i</a:t>
            </a:r>
            <a:r>
              <a:rPr lang="en-US" sz="2000" b="0" dirty="0" smtClean="0">
                <a:latin typeface="Arial" pitchFamily="34" charset="0"/>
                <a:cs typeface="Arial" pitchFamily="34" charset="0"/>
              </a:rPr>
              <a:t>ma </a:t>
            </a:r>
            <a:r>
              <a:rPr lang="en-US" sz="2000" b="0" dirty="0" err="1" smtClean="0">
                <a:latin typeface="Arial" pitchFamily="34" charset="0"/>
                <a:cs typeface="Arial" pitchFamily="34" charset="0"/>
              </a:rPr>
              <a:t>od</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troškova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gradnje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predmetnog</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objekta</a:t>
            </a:r>
            <a:r>
              <a:rPr lang="en-US" sz="2000" b="0" dirty="0" smtClean="0">
                <a:latin typeface="Arial" pitchFamily="34" charset="0"/>
                <a:cs typeface="Arial" pitchFamily="34" charset="0"/>
              </a:rPr>
              <a:t> </a:t>
            </a:r>
            <a:r>
              <a:rPr lang="sr-Latn-RS" sz="2000" b="0" dirty="0" smtClean="0">
                <a:latin typeface="Arial" pitchFamily="34" charset="0"/>
                <a:cs typeface="Arial" pitchFamily="34" charset="0"/>
              </a:rPr>
              <a:t>kako</a:t>
            </a:r>
            <a:r>
              <a:rPr lang="en-US" sz="2000" b="0" dirty="0" smtClean="0">
                <a:latin typeface="Arial" pitchFamily="34" charset="0"/>
                <a:cs typeface="Arial" pitchFamily="34" charset="0"/>
              </a:rPr>
              <a:t> bi se </a:t>
            </a:r>
            <a:r>
              <a:rPr lang="en-US" sz="2000" b="0" dirty="0" err="1" smtClean="0">
                <a:latin typeface="Arial" pitchFamily="34" charset="0"/>
                <a:cs typeface="Arial" pitchFamily="34" charset="0"/>
              </a:rPr>
              <a:t>dobila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procenjena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vrednost</a:t>
            </a:r>
            <a:r>
              <a:rPr lang="en-US" sz="2000" b="0" dirty="0" smtClean="0">
                <a:latin typeface="Arial" pitchFamily="34" charset="0"/>
                <a:cs typeface="Arial" pitchFamily="34" charset="0"/>
              </a:rPr>
              <a:t>.</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en-US" sz="2000" b="0" dirty="0" err="1" smtClean="0">
                <a:latin typeface="Arial" pitchFamily="34" charset="0"/>
                <a:cs typeface="Arial" pitchFamily="34" charset="0"/>
              </a:rPr>
              <a:t>Ograničenja</a:t>
            </a:r>
            <a:r>
              <a:rPr lang="sr-Latn-RS" sz="2000" b="0" dirty="0" smtClean="0">
                <a:latin typeface="Arial" pitchFamily="34" charset="0"/>
                <a:cs typeface="Arial" pitchFamily="34" charset="0"/>
              </a:rPr>
              <a:t>:</a:t>
            </a:r>
            <a:r>
              <a:rPr lang="en-US" sz="2000" b="0" dirty="0" smtClean="0">
                <a:latin typeface="Arial" pitchFamily="34" charset="0"/>
                <a:cs typeface="Arial" pitchFamily="34" charset="0"/>
              </a:rPr>
              <a:t> pre</a:t>
            </a:r>
            <a:r>
              <a:rPr lang="sr-Latn-RS" sz="2000" b="0" dirty="0" smtClean="0">
                <a:latin typeface="Arial" pitchFamily="34" charset="0"/>
                <a:cs typeface="Arial" pitchFamily="34" charset="0"/>
              </a:rPr>
              <a:t>t</a:t>
            </a:r>
            <a:r>
              <a:rPr lang="en-US" sz="2000" b="0" dirty="0" err="1" smtClean="0">
                <a:latin typeface="Arial" pitchFamily="34" charset="0"/>
                <a:cs typeface="Arial" pitchFamily="34" charset="0"/>
              </a:rPr>
              <a:t>postavlja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svaki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objekat</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ima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linearnu</a:t>
            </a:r>
            <a:r>
              <a:rPr lang="en-US" sz="2000" b="0" dirty="0" smtClean="0">
                <a:latin typeface="Arial" pitchFamily="34" charset="0"/>
                <a:cs typeface="Arial" pitchFamily="34" charset="0"/>
              </a:rPr>
              <a:t> d</a:t>
            </a:r>
            <a:r>
              <a:rPr lang="sr-Latn-RS" sz="2000" b="0" dirty="0" smtClean="0">
                <a:latin typeface="Arial" pitchFamily="34" charset="0"/>
                <a:cs typeface="Arial" pitchFamily="34" charset="0"/>
              </a:rPr>
              <a:t>e</a:t>
            </a:r>
            <a:r>
              <a:rPr lang="en-US" sz="2000" b="0" dirty="0" err="1" smtClean="0">
                <a:latin typeface="Arial" pitchFamily="34" charset="0"/>
                <a:cs typeface="Arial" pitchFamily="34" charset="0"/>
              </a:rPr>
              <a:t>presijaciju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tokom</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ekonomskog</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veka</a:t>
            </a:r>
            <a:r>
              <a:rPr lang="sr-Latn-RS" sz="2000" b="0" dirty="0" smtClean="0">
                <a:latin typeface="Arial" pitchFamily="34" charset="0"/>
                <a:cs typeface="Arial" pitchFamily="34" charset="0"/>
              </a:rPr>
              <a:t>,</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ona</a:t>
            </a:r>
            <a:r>
              <a:rPr lang="en-US" sz="2000" b="0" dirty="0" smtClean="0">
                <a:latin typeface="Arial" pitchFamily="34" charset="0"/>
                <a:cs typeface="Arial" pitchFamily="34" charset="0"/>
              </a:rPr>
              <a:t> je </a:t>
            </a:r>
            <a:r>
              <a:rPr lang="en-US" sz="2000" b="0" dirty="0" err="1" smtClean="0">
                <a:latin typeface="Arial" pitchFamily="34" charset="0"/>
                <a:cs typeface="Arial" pitchFamily="34" charset="0"/>
              </a:rPr>
              <a:t>aproksimativ</a:t>
            </a:r>
            <a:r>
              <a:rPr lang="sr-Latn-RS" sz="2000" b="0" dirty="0" smtClean="0">
                <a:latin typeface="Arial" pitchFamily="34" charset="0"/>
                <a:cs typeface="Arial" pitchFamily="34" charset="0"/>
              </a:rPr>
              <a:t>n</a:t>
            </a:r>
            <a:r>
              <a:rPr lang="en-US" sz="2000" b="0" dirty="0" smtClean="0">
                <a:latin typeface="Arial" pitchFamily="34" charset="0"/>
                <a:cs typeface="Arial" pitchFamily="34" charset="0"/>
              </a:rPr>
              <a:t>a, ne deli </a:t>
            </a:r>
            <a:r>
              <a:rPr lang="en-US" sz="2000" b="0" dirty="0" err="1" smtClean="0">
                <a:latin typeface="Arial" pitchFamily="34" charset="0"/>
                <a:cs typeface="Arial" pitchFamily="34" charset="0"/>
              </a:rPr>
              <a:t>depresijaciju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njene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komponente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ne </a:t>
            </a:r>
            <a:r>
              <a:rPr lang="en-US" sz="2000" b="0" dirty="0" err="1" smtClean="0">
                <a:latin typeface="Arial" pitchFamily="34" charset="0"/>
                <a:cs typeface="Arial" pitchFamily="34" charset="0"/>
              </a:rPr>
              <a:t>pravi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razliku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izme</a:t>
            </a:r>
            <a:r>
              <a:rPr lang="sr-Latn-RS" sz="2000" b="0" dirty="0" smtClean="0">
                <a:latin typeface="Arial" pitchFamily="34" charset="0"/>
                <a:cs typeface="Arial" pitchFamily="34" charset="0"/>
              </a:rPr>
              <a:t>đ</a:t>
            </a:r>
            <a:r>
              <a:rPr lang="en-US" sz="2000" b="0" dirty="0" smtClean="0">
                <a:latin typeface="Arial" pitchFamily="34" charset="0"/>
                <a:cs typeface="Arial" pitchFamily="34" charset="0"/>
              </a:rPr>
              <a:t>u </a:t>
            </a:r>
            <a:r>
              <a:rPr lang="en-US" sz="2000" b="0" dirty="0" err="1" smtClean="0">
                <a:latin typeface="Arial" pitchFamily="34" charset="0"/>
                <a:cs typeface="Arial" pitchFamily="34" charset="0"/>
              </a:rPr>
              <a:t>kr</a:t>
            </a:r>
            <a:r>
              <a:rPr lang="sr-Latn-RS" sz="2000" b="0" dirty="0" smtClean="0">
                <a:latin typeface="Arial" pitchFamily="34" charset="0"/>
                <a:cs typeface="Arial" pitchFamily="34" charset="0"/>
              </a:rPr>
              <a:t>at</a:t>
            </a:r>
            <a:r>
              <a:rPr lang="en-US" sz="2000" b="0" dirty="0" err="1" smtClean="0">
                <a:latin typeface="Arial" pitchFamily="34" charset="0"/>
                <a:cs typeface="Arial" pitchFamily="34" charset="0"/>
              </a:rPr>
              <a:t>kotrajnih</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dugotrajnih</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komponenti</a:t>
            </a:r>
            <a:r>
              <a:rPr lang="en-US" sz="2000" b="0" dirty="0" smtClean="0">
                <a:solidFill>
                  <a:srgbClr val="FF0000"/>
                </a:solidFill>
                <a:latin typeface="Arial" pitchFamily="34" charset="0"/>
                <a:cs typeface="Arial" pitchFamily="34" charset="0"/>
              </a:rPr>
              <a:t>.</a:t>
            </a:r>
            <a:r>
              <a:rPr lang="en-US" sz="2000" dirty="0" smtClean="0">
                <a:solidFill>
                  <a:srgbClr val="FF0000"/>
                </a:solidFill>
                <a:latin typeface="Arial" pitchFamily="34" charset="0"/>
                <a:cs typeface="Arial" pitchFamily="34" charset="0"/>
              </a:rPr>
              <a:t/>
            </a:r>
            <a:br>
              <a:rPr lang="en-US" sz="2000" dirty="0" smtClean="0">
                <a:solidFill>
                  <a:srgbClr val="FF0000"/>
                </a:solidFill>
                <a:latin typeface="Arial" pitchFamily="34" charset="0"/>
                <a:cs typeface="Arial" pitchFamily="34" charset="0"/>
              </a:rPr>
            </a:br>
            <a:endParaRPr lang="en-US" sz="1800" dirty="0">
              <a:latin typeface="+mn-lt"/>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5" name="Title 4"/>
          <p:cNvSpPr>
            <a:spLocks noGrp="1"/>
          </p:cNvSpPr>
          <p:nvPr>
            <p:ph type="title"/>
          </p:nvPr>
        </p:nvSpPr>
        <p:spPr>
          <a:xfrm>
            <a:off x="467833" y="555625"/>
            <a:ext cx="11387469" cy="5345445"/>
          </a:xfrm>
        </p:spPr>
        <p:txBody>
          <a:bodyPr/>
          <a:lstStyle/>
          <a:p>
            <a:pPr lvl="0"/>
            <a:r>
              <a:rPr lang="en-US" sz="2000" b="0" dirty="0" smtClean="0">
                <a:latin typeface="Arial" pitchFamily="34" charset="0"/>
                <a:cs typeface="Arial" pitchFamily="34" charset="0"/>
              </a:rPr>
              <a:t>METODA RAZLAGANJA </a:t>
            </a:r>
            <a:r>
              <a:rPr lang="sr-Latn-RS" sz="2000" b="0" dirty="0" smtClean="0">
                <a:latin typeface="Arial" pitchFamily="34" charset="0"/>
                <a:cs typeface="Arial" pitchFamily="34" charset="0"/>
              </a:rPr>
              <a:t/>
            </a:r>
            <a:br>
              <a:rPr lang="sr-Latn-RS" sz="2000" b="0" dirty="0" smtClean="0">
                <a:latin typeface="Arial" pitchFamily="34" charset="0"/>
                <a:cs typeface="Arial" pitchFamily="34" charset="0"/>
              </a:rPr>
            </a:br>
            <a:r>
              <a:rPr lang="en-US" sz="2000" b="0" dirty="0" smtClean="0">
                <a:latin typeface="Arial" pitchFamily="34" charset="0"/>
                <a:cs typeface="Arial" pitchFamily="34" charset="0"/>
              </a:rPr>
              <a:t/>
            </a:r>
            <a:br>
              <a:rPr lang="en-US" sz="2000" b="0" dirty="0" smtClean="0">
                <a:latin typeface="Arial" pitchFamily="34" charset="0"/>
                <a:cs typeface="Arial" pitchFamily="34" charset="0"/>
              </a:rPr>
            </a:br>
            <a:r>
              <a:rPr lang="sr-Latn-RS" sz="2000" b="0" dirty="0" smtClean="0">
                <a:latin typeface="Arial" pitchFamily="34" charset="0"/>
                <a:cs typeface="Arial" pitchFamily="34" charset="0"/>
              </a:rPr>
              <a:t>S</a:t>
            </a:r>
            <a:r>
              <a:rPr lang="en-US" sz="2000" b="0" dirty="0" err="1" smtClean="0">
                <a:latin typeface="Arial" pitchFamily="34" charset="0"/>
                <a:cs typeface="Arial" pitchFamily="34" charset="0"/>
              </a:rPr>
              <a:t>veobuhvatan</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detaljan</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način</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za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odre</a:t>
            </a:r>
            <a:r>
              <a:rPr lang="sr-Latn-RS" sz="2000" b="0" dirty="0" smtClean="0">
                <a:latin typeface="Arial" pitchFamily="34" charset="0"/>
                <a:cs typeface="Arial" pitchFamily="34" charset="0"/>
              </a:rPr>
              <a:t>đ</a:t>
            </a:r>
            <a:r>
              <a:rPr lang="en-US" sz="2000" b="0" dirty="0" err="1" smtClean="0">
                <a:latin typeface="Arial" pitchFamily="34" charset="0"/>
                <a:cs typeface="Arial" pitchFamily="34" charset="0"/>
              </a:rPr>
              <a:t>ivanje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depresijacije</a:t>
            </a:r>
            <a:r>
              <a:rPr lang="sr-Latn-RS" sz="2000" b="0" dirty="0" smtClean="0">
                <a:latin typeface="Arial" pitchFamily="34" charset="0"/>
                <a:cs typeface="Arial" pitchFamily="34" charset="0"/>
              </a:rPr>
              <a:t>,</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razlaže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ukupnu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depresijaciju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komponente</a:t>
            </a:r>
            <a:r>
              <a:rPr lang="en-US" sz="2000" b="0" dirty="0" smtClean="0">
                <a:latin typeface="Arial" pitchFamily="34" charset="0"/>
                <a:cs typeface="Arial" pitchFamily="34" charset="0"/>
              </a:rPr>
              <a:t> </a:t>
            </a:r>
            <a:r>
              <a:rPr lang="sr-Latn-RS" sz="2000" b="0" dirty="0" smtClean="0">
                <a:latin typeface="Arial" pitchFamily="34" charset="0"/>
                <a:cs typeface="Arial" pitchFamily="34" charset="0"/>
              </a:rPr>
              <a:t>- </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fizičko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funkcionalno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ekonomsko</a:t>
            </a:r>
            <a:r>
              <a:rPr lang="en-US" sz="2000" b="0" dirty="0" smtClean="0">
                <a:latin typeface="Arial" pitchFamily="34" charset="0"/>
                <a:cs typeface="Arial" pitchFamily="34" charset="0"/>
              </a:rPr>
              <a:t> ...</a:t>
            </a: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koje</a:t>
            </a:r>
            <a:r>
              <a:rPr lang="en-US" sz="2000" b="0" dirty="0" smtClean="0">
                <a:latin typeface="Arial" pitchFamily="34" charset="0"/>
                <a:cs typeface="Arial" pitchFamily="34" charset="0"/>
              </a:rPr>
              <a:t> se </a:t>
            </a:r>
            <a:r>
              <a:rPr lang="en-US" sz="2000" b="0" dirty="0" err="1" smtClean="0">
                <a:latin typeface="Arial" pitchFamily="34" charset="0"/>
                <a:cs typeface="Arial" pitchFamily="34" charset="0"/>
              </a:rPr>
              <a:t>dalje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razlažu</a:t>
            </a: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TEHNIKE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procena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troškova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popravke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fizičko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funkcionalno</a:t>
            </a:r>
            <a:r>
              <a:rPr lang="en-US" sz="2000" b="0" dirty="0" smtClean="0">
                <a:latin typeface="Arial" pitchFamily="34" charset="0"/>
                <a:cs typeface="Arial" pitchFamily="34" charset="0"/>
              </a:rPr>
              <a:t>)</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primena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odnosa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st</a:t>
            </a:r>
            <a:r>
              <a:rPr lang="sr-Latn-RS" sz="2000" b="0" dirty="0" smtClean="0">
                <a:latin typeface="Arial" pitchFamily="34" charset="0"/>
                <a:cs typeface="Arial" pitchFamily="34" charset="0"/>
              </a:rPr>
              <a:t>a</a:t>
            </a:r>
            <a:r>
              <a:rPr lang="en-US" sz="2000" b="0" dirty="0" err="1" smtClean="0">
                <a:latin typeface="Arial" pitchFamily="34" charset="0"/>
                <a:cs typeface="Arial" pitchFamily="34" charset="0"/>
              </a:rPr>
              <a:t>rost</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veka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za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popravljivo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nepopravljivo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fizičko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propadanje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za</a:t>
            </a: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kratkoročne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dugoročne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komponente</a:t>
            </a: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primena</a:t>
            </a:r>
            <a:r>
              <a:rPr lang="en-US" sz="2000" b="0" dirty="0" smtClean="0">
                <a:latin typeface="Arial" pitchFamily="34" charset="0"/>
                <a:cs typeface="Arial" pitchFamily="34" charset="0"/>
              </a:rPr>
              <a:t> procedure </a:t>
            </a:r>
            <a:r>
              <a:rPr lang="en-US" sz="2000" b="0" dirty="0" err="1" smtClean="0">
                <a:latin typeface="Arial" pitchFamily="34" charset="0"/>
                <a:cs typeface="Arial" pitchFamily="34" charset="0"/>
              </a:rPr>
              <a:t>da</a:t>
            </a:r>
            <a:r>
              <a:rPr lang="en-US" sz="2000" b="0" dirty="0" smtClean="0">
                <a:latin typeface="Arial" pitchFamily="34" charset="0"/>
                <a:cs typeface="Arial" pitchFamily="34" charset="0"/>
              </a:rPr>
              <a:t> bi se </a:t>
            </a:r>
            <a:r>
              <a:rPr lang="en-US" sz="2000" b="0" dirty="0" err="1" smtClean="0">
                <a:latin typeface="Arial" pitchFamily="34" charset="0"/>
                <a:cs typeface="Arial" pitchFamily="34" charset="0"/>
              </a:rPr>
              <a:t>od</a:t>
            </a:r>
            <a:r>
              <a:rPr lang="sr-Latn-RS" sz="2000" b="0" dirty="0" smtClean="0">
                <a:latin typeface="Arial" pitchFamily="34" charset="0"/>
                <a:cs typeface="Arial" pitchFamily="34" charset="0"/>
              </a:rPr>
              <a:t>r</a:t>
            </a:r>
            <a:r>
              <a:rPr lang="en-US" sz="2000" b="0" dirty="0" err="1" smtClean="0">
                <a:latin typeface="Arial" pitchFamily="34" charset="0"/>
                <a:cs typeface="Arial" pitchFamily="34" charset="0"/>
              </a:rPr>
              <a:t>edile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funkcionalne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zastarelosti</a:t>
            </a: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analiza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tržišn</a:t>
            </a:r>
            <a:r>
              <a:rPr lang="sr-Latn-RS" sz="2000" b="0" dirty="0" smtClean="0">
                <a:latin typeface="Arial" pitchFamily="34" charset="0"/>
                <a:cs typeface="Arial" pitchFamily="34" charset="0"/>
              </a:rPr>
              <a:t>i</a:t>
            </a:r>
            <a:r>
              <a:rPr lang="en-US" sz="2000" b="0" dirty="0" smtClean="0">
                <a:latin typeface="Arial" pitchFamily="34" charset="0"/>
                <a:cs typeface="Arial" pitchFamily="34" charset="0"/>
              </a:rPr>
              <a:t>h </a:t>
            </a:r>
            <a:r>
              <a:rPr lang="en-US" sz="2000" b="0" dirty="0" err="1" smtClean="0">
                <a:latin typeface="Arial" pitchFamily="34" charset="0"/>
                <a:cs typeface="Arial" pitchFamily="34" charset="0"/>
              </a:rPr>
              <a:t>podataka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koji</a:t>
            </a:r>
            <a:r>
              <a:rPr lang="en-US" sz="2000" b="0" dirty="0" smtClean="0">
                <a:latin typeface="Arial" pitchFamily="34" charset="0"/>
                <a:cs typeface="Arial" pitchFamily="34" charset="0"/>
              </a:rPr>
              <a:t> se </a:t>
            </a:r>
            <a:r>
              <a:rPr lang="en-US" sz="2000" b="0" dirty="0" err="1" smtClean="0">
                <a:latin typeface="Arial" pitchFamily="34" charset="0"/>
                <a:cs typeface="Arial" pitchFamily="34" charset="0"/>
              </a:rPr>
              <a:t>mogu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koristiti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za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procenu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nepopravljive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funkcionalne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zastarelosti</a:t>
            </a: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kapitalizacija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gubitaka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prihoda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zastarelosti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izazvane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nedostaci</a:t>
            </a:r>
            <a:r>
              <a:rPr lang="sr-Latn-RS" sz="2000" b="0" dirty="0" smtClean="0">
                <a:latin typeface="Arial" pitchFamily="34" charset="0"/>
                <a:cs typeface="Arial" pitchFamily="34" charset="0"/>
              </a:rPr>
              <a:t>m</a:t>
            </a:r>
            <a:r>
              <a:rPr lang="en-US" sz="2000" b="0" dirty="0" smtClean="0">
                <a:latin typeface="Arial" pitchFamily="34" charset="0"/>
                <a:cs typeface="Arial" pitchFamily="34" charset="0"/>
              </a:rPr>
              <a:t>a </a:t>
            </a:r>
            <a:r>
              <a:rPr lang="en-US" sz="2000" b="0" dirty="0" err="1" smtClean="0">
                <a:latin typeface="Arial" pitchFamily="34" charset="0"/>
                <a:cs typeface="Arial" pitchFamily="34" charset="0"/>
              </a:rPr>
              <a:t>kao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ekon</a:t>
            </a:r>
            <a:r>
              <a:rPr lang="sr-Latn-RS" sz="2000" b="0" dirty="0" smtClean="0">
                <a:latin typeface="Arial" pitchFamily="34" charset="0"/>
                <a:cs typeface="Arial" pitchFamily="34" charset="0"/>
              </a:rPr>
              <a:t>o</a:t>
            </a:r>
            <a:r>
              <a:rPr lang="en-US" sz="2000" b="0" dirty="0" err="1" smtClean="0">
                <a:latin typeface="Arial" pitchFamily="34" charset="0"/>
                <a:cs typeface="Arial" pitchFamily="34" charset="0"/>
              </a:rPr>
              <a:t>mske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zastarelosti</a:t>
            </a:r>
            <a:r>
              <a:rPr lang="en-US" sz="2000" b="0" dirty="0" smtClean="0">
                <a:latin typeface="Arial" pitchFamily="34" charset="0"/>
                <a:cs typeface="Arial" pitchFamily="34" charset="0"/>
              </a:rPr>
              <a:t>.</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
            </a:r>
            <a:br>
              <a:rPr lang="en-US" sz="2000" b="0" dirty="0" smtClean="0">
                <a:latin typeface="Arial" pitchFamily="34" charset="0"/>
                <a:cs typeface="Arial" pitchFamily="34" charset="0"/>
              </a:rPr>
            </a:br>
            <a:r>
              <a:rPr lang="en-US" sz="2000" b="0" dirty="0" err="1" smtClean="0">
                <a:latin typeface="Arial" pitchFamily="34" charset="0"/>
                <a:cs typeface="Arial" pitchFamily="34" charset="0"/>
              </a:rPr>
              <a:t>Metoda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za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računanje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ukupne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zastarelosti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određivanje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posebno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svake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komponente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depresijacije</a:t>
            </a: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sr-Latn-RS" sz="2000" b="0" dirty="0" err="1" smtClean="0">
                <a:latin typeface="Arial" pitchFamily="34" charset="0"/>
                <a:cs typeface="Arial" pitchFamily="34" charset="0"/>
              </a:rPr>
              <a:t>O</a:t>
            </a:r>
            <a:r>
              <a:rPr lang="en-US" sz="2000" b="0" dirty="0" err="1" smtClean="0">
                <a:latin typeface="Arial" pitchFamily="34" charset="0"/>
                <a:cs typeface="Arial" pitchFamily="34" charset="0"/>
              </a:rPr>
              <a:t>graničenja</a:t>
            </a:r>
            <a:r>
              <a:rPr lang="en-US" sz="2000" b="0" dirty="0" smtClean="0">
                <a:latin typeface="Arial" pitchFamily="34" charset="0"/>
                <a:cs typeface="Arial" pitchFamily="34" charset="0"/>
              </a:rPr>
              <a:t>:</a:t>
            </a:r>
            <a:br>
              <a:rPr lang="en-US" sz="2000" b="0" dirty="0" smtClean="0">
                <a:latin typeface="Arial" pitchFamily="34" charset="0"/>
                <a:cs typeface="Arial" pitchFamily="34" charset="0"/>
              </a:rPr>
            </a:br>
            <a:r>
              <a:rPr lang="en-US" sz="2000" b="0" dirty="0" err="1" smtClean="0">
                <a:latin typeface="Arial" pitchFamily="34" charset="0"/>
                <a:cs typeface="Arial" pitchFamily="34" charset="0"/>
              </a:rPr>
              <a:t>previše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vremena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sredstava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da</a:t>
            </a:r>
            <a:r>
              <a:rPr lang="en-US" sz="2000" b="0" dirty="0" smtClean="0">
                <a:latin typeface="Arial" pitchFamily="34" charset="0"/>
                <a:cs typeface="Arial" pitchFamily="34" charset="0"/>
              </a:rPr>
              <a:t> bi </a:t>
            </a:r>
            <a:r>
              <a:rPr lang="en-US" sz="2000" b="0" dirty="0" err="1" smtClean="0">
                <a:latin typeface="Arial" pitchFamily="34" charset="0"/>
                <a:cs typeface="Arial" pitchFamily="34" charset="0"/>
              </a:rPr>
              <a:t>bila</a:t>
            </a: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praktična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potrebna</a:t>
            </a:r>
            <a:r>
              <a:rPr lang="en-US" sz="2000" b="0" dirty="0" smtClean="0">
                <a:latin typeface="Arial" pitchFamily="34" charset="0"/>
                <a:cs typeface="Arial" pitchFamily="34" charset="0"/>
              </a:rPr>
              <a:t> je </a:t>
            </a:r>
            <a:r>
              <a:rPr lang="en-US" sz="2000" b="0" dirty="0" err="1" smtClean="0">
                <a:latin typeface="Arial" pitchFamily="34" charset="0"/>
                <a:cs typeface="Arial" pitchFamily="34" charset="0"/>
              </a:rPr>
              <a:t>jedino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kada</a:t>
            </a:r>
            <a:r>
              <a:rPr lang="en-US" sz="2000" b="0" dirty="0" smtClean="0">
                <a:latin typeface="Arial" pitchFamily="34" charset="0"/>
                <a:cs typeface="Arial" pitchFamily="34" charset="0"/>
              </a:rPr>
              <a:t> se </a:t>
            </a:r>
            <a:r>
              <a:rPr lang="en-US" sz="2000" b="0" dirty="0" err="1" smtClean="0">
                <a:latin typeface="Arial" pitchFamily="34" charset="0"/>
                <a:cs typeface="Arial" pitchFamily="34" charset="0"/>
              </a:rPr>
              <a:t>traži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od</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procenitelja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odvajanje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svake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od</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komponenti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depresijacije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ili</a:t>
            </a:r>
            <a:r>
              <a:rPr lang="en-US" sz="2000" b="0" dirty="0" smtClean="0">
                <a:latin typeface="Arial" pitchFamily="34" charset="0"/>
                <a:cs typeface="Arial" pitchFamily="34" charset="0"/>
              </a:rPr>
              <a:t> ka</a:t>
            </a:r>
            <a:r>
              <a:rPr lang="sr-Latn-RS" sz="2000" b="0" dirty="0" smtClean="0">
                <a:latin typeface="Arial" pitchFamily="34" charset="0"/>
                <a:cs typeface="Arial" pitchFamily="34" charset="0"/>
              </a:rPr>
              <a:t>d</a:t>
            </a:r>
            <a:r>
              <a:rPr lang="en-US" sz="2000" b="0" dirty="0" smtClean="0">
                <a:latin typeface="Arial" pitchFamily="34" charset="0"/>
                <a:cs typeface="Arial" pitchFamily="34" charset="0"/>
              </a:rPr>
              <a:t>a se drug</a:t>
            </a:r>
            <a:r>
              <a:rPr lang="sr-Latn-RS" sz="2000" b="0" dirty="0" smtClean="0">
                <a:latin typeface="Arial" pitchFamily="34" charset="0"/>
                <a:cs typeface="Arial" pitchFamily="34" charset="0"/>
              </a:rPr>
              <a:t>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dv</a:t>
            </a:r>
            <a:r>
              <a:rPr lang="sr-Latn-RS" sz="2000" b="0" dirty="0" smtClean="0">
                <a:latin typeface="Arial" pitchFamily="34" charset="0"/>
                <a:cs typeface="Arial" pitchFamily="34" charset="0"/>
              </a:rPr>
              <a:t>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metod</a:t>
            </a:r>
            <a:r>
              <a:rPr lang="sr-Latn-RS" sz="2000" b="0" dirty="0" smtClean="0">
                <a:latin typeface="Arial" pitchFamily="34" charset="0"/>
                <a:cs typeface="Arial" pitchFamily="34" charset="0"/>
              </a:rPr>
              <a:t>e </a:t>
            </a:r>
            <a:r>
              <a:rPr lang="en-US" sz="2000" b="0" dirty="0" err="1" smtClean="0">
                <a:latin typeface="Arial" pitchFamily="34" charset="0"/>
                <a:cs typeface="Arial" pitchFamily="34" charset="0"/>
              </a:rPr>
              <a:t>depresijacije</a:t>
            </a:r>
            <a:r>
              <a:rPr lang="en-US" sz="2000" b="0" dirty="0" smtClean="0">
                <a:latin typeface="Arial" pitchFamily="34" charset="0"/>
                <a:cs typeface="Arial" pitchFamily="34" charset="0"/>
              </a:rPr>
              <a:t> ne </a:t>
            </a:r>
            <a:r>
              <a:rPr lang="en-US" sz="2000" b="0" dirty="0" err="1" smtClean="0">
                <a:latin typeface="Arial" pitchFamily="34" charset="0"/>
                <a:cs typeface="Arial" pitchFamily="34" charset="0"/>
              </a:rPr>
              <a:t>mogu</a:t>
            </a:r>
            <a:r>
              <a:rPr lang="en-US" sz="2000" b="0" dirty="0" smtClean="0">
                <a:latin typeface="Arial" pitchFamily="34" charset="0"/>
                <a:cs typeface="Arial" pitchFamily="34" charset="0"/>
              </a:rPr>
              <a:t> prime</a:t>
            </a:r>
            <a:r>
              <a:rPr lang="sr-Latn-RS" sz="2000" b="0" dirty="0" smtClean="0">
                <a:latin typeface="Arial" pitchFamily="34" charset="0"/>
                <a:cs typeface="Arial" pitchFamily="34" charset="0"/>
              </a:rPr>
              <a:t>n</a:t>
            </a:r>
            <a:r>
              <a:rPr lang="en-US" sz="2000" b="0" dirty="0" err="1" smtClean="0">
                <a:latin typeface="Arial" pitchFamily="34" charset="0"/>
                <a:cs typeface="Arial" pitchFamily="34" charset="0"/>
              </a:rPr>
              <a:t>iti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tržiš</a:t>
            </a:r>
            <a:r>
              <a:rPr lang="sr-Latn-RS" sz="2000" b="0" dirty="0" smtClean="0">
                <a:latin typeface="Arial" pitchFamily="34" charset="0"/>
                <a:cs typeface="Arial" pitchFamily="34" charset="0"/>
              </a:rPr>
              <a:t>t</a:t>
            </a:r>
            <a:r>
              <a:rPr lang="en-US" sz="2000" b="0" dirty="0" smtClean="0">
                <a:latin typeface="Arial" pitchFamily="34" charset="0"/>
                <a:cs typeface="Arial" pitchFamily="34" charset="0"/>
              </a:rPr>
              <a:t>u.</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r>
              <a:rPr lang="en-US" sz="2000" dirty="0" smtClean="0">
                <a:latin typeface="Arial" pitchFamily="34" charset="0"/>
                <a:cs typeface="Arial" pitchFamily="34" charset="0"/>
              </a:rPr>
              <a:t/>
            </a:r>
            <a:br>
              <a:rPr lang="en-US" sz="2000" dirty="0" smtClean="0">
                <a:latin typeface="Arial" pitchFamily="34" charset="0"/>
                <a:cs typeface="Arial" pitchFamily="34" charset="0"/>
              </a:rPr>
            </a:br>
            <a:r>
              <a:rPr lang="en-US" sz="2000" dirty="0" smtClean="0">
                <a:latin typeface="Arial" pitchFamily="34" charset="0"/>
                <a:cs typeface="Arial" pitchFamily="34" charset="0"/>
              </a:rPr>
              <a:t/>
            </a:r>
            <a:br>
              <a:rPr lang="en-US" sz="2000" dirty="0" smtClean="0">
                <a:latin typeface="Arial" pitchFamily="34" charset="0"/>
                <a:cs typeface="Arial" pitchFamily="34" charset="0"/>
              </a:rPr>
            </a:br>
            <a:endParaRPr lang="en-US" sz="2000" dirty="0">
              <a:latin typeface="Arial" pitchFamily="34" charset="0"/>
              <a:cs typeface="Arial" pitchFamily="34" charset="0"/>
            </a:endParaRPr>
          </a:p>
        </p:txBody>
      </p:sp>
      <p:sp>
        <p:nvSpPr>
          <p:cNvPr id="6" name="Rectangle 5"/>
          <p:cNvSpPr/>
          <p:nvPr/>
        </p:nvSpPr>
        <p:spPr>
          <a:xfrm>
            <a:off x="783265" y="393405"/>
            <a:ext cx="1093381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5" name="Title 4"/>
          <p:cNvSpPr>
            <a:spLocks noGrp="1"/>
          </p:cNvSpPr>
          <p:nvPr>
            <p:ph type="title"/>
          </p:nvPr>
        </p:nvSpPr>
        <p:spPr>
          <a:xfrm>
            <a:off x="838200" y="1169581"/>
            <a:ext cx="10515600" cy="4221126"/>
          </a:xfrm>
        </p:spPr>
        <p:txBody>
          <a:bodyPr/>
          <a:lstStyle/>
          <a:p>
            <a:r>
              <a:rPr lang="en-US" sz="2000" b="0" dirty="0" err="1" smtClean="0">
                <a:latin typeface="Arial" pitchFamily="34" charset="0"/>
                <a:cs typeface="Arial" pitchFamily="34" charset="0"/>
              </a:rPr>
              <a:t>Sve</a:t>
            </a:r>
            <a:r>
              <a:rPr lang="en-US" sz="2000" b="0" dirty="0" smtClean="0">
                <a:latin typeface="Arial" pitchFamily="34" charset="0"/>
                <a:cs typeface="Arial" pitchFamily="34" charset="0"/>
              </a:rPr>
              <a:t> tri </a:t>
            </a:r>
            <a:r>
              <a:rPr lang="en-US" sz="2000" b="0" dirty="0" err="1" smtClean="0">
                <a:latin typeface="Arial" pitchFamily="34" charset="0"/>
                <a:cs typeface="Arial" pitchFamily="34" charset="0"/>
              </a:rPr>
              <a:t>metode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razmatraju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odnos</a:t>
            </a:r>
            <a:r>
              <a:rPr lang="en-US" sz="2000" b="0" dirty="0" smtClean="0">
                <a:latin typeface="Arial" pitchFamily="34" charset="0"/>
                <a:cs typeface="Arial" pitchFamily="34" charset="0"/>
              </a:rPr>
              <a:t> STAROST - VEK </a:t>
            </a:r>
            <a:r>
              <a:rPr lang="en-US" sz="2000" b="0" dirty="0" err="1" smtClean="0">
                <a:latin typeface="Arial" pitchFamily="34" charset="0"/>
                <a:cs typeface="Arial" pitchFamily="34" charset="0"/>
              </a:rPr>
              <a:t>direktno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ili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indirektno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sve</a:t>
            </a:r>
            <a:r>
              <a:rPr lang="en-US" sz="2000" b="0" dirty="0" smtClean="0">
                <a:latin typeface="Arial" pitchFamily="34" charset="0"/>
                <a:cs typeface="Arial" pitchFamily="34" charset="0"/>
              </a:rPr>
              <a:t> je </a:t>
            </a:r>
            <a:r>
              <a:rPr lang="en-US" sz="2000" b="0" dirty="0" err="1" smtClean="0">
                <a:latin typeface="Arial" pitchFamily="34" charset="0"/>
                <a:cs typeface="Arial" pitchFamily="34" charset="0"/>
              </a:rPr>
              <a:t>zasnovano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ovom</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konceptu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bilo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objekta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ili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posebnih</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elementa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komponenti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Ovaj</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princip</a:t>
            </a:r>
            <a:r>
              <a:rPr lang="en-US" sz="2000" b="0" dirty="0" smtClean="0">
                <a:latin typeface="Arial" pitchFamily="34" charset="0"/>
                <a:cs typeface="Arial" pitchFamily="34" charset="0"/>
              </a:rPr>
              <a:t> se </a:t>
            </a:r>
            <a:r>
              <a:rPr lang="en-US" sz="2000" b="0" dirty="0" err="1" smtClean="0">
                <a:latin typeface="Arial" pitchFamily="34" charset="0"/>
                <a:cs typeface="Arial" pitchFamily="34" charset="0"/>
              </a:rPr>
              <a:t>naročito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koristi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kod</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fizičkog</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propadanja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objekta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Za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ovaj</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koncept</a:t>
            </a:r>
            <a:r>
              <a:rPr lang="en-US" sz="2000" b="0" dirty="0" smtClean="0">
                <a:latin typeface="Arial" pitchFamily="34" charset="0"/>
                <a:cs typeface="Arial" pitchFamily="34" charset="0"/>
              </a:rPr>
              <a:t> se </a:t>
            </a:r>
            <a:r>
              <a:rPr lang="en-US" sz="2000" b="0" dirty="0" err="1" smtClean="0">
                <a:latin typeface="Arial" pitchFamily="34" charset="0"/>
                <a:cs typeface="Arial" pitchFamily="34" charset="0"/>
              </a:rPr>
              <a:t>vezuju</a:t>
            </a:r>
            <a:r>
              <a:rPr lang="en-US" sz="2000" b="0" dirty="0" smtClean="0">
                <a:latin typeface="Arial" pitchFamily="34" charset="0"/>
                <a:cs typeface="Arial" pitchFamily="34" charset="0"/>
              </a:rPr>
              <a:t> tri </a:t>
            </a:r>
            <a:r>
              <a:rPr lang="en-US" sz="2000" b="0" dirty="0" err="1" smtClean="0">
                <a:latin typeface="Arial" pitchFamily="34" charset="0"/>
                <a:cs typeface="Arial" pitchFamily="34" charset="0"/>
              </a:rPr>
              <a:t>osnovna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koncepta</a:t>
            </a:r>
            <a:r>
              <a:rPr lang="en-US" sz="2000" b="0" dirty="0" smtClean="0">
                <a:latin typeface="Arial" pitchFamily="34" charset="0"/>
                <a:cs typeface="Arial" pitchFamily="34" charset="0"/>
              </a:rPr>
              <a:t>:</a:t>
            </a:r>
            <a:br>
              <a:rPr lang="en-US" sz="2000" b="0" dirty="0" smtClean="0">
                <a:latin typeface="Arial" pitchFamily="34" charset="0"/>
                <a:cs typeface="Arial" pitchFamily="34" charset="0"/>
              </a:rPr>
            </a:br>
            <a:r>
              <a:rPr lang="sr-Latn-RS" sz="2000" b="0" dirty="0" smtClean="0">
                <a:latin typeface="Arial" pitchFamily="34" charset="0"/>
                <a:cs typeface="Arial" pitchFamily="34" charset="0"/>
              </a:rPr>
              <a:t/>
            </a:r>
            <a:br>
              <a:rPr lang="sr-Latn-RS" sz="2000" b="0" dirty="0" smtClean="0">
                <a:latin typeface="Arial" pitchFamily="34" charset="0"/>
                <a:cs typeface="Arial" pitchFamily="34" charset="0"/>
              </a:rPr>
            </a:br>
            <a:r>
              <a:rPr lang="en-US" sz="2000" b="0" dirty="0" smtClean="0">
                <a:latin typeface="Arial" pitchFamily="34" charset="0"/>
                <a:cs typeface="Arial" pitchFamily="34" charset="0"/>
              </a:rPr>
              <a:t>1- EKONOMSKI VEK OBJEKTA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2- EFEKTIVNA STAROST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3- PREOSTALI EKONOMSKI VEK</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razmatra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sve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elemente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depresijacije</a:t>
            </a: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PROCENA EFEKTIVNE STAROSTI OBJEKTA PODRAZUMEVA NE SAMO FIZIČKU VEĆ I FUNKCIONALNU I EKONOMSKU ZASTARELOST.</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
            </a:r>
            <a:br>
              <a:rPr lang="en-US" sz="2000" b="0" dirty="0" smtClean="0">
                <a:latin typeface="Arial" pitchFamily="34" charset="0"/>
                <a:cs typeface="Arial" pitchFamily="34" charset="0"/>
              </a:rPr>
            </a:br>
            <a:r>
              <a:rPr lang="en-US" sz="2000" b="0" dirty="0" err="1" smtClean="0">
                <a:latin typeface="Arial" pitchFamily="34" charset="0"/>
                <a:cs typeface="Arial" pitchFamily="34" charset="0"/>
              </a:rPr>
              <a:t>Karakteristična</a:t>
            </a:r>
            <a:r>
              <a:rPr lang="en-US" sz="2000" b="0" dirty="0" smtClean="0">
                <a:latin typeface="Arial" pitchFamily="34" charset="0"/>
                <a:cs typeface="Arial" pitchFamily="34" charset="0"/>
              </a:rPr>
              <a:t> je </a:t>
            </a:r>
            <a:r>
              <a:rPr lang="en-US" sz="2000" b="0" dirty="0" err="1" smtClean="0">
                <a:latin typeface="Arial" pitchFamily="34" charset="0"/>
                <a:cs typeface="Arial" pitchFamily="34" charset="0"/>
              </a:rPr>
              <a:t>za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metode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ekstrakcije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tržišta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starost</a:t>
            </a:r>
            <a:r>
              <a:rPr lang="sr-Latn-RS" sz="2000" b="0" dirty="0" smtClean="0">
                <a:latin typeface="Arial" pitchFamily="34" charset="0"/>
                <a:cs typeface="Arial" pitchFamily="34" charset="0"/>
              </a:rPr>
              <a:t>-</a:t>
            </a:r>
            <a:r>
              <a:rPr lang="en-US" sz="2000" b="0" dirty="0" err="1" smtClean="0">
                <a:latin typeface="Arial" pitchFamily="34" charset="0"/>
                <a:cs typeface="Arial" pitchFamily="34" charset="0"/>
              </a:rPr>
              <a:t>vek</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može</a:t>
            </a:r>
            <a:r>
              <a:rPr lang="en-US" sz="2000" b="0" dirty="0" smtClean="0">
                <a:latin typeface="Arial" pitchFamily="34" charset="0"/>
                <a:cs typeface="Arial" pitchFamily="34" charset="0"/>
              </a:rPr>
              <a:t> se </a:t>
            </a:r>
            <a:r>
              <a:rPr lang="en-US" sz="2000" b="0" dirty="0" err="1" smtClean="0">
                <a:latin typeface="Arial" pitchFamily="34" charset="0"/>
                <a:cs typeface="Arial" pitchFamily="34" charset="0"/>
              </a:rPr>
              <a:t>modifikovati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tako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može</a:t>
            </a:r>
            <a:r>
              <a:rPr lang="en-US" sz="2000" b="0" dirty="0" smtClean="0">
                <a:latin typeface="Arial" pitchFamily="34" charset="0"/>
                <a:cs typeface="Arial" pitchFamily="34" charset="0"/>
              </a:rPr>
              <a:t> </a:t>
            </a:r>
            <a:r>
              <a:rPr lang="sr-Latn-RS" sz="2000" b="0" dirty="0" smtClean="0">
                <a:latin typeface="Arial" pitchFamily="34" charset="0"/>
                <a:cs typeface="Arial" pitchFamily="34" charset="0"/>
              </a:rPr>
              <a:t>da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odražav</a:t>
            </a:r>
            <a:r>
              <a:rPr lang="sr-Latn-RS" sz="2000" b="0" dirty="0" smtClean="0">
                <a:latin typeface="Arial" pitchFamily="34" charset="0"/>
                <a:cs typeface="Arial" pitchFamily="34" charset="0"/>
              </a:rPr>
              <a:t>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prisustvo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bilo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kog</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kratkotrajnog</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elementa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objekta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koji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ima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popravljivu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ili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nepopravljivu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fizičku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depresijaciju</a:t>
            </a:r>
            <a:r>
              <a:rPr lang="en-US" sz="2000" b="0" dirty="0" smtClean="0">
                <a:latin typeface="Arial" pitchFamily="34" charset="0"/>
                <a:cs typeface="Arial" pitchFamily="34" charset="0"/>
              </a:rPr>
              <a:t>.</a:t>
            </a:r>
            <a:br>
              <a:rPr lang="en-US" sz="2000" b="0" dirty="0" smtClean="0">
                <a:latin typeface="Arial" pitchFamily="34" charset="0"/>
                <a:cs typeface="Arial" pitchFamily="34" charset="0"/>
              </a:rPr>
            </a:br>
            <a:r>
              <a:rPr lang="en-US" sz="1800" b="0" dirty="0" smtClean="0">
                <a:latin typeface="+mn-lt"/>
              </a:rPr>
              <a:t/>
            </a:r>
            <a:br>
              <a:rPr lang="en-US" sz="1800" b="0" dirty="0" smtClean="0">
                <a:latin typeface="+mn-lt"/>
              </a:rPr>
            </a:br>
            <a:endParaRPr lang="en-US" sz="1800" b="0" dirty="0">
              <a:latin typeface="+mn-lt"/>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5" name="Title 4"/>
          <p:cNvSpPr>
            <a:spLocks noGrp="1"/>
          </p:cNvSpPr>
          <p:nvPr>
            <p:ph type="title"/>
          </p:nvPr>
        </p:nvSpPr>
        <p:spPr>
          <a:xfrm>
            <a:off x="838199" y="1286539"/>
            <a:ext cx="10538637" cy="4486939"/>
          </a:xfrm>
        </p:spPr>
        <p:txBody>
          <a:bodyPr/>
          <a:lstStyle/>
          <a:p>
            <a:r>
              <a:rPr lang="en-US" sz="2000" b="0" dirty="0" smtClean="0">
                <a:latin typeface="Arial" pitchFamily="34" charset="0"/>
                <a:cs typeface="Arial" pitchFamily="34" charset="0"/>
              </a:rPr>
              <a:t>U METODI RAZLAGANJA </a:t>
            </a:r>
            <a:r>
              <a:rPr lang="en-US" sz="2000" b="0" dirty="0" err="1" smtClean="0">
                <a:latin typeface="Arial" pitchFamily="34" charset="0"/>
                <a:cs typeface="Arial" pitchFamily="34" charset="0"/>
              </a:rPr>
              <a:t>najvažniji</a:t>
            </a:r>
            <a:r>
              <a:rPr lang="en-US" sz="2000" b="0" dirty="0" smtClean="0">
                <a:latin typeface="Arial" pitchFamily="34" charset="0"/>
                <a:cs typeface="Arial" pitchFamily="34" charset="0"/>
              </a:rPr>
              <a:t> je </a:t>
            </a:r>
            <a:r>
              <a:rPr lang="en-US" sz="2000" b="0" dirty="0" err="1" smtClean="0">
                <a:latin typeface="Arial" pitchFamily="34" charset="0"/>
                <a:cs typeface="Arial" pitchFamily="34" charset="0"/>
              </a:rPr>
              <a:t>koncept</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starost</a:t>
            </a:r>
            <a:r>
              <a:rPr lang="en-US" sz="2000" b="0" dirty="0" smtClean="0">
                <a:latin typeface="Arial" pitchFamily="34" charset="0"/>
                <a:cs typeface="Arial" pitchFamily="34" charset="0"/>
              </a:rPr>
              <a:t> - </a:t>
            </a:r>
            <a:r>
              <a:rPr lang="en-US" sz="2000" b="0" dirty="0" err="1" smtClean="0">
                <a:latin typeface="Arial" pitchFamily="34" charset="0"/>
                <a:cs typeface="Arial" pitchFamily="34" charset="0"/>
              </a:rPr>
              <a:t>životni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vek</a:t>
            </a:r>
            <a:r>
              <a:rPr lang="en-US" sz="2000" b="0" dirty="0" smtClean="0">
                <a:latin typeface="Arial" pitchFamily="34" charset="0"/>
                <a:cs typeface="Arial" pitchFamily="34" charset="0"/>
              </a:rPr>
              <a:t> </a:t>
            </a:r>
            <a:r>
              <a:rPr lang="sr-Latn-RS" sz="2000" b="0" dirty="0" smtClean="0">
                <a:latin typeface="Arial" pitchFamily="34" charset="0"/>
                <a:cs typeface="Arial" pitchFamily="34" charset="0"/>
              </a:rPr>
              <a:t/>
            </a:r>
            <a:br>
              <a:rPr lang="sr-Latn-RS" sz="2000" b="0" dirty="0" smtClean="0">
                <a:latin typeface="Arial" pitchFamily="34" charset="0"/>
                <a:cs typeface="Arial" pitchFamily="34" charset="0"/>
              </a:rPr>
            </a:br>
            <a:r>
              <a:rPr lang="en-US" sz="2000" b="0" dirty="0" smtClean="0">
                <a:latin typeface="Arial" pitchFamily="34" charset="0"/>
                <a:cs typeface="Arial" pitchFamily="34" charset="0"/>
              </a:rPr>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KORISNI VEK  (</a:t>
            </a:r>
            <a:r>
              <a:rPr lang="en-US" sz="2000" b="0" dirty="0" err="1" smtClean="0">
                <a:latin typeface="Arial" pitchFamily="34" charset="0"/>
                <a:cs typeface="Arial" pitchFamily="34" charset="0"/>
              </a:rPr>
              <a:t>ima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samo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fizičku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komponentu</a:t>
            </a:r>
            <a:r>
              <a:rPr lang="en-US" sz="2000" b="0" dirty="0" smtClean="0">
                <a:latin typeface="Arial" pitchFamily="34" charset="0"/>
                <a:cs typeface="Arial" pitchFamily="34" charset="0"/>
              </a:rPr>
              <a:t>) </a:t>
            </a:r>
            <a:r>
              <a:rPr lang="sr-Latn-RS" sz="2000" b="0" dirty="0" smtClean="0">
                <a:latin typeface="Arial" pitchFamily="34" charset="0"/>
                <a:cs typeface="Arial" pitchFamily="34" charset="0"/>
              </a:rPr>
              <a:t>i </a:t>
            </a:r>
            <a:r>
              <a:rPr lang="en-US" sz="2000" b="0" dirty="0" smtClean="0">
                <a:latin typeface="Arial" pitchFamily="34" charset="0"/>
                <a:cs typeface="Arial" pitchFamily="34" charset="0"/>
              </a:rPr>
              <a:t>bi bio </a:t>
            </a:r>
            <a:r>
              <a:rPr lang="en-US" sz="2000" b="0" dirty="0" err="1" smtClean="0">
                <a:latin typeface="Arial" pitchFamily="34" charset="0"/>
                <a:cs typeface="Arial" pitchFamily="34" charset="0"/>
              </a:rPr>
              <a:t>duži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nego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ekonomski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vek</a:t>
            </a:r>
            <a:r>
              <a:rPr lang="en-US" sz="2000" b="0" dirty="0" smtClean="0">
                <a:latin typeface="Arial" pitchFamily="34" charset="0"/>
                <a:cs typeface="Arial" pitchFamily="34" charset="0"/>
              </a:rPr>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STVARNA STAROST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PREOSTALI KORISNI VEK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odnosi</a:t>
            </a:r>
            <a:r>
              <a:rPr lang="en-US" sz="2000" b="0" dirty="0" smtClean="0">
                <a:latin typeface="Arial" pitchFamily="34" charset="0"/>
                <a:cs typeface="Arial" pitchFamily="34" charset="0"/>
              </a:rPr>
              <a:t> se </a:t>
            </a:r>
            <a:r>
              <a:rPr lang="en-US" sz="2000" b="0" dirty="0" err="1" smtClean="0">
                <a:latin typeface="Arial" pitchFamily="34" charset="0"/>
                <a:cs typeface="Arial" pitchFamily="34" charset="0"/>
              </a:rPr>
              <a:t>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razdvajanje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fizičkog</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propadanja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od</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funkcionalne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ekonomske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zastarelosti</a:t>
            </a: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U </a:t>
            </a:r>
            <a:r>
              <a:rPr lang="en-US" sz="2000" b="0" dirty="0" err="1" smtClean="0">
                <a:latin typeface="Arial" pitchFamily="34" charset="0"/>
                <a:cs typeface="Arial" pitchFamily="34" charset="0"/>
              </a:rPr>
              <a:t>prve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dve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metode</a:t>
            </a:r>
            <a:r>
              <a:rPr lang="en-US" sz="2000" b="0" dirty="0" smtClean="0">
                <a:latin typeface="Arial" pitchFamily="34" charset="0"/>
                <a:cs typeface="Arial" pitchFamily="34" charset="0"/>
              </a:rPr>
              <a:t>:</a:t>
            </a:r>
            <a:r>
              <a:rPr lang="sr-Latn-RS" sz="2000" b="0" dirty="0" smtClean="0">
                <a:latin typeface="Arial" pitchFamily="34" charset="0"/>
                <a:cs typeface="Arial" pitchFamily="34" charset="0"/>
              </a:rPr>
              <a:t/>
            </a:r>
            <a:br>
              <a:rPr lang="sr-Latn-RS" sz="2000" b="0" dirty="0" smtClean="0">
                <a:latin typeface="Arial" pitchFamily="34" charset="0"/>
                <a:cs typeface="Arial" pitchFamily="34" charset="0"/>
              </a:rPr>
            </a:br>
            <a:r>
              <a:rPr lang="en-US" sz="2000" b="0" dirty="0" smtClean="0">
                <a:latin typeface="Arial" pitchFamily="34" charset="0"/>
                <a:cs typeface="Arial" pitchFamily="34" charset="0"/>
              </a:rPr>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1 -EKONOMSKI VEK OBJEKTA  </a:t>
            </a:r>
            <a:r>
              <a:rPr lang="en-US" sz="2000" b="0" dirty="0" err="1" smtClean="0">
                <a:latin typeface="Arial" pitchFamily="34" charset="0"/>
                <a:cs typeface="Arial" pitchFamily="34" charset="0"/>
              </a:rPr>
              <a:t>sve</a:t>
            </a:r>
            <a:r>
              <a:rPr lang="en-US" sz="2000" b="0" dirty="0" smtClean="0">
                <a:latin typeface="Arial" pitchFamily="34" charset="0"/>
                <a:cs typeface="Arial" pitchFamily="34" charset="0"/>
              </a:rPr>
              <a:t> tri </a:t>
            </a:r>
            <a:r>
              <a:rPr lang="en-US" sz="2000" b="0" dirty="0" err="1" smtClean="0">
                <a:latin typeface="Arial" pitchFamily="34" charset="0"/>
                <a:cs typeface="Arial" pitchFamily="34" charset="0"/>
              </a:rPr>
              <a:t>komponente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funkcionalnu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fizičku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ekonomsku</a:t>
            </a:r>
            <a:r>
              <a:rPr lang="en-US" sz="2000" b="0" dirty="0" smtClean="0">
                <a:latin typeface="Arial" pitchFamily="34" charset="0"/>
                <a:cs typeface="Arial" pitchFamily="34" charset="0"/>
              </a:rPr>
              <a:t>)</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2 -EFEKTIVNA STAROST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3 -PREOSTALI EKONOMSKI VEK</a:t>
            </a:r>
            <a:r>
              <a:rPr lang="sr-Latn-RS" sz="2000" b="0" dirty="0" smtClean="0">
                <a:solidFill>
                  <a:srgbClr val="FF0000"/>
                </a:solidFill>
                <a:latin typeface="Arial" pitchFamily="34" charset="0"/>
                <a:cs typeface="Arial" pitchFamily="34" charset="0"/>
              </a:rPr>
              <a:t/>
            </a:r>
            <a:br>
              <a:rPr lang="sr-Latn-RS" sz="2000" b="0" dirty="0" smtClean="0">
                <a:solidFill>
                  <a:srgbClr val="FF0000"/>
                </a:solidFill>
                <a:latin typeface="Arial" pitchFamily="34" charset="0"/>
                <a:cs typeface="Arial" pitchFamily="34" charset="0"/>
              </a:rPr>
            </a:br>
            <a:r>
              <a:rPr lang="en-US" sz="2000" b="0" dirty="0" smtClean="0">
                <a:solidFill>
                  <a:srgbClr val="FF0000"/>
                </a:solidFill>
                <a:latin typeface="Arial" pitchFamily="34" charset="0"/>
                <a:cs typeface="Arial" pitchFamily="34" charset="0"/>
              </a:rPr>
              <a:t/>
            </a:r>
            <a:br>
              <a:rPr lang="en-US" sz="2000" b="0" dirty="0" smtClean="0">
                <a:solidFill>
                  <a:srgbClr val="FF0000"/>
                </a:solidFill>
                <a:latin typeface="Arial" pitchFamily="34" charset="0"/>
                <a:cs typeface="Arial" pitchFamily="34" charset="0"/>
              </a:rPr>
            </a:br>
            <a:r>
              <a:rPr lang="sr-Latn-RS" sz="2000" b="0" dirty="0" smtClean="0">
                <a:latin typeface="Arial" pitchFamily="34" charset="0"/>
                <a:cs typeface="Arial" pitchFamily="34" charset="0"/>
              </a:rPr>
              <a:t>U</a:t>
            </a:r>
            <a:r>
              <a:rPr lang="en-US" sz="2000" b="0" dirty="0" err="1" smtClean="0">
                <a:latin typeface="Arial" pitchFamily="34" charset="0"/>
                <a:cs typeface="Arial" pitchFamily="34" charset="0"/>
              </a:rPr>
              <a:t>prkos</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razlikama</a:t>
            </a:r>
            <a:r>
              <a:rPr lang="en-US" sz="2000" b="0" dirty="0" smtClean="0">
                <a:latin typeface="Arial" pitchFamily="34" charset="0"/>
                <a:cs typeface="Arial" pitchFamily="34" charset="0"/>
              </a:rPr>
              <a:t> u </a:t>
            </a:r>
            <a:r>
              <a:rPr lang="en-US" sz="2000" b="0" dirty="0" err="1" smtClean="0">
                <a:latin typeface="Arial" pitchFamily="34" charset="0"/>
                <a:cs typeface="Arial" pitchFamily="34" charset="0"/>
              </a:rPr>
              <a:t>metodama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korisni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vek</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razlaganje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ili</a:t>
            </a: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ekonomski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vek</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ekstrakcija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strost</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vek</a:t>
            </a:r>
            <a:r>
              <a:rPr lang="en-US" sz="2000" b="0" dirty="0" smtClean="0">
                <a:latin typeface="Arial" pitchFamily="34" charset="0"/>
                <a:cs typeface="Arial" pitchFamily="34" charset="0"/>
              </a:rPr>
              <a:t> ) bi </a:t>
            </a:r>
            <a:r>
              <a:rPr lang="en-US" sz="2000" b="0" dirty="0" err="1" smtClean="0">
                <a:latin typeface="Arial" pitchFamily="34" charset="0"/>
                <a:cs typeface="Arial" pitchFamily="34" charset="0"/>
              </a:rPr>
              <a:t>trebalo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dovedu</a:t>
            </a:r>
            <a:r>
              <a:rPr lang="en-US" sz="2000" b="0" dirty="0" smtClean="0">
                <a:latin typeface="Arial" pitchFamily="34" charset="0"/>
                <a:cs typeface="Arial" pitchFamily="34" charset="0"/>
              </a:rPr>
              <a:t> do </a:t>
            </a:r>
            <a:r>
              <a:rPr lang="en-US" sz="2000" b="0" dirty="0" err="1" smtClean="0">
                <a:latin typeface="Arial" pitchFamily="34" charset="0"/>
                <a:cs typeface="Arial" pitchFamily="34" charset="0"/>
              </a:rPr>
              <a:t>istih</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rezultata</a:t>
            </a:r>
            <a:r>
              <a:rPr lang="en-US" sz="2000" b="0" dirty="0" smtClean="0">
                <a:latin typeface="Arial" pitchFamily="34" charset="0"/>
                <a:cs typeface="Arial" pitchFamily="34" charset="0"/>
              </a:rPr>
              <a:t> u </a:t>
            </a:r>
            <a:r>
              <a:rPr lang="en-US" sz="2000" b="0" dirty="0" err="1" smtClean="0">
                <a:latin typeface="Arial" pitchFamily="34" charset="0"/>
                <a:cs typeface="Arial" pitchFamily="34" charset="0"/>
              </a:rPr>
              <a:t>proceni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ukupne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depresijacije</a:t>
            </a:r>
            <a:r>
              <a:rPr lang="en-US" sz="2000" b="0" dirty="0" smtClean="0">
                <a:solidFill>
                  <a:srgbClr val="FF0000"/>
                </a:solidFill>
                <a:latin typeface="Arial" pitchFamily="34" charset="0"/>
                <a:cs typeface="Arial" pitchFamily="34" charset="0"/>
              </a:rPr>
              <a:t>.</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r>
              <a:rPr lang="en-US" sz="2000" dirty="0" smtClean="0">
                <a:latin typeface="Arial" pitchFamily="34" charset="0"/>
                <a:cs typeface="Arial" pitchFamily="34" charset="0"/>
              </a:rPr>
              <a:t> </a:t>
            </a:r>
            <a:r>
              <a:rPr lang="en-US" sz="1800" dirty="0" smtClean="0"/>
              <a:t/>
            </a:r>
            <a:br>
              <a:rPr lang="en-US" sz="1800" dirty="0" smtClean="0"/>
            </a:br>
            <a:r>
              <a:rPr lang="en-US" sz="1800" b="0" dirty="0" smtClean="0">
                <a:latin typeface="+mn-lt"/>
              </a:rPr>
              <a:t/>
            </a:r>
            <a:br>
              <a:rPr lang="en-US" sz="1800" b="0" dirty="0" smtClean="0">
                <a:latin typeface="+mn-lt"/>
              </a:rPr>
            </a:br>
            <a:r>
              <a:rPr lang="en-US" sz="1800" b="0" dirty="0" smtClean="0">
                <a:latin typeface="+mn-lt"/>
              </a:rPr>
              <a:t/>
            </a:r>
            <a:br>
              <a:rPr lang="en-US" sz="1800" b="0" dirty="0" smtClean="0">
                <a:latin typeface="+mn-lt"/>
              </a:rPr>
            </a:br>
            <a:endParaRPr lang="en-US" sz="1800" b="0" dirty="0">
              <a:latin typeface="+mn-lt"/>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5" name="Title 4"/>
          <p:cNvSpPr>
            <a:spLocks noGrp="1"/>
          </p:cNvSpPr>
          <p:nvPr>
            <p:ph type="title"/>
          </p:nvPr>
        </p:nvSpPr>
        <p:spPr>
          <a:xfrm>
            <a:off x="838200" y="1392865"/>
            <a:ext cx="10515600" cy="3721395"/>
          </a:xfrm>
        </p:spPr>
        <p:txBody>
          <a:bodyPr/>
          <a:lstStyle/>
          <a:p>
            <a:r>
              <a:rPr lang="en-US" sz="2000" b="0" dirty="0" smtClean="0">
                <a:latin typeface="Arial" pitchFamily="34" charset="0"/>
                <a:cs typeface="Arial" pitchFamily="34" charset="0"/>
              </a:rPr>
              <a:t>STVARNA STAROST /EFEKTIVNA STAROST </a:t>
            </a:r>
            <a:r>
              <a:rPr lang="sr-Latn-RS" sz="2000" b="0" dirty="0" smtClean="0">
                <a:latin typeface="Arial" pitchFamily="34" charset="0"/>
                <a:cs typeface="Arial" pitchFamily="34" charset="0"/>
              </a:rPr>
              <a:t/>
            </a:r>
            <a:br>
              <a:rPr lang="sr-Latn-RS" sz="2000" b="0" dirty="0" smtClean="0">
                <a:latin typeface="Arial" pitchFamily="34" charset="0"/>
                <a:cs typeface="Arial" pitchFamily="34" charset="0"/>
              </a:rPr>
            </a:br>
            <a:r>
              <a:rPr lang="en-US" sz="2000" b="0" dirty="0" smtClean="0">
                <a:latin typeface="Arial" pitchFamily="34" charset="0"/>
                <a:cs typeface="Arial" pitchFamily="34" charset="0"/>
              </a:rPr>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STVARNA STAROST - </a:t>
            </a:r>
            <a:r>
              <a:rPr lang="en-US" sz="2000" b="0" dirty="0" err="1" smtClean="0">
                <a:latin typeface="Arial" pitchFamily="34" charset="0"/>
                <a:cs typeface="Arial" pitchFamily="34" charset="0"/>
              </a:rPr>
              <a:t>broj</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godina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od</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kada</a:t>
            </a:r>
            <a:r>
              <a:rPr lang="en-US" sz="2000" b="0" dirty="0" smtClean="0">
                <a:latin typeface="Arial" pitchFamily="34" charset="0"/>
                <a:cs typeface="Arial" pitchFamily="34" charset="0"/>
              </a:rPr>
              <a:t> je </a:t>
            </a:r>
            <a:r>
              <a:rPr lang="en-US" sz="2000" b="0" dirty="0" err="1" smtClean="0">
                <a:latin typeface="Arial" pitchFamily="34" charset="0"/>
                <a:cs typeface="Arial" pitchFamily="34" charset="0"/>
              </a:rPr>
              <a:t>objekat</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napravljen</a:t>
            </a: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en-US" sz="2000" b="0" dirty="0" err="1" smtClean="0">
                <a:latin typeface="Arial" pitchFamily="34" charset="0"/>
                <a:cs typeface="Arial" pitchFamily="34" charset="0"/>
              </a:rPr>
              <a:t>Početni</a:t>
            </a:r>
            <a:r>
              <a:rPr lang="en-US" sz="2000" b="0" dirty="0" smtClean="0">
                <a:latin typeface="Arial" pitchFamily="34" charset="0"/>
                <a:cs typeface="Arial" pitchFamily="34" charset="0"/>
              </a:rPr>
              <a:t> element u </a:t>
            </a:r>
            <a:r>
              <a:rPr lang="en-US" sz="2000" b="0" dirty="0" err="1" smtClean="0">
                <a:latin typeface="Arial" pitchFamily="34" charset="0"/>
                <a:cs typeface="Arial" pitchFamily="34" charset="0"/>
              </a:rPr>
              <a:t>analizi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efektivne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starosti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ili</a:t>
            </a:r>
            <a:r>
              <a:rPr lang="en-US" sz="2000" b="0" dirty="0" smtClean="0">
                <a:latin typeface="Arial" pitchFamily="34" charset="0"/>
                <a:cs typeface="Arial" pitchFamily="34" charset="0"/>
              </a:rPr>
              <a:t> u </a:t>
            </a:r>
            <a:r>
              <a:rPr lang="en-US" sz="2000" b="0" dirty="0" err="1" smtClean="0">
                <a:latin typeface="Arial" pitchFamily="34" charset="0"/>
                <a:cs typeface="Arial" pitchFamily="34" charset="0"/>
              </a:rPr>
              <a:t>analizi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fizikog</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propadanja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kod</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kratkotrajnih</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dugotrajnih</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elementa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objekta</a:t>
            </a:r>
            <a:r>
              <a:rPr lang="en-US" sz="2000" b="0" dirty="0" smtClean="0">
                <a:latin typeface="Arial" pitchFamily="34" charset="0"/>
                <a:cs typeface="Arial" pitchFamily="34" charset="0"/>
              </a:rPr>
              <a:t>. </a:t>
            </a:r>
            <a:r>
              <a:rPr lang="sr-Latn-RS" sz="2000" b="0" dirty="0" smtClean="0">
                <a:latin typeface="Arial" pitchFamily="34" charset="0"/>
                <a:cs typeface="Arial" pitchFamily="34" charset="0"/>
              </a:rPr>
              <a:t/>
            </a:r>
            <a:br>
              <a:rPr lang="sr-Latn-RS" sz="2000" b="0" dirty="0" smtClean="0">
                <a:latin typeface="Arial" pitchFamily="34" charset="0"/>
                <a:cs typeface="Arial" pitchFamily="34" charset="0"/>
              </a:rPr>
            </a:br>
            <a:r>
              <a:rPr lang="en-US" sz="2000" b="0" dirty="0" smtClean="0">
                <a:latin typeface="Arial" pitchFamily="34" charset="0"/>
                <a:cs typeface="Arial" pitchFamily="34" charset="0"/>
              </a:rPr>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EFEKTIVNA STAROST </a:t>
            </a:r>
            <a:r>
              <a:rPr lang="en-US" sz="2000" b="0" dirty="0" err="1" smtClean="0">
                <a:latin typeface="Arial" pitchFamily="34" charset="0"/>
                <a:cs typeface="Arial" pitchFamily="34" charset="0"/>
              </a:rPr>
              <a:t>odre</a:t>
            </a:r>
            <a:r>
              <a:rPr lang="sr-Latn-RS" sz="2000" b="0" dirty="0" smtClean="0">
                <a:latin typeface="Arial" pitchFamily="34" charset="0"/>
                <a:cs typeface="Arial" pitchFamily="34" charset="0"/>
              </a:rPr>
              <a:t>đ</a:t>
            </a:r>
            <a:r>
              <a:rPr lang="en-US" sz="2000" b="0" dirty="0" err="1" smtClean="0">
                <a:latin typeface="Arial" pitchFamily="34" charset="0"/>
                <a:cs typeface="Arial" pitchFamily="34" charset="0"/>
              </a:rPr>
              <a:t>ena</a:t>
            </a:r>
            <a:r>
              <a:rPr lang="en-US" sz="2000" b="0" dirty="0" smtClean="0">
                <a:latin typeface="Arial" pitchFamily="34" charset="0"/>
                <a:cs typeface="Arial" pitchFamily="34" charset="0"/>
              </a:rPr>
              <a:t> je </a:t>
            </a:r>
            <a:r>
              <a:rPr lang="en-US" sz="2000" b="0" dirty="0" err="1" smtClean="0">
                <a:latin typeface="Arial" pitchFamily="34" charset="0"/>
                <a:cs typeface="Arial" pitchFamily="34" charset="0"/>
              </a:rPr>
              <a:t>stanjem</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upotrebnom</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vrednošću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objekta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zasnovana</a:t>
            </a:r>
            <a:r>
              <a:rPr lang="en-US" sz="2000" b="0" dirty="0" smtClean="0">
                <a:latin typeface="Arial" pitchFamily="34" charset="0"/>
                <a:cs typeface="Arial" pitchFamily="34" charset="0"/>
              </a:rPr>
              <a:t> je </a:t>
            </a:r>
            <a:r>
              <a:rPr lang="en-US" sz="2000" b="0" dirty="0" err="1" smtClean="0">
                <a:latin typeface="Arial" pitchFamily="34" charset="0"/>
                <a:cs typeface="Arial" pitchFamily="34" charset="0"/>
              </a:rPr>
              <a:t>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sudu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procenitelja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interpretaciji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percepcije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trži</a:t>
            </a:r>
            <a:r>
              <a:rPr lang="sr-Latn-RS" sz="2000" b="0" dirty="0" smtClean="0">
                <a:latin typeface="Arial" pitchFamily="34" charset="0"/>
                <a:cs typeface="Arial" pitchFamily="34" charset="0"/>
              </a:rPr>
              <a:t>š</a:t>
            </a:r>
            <a:r>
              <a:rPr lang="en-US" sz="2000" b="0" dirty="0" err="1" smtClean="0">
                <a:latin typeface="Arial" pitchFamily="34" charset="0"/>
                <a:cs typeface="Arial" pitchFamily="34" charset="0"/>
              </a:rPr>
              <a:t>ta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prema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konkretnom</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objektu</a:t>
            </a:r>
            <a:r>
              <a:rPr lang="en-US" sz="2000" b="0" dirty="0" smtClean="0">
                <a:latin typeface="Arial" pitchFamily="34" charset="0"/>
                <a:cs typeface="Arial" pitchFamily="34" charset="0"/>
              </a:rPr>
              <a:t>.</a:t>
            </a:r>
            <a:br>
              <a:rPr lang="en-US" sz="2000" b="0" dirty="0" smtClean="0">
                <a:latin typeface="Arial" pitchFamily="34" charset="0"/>
                <a:cs typeface="Arial" pitchFamily="34" charset="0"/>
              </a:rPr>
            </a:br>
            <a:r>
              <a:rPr lang="en-US" sz="2000" b="0" dirty="0" err="1" smtClean="0">
                <a:latin typeface="Arial" pitchFamily="34" charset="0"/>
                <a:cs typeface="Arial" pitchFamily="34" charset="0"/>
              </a:rPr>
              <a:t>Kvalitet</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odžavanja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utiče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brzinu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depresijacije</a:t>
            </a:r>
            <a:r>
              <a:rPr lang="en-US" sz="2000" b="0" dirty="0" smtClean="0">
                <a:latin typeface="Arial" pitchFamily="34" charset="0"/>
                <a:cs typeface="Arial" pitchFamily="34" charset="0"/>
              </a:rPr>
              <a:t>.</a:t>
            </a:r>
            <a:br>
              <a:rPr lang="en-US" sz="2000" b="0" dirty="0" smtClean="0">
                <a:latin typeface="Arial" pitchFamily="34" charset="0"/>
                <a:cs typeface="Arial" pitchFamily="34" charset="0"/>
              </a:rPr>
            </a:br>
            <a:r>
              <a:rPr lang="sr-Latn-RS" sz="2000" b="0" dirty="0" smtClean="0">
                <a:latin typeface="Arial" pitchFamily="34" charset="0"/>
                <a:cs typeface="Arial" pitchFamily="34" charset="0"/>
              </a:rPr>
              <a:t/>
            </a:r>
            <a:br>
              <a:rPr lang="sr-Latn-RS" sz="2000" b="0" dirty="0" smtClean="0">
                <a:latin typeface="Arial" pitchFamily="34" charset="0"/>
                <a:cs typeface="Arial" pitchFamily="34" charset="0"/>
              </a:rPr>
            </a:br>
            <a:r>
              <a:rPr lang="en-US" sz="2000" b="0" dirty="0" err="1" smtClean="0">
                <a:latin typeface="Arial" pitchFamily="34" charset="0"/>
                <a:cs typeface="Arial" pitchFamily="34" charset="0"/>
              </a:rPr>
              <a:t>Efektivna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starost</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može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biti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duža</a:t>
            </a: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kraća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ili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ista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kao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stv</a:t>
            </a:r>
            <a:r>
              <a:rPr lang="sr-Latn-RS" sz="2000" b="0" dirty="0" smtClean="0">
                <a:latin typeface="Arial" pitchFamily="34" charset="0"/>
                <a:cs typeface="Arial" pitchFamily="34" charset="0"/>
              </a:rPr>
              <a:t>a</a:t>
            </a:r>
            <a:r>
              <a:rPr lang="en-US" sz="2000" b="0" dirty="0" err="1" smtClean="0">
                <a:latin typeface="Arial" pitchFamily="34" charset="0"/>
                <a:cs typeface="Arial" pitchFamily="34" charset="0"/>
              </a:rPr>
              <a:t>rna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starost</a:t>
            </a:r>
            <a:r>
              <a:rPr lang="en-US" sz="2000" b="0" dirty="0" smtClean="0">
                <a:latin typeface="Arial" pitchFamily="34" charset="0"/>
                <a:cs typeface="Arial" pitchFamily="34" charset="0"/>
              </a:rPr>
              <a:t> u </a:t>
            </a:r>
            <a:r>
              <a:rPr lang="en-US" sz="2000" b="0" dirty="0" err="1" smtClean="0">
                <a:latin typeface="Arial" pitchFamily="34" charset="0"/>
                <a:cs typeface="Arial" pitchFamily="34" charset="0"/>
              </a:rPr>
              <a:t>zavisnosti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od</a:t>
            </a:r>
            <a:r>
              <a:rPr lang="en-US" sz="2000" b="0" dirty="0" smtClean="0">
                <a:latin typeface="Arial" pitchFamily="34" charset="0"/>
                <a:cs typeface="Arial" pitchFamily="34" charset="0"/>
              </a:rPr>
              <a:t> toga </a:t>
            </a:r>
            <a:r>
              <a:rPr lang="en-US" sz="2000" b="0" dirty="0" err="1" smtClean="0">
                <a:latin typeface="Arial" pitchFamily="34" charset="0"/>
                <a:cs typeface="Arial" pitchFamily="34" charset="0"/>
              </a:rPr>
              <a:t>da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li</a:t>
            </a:r>
            <a:r>
              <a:rPr lang="en-US" sz="2000" b="0" dirty="0" smtClean="0">
                <a:latin typeface="Arial" pitchFamily="34" charset="0"/>
                <a:cs typeface="Arial" pitchFamily="34" charset="0"/>
              </a:rPr>
              <a:t> je </a:t>
            </a:r>
            <a:r>
              <a:rPr lang="en-US" sz="2000" b="0" dirty="0" err="1" smtClean="0">
                <a:latin typeface="Arial" pitchFamily="34" charset="0"/>
                <a:cs typeface="Arial" pitchFamily="34" charset="0"/>
              </a:rPr>
              <a:t>objekat</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održavan</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odlično</a:t>
            </a:r>
            <a:r>
              <a:rPr lang="sr-Latn-RS" sz="2000" b="0" dirty="0" smtClean="0">
                <a:latin typeface="Arial" pitchFamily="34" charset="0"/>
                <a:cs typeface="Arial" pitchFamily="34" charset="0"/>
              </a:rPr>
              <a:t>,</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slabo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ili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tipično</a:t>
            </a:r>
            <a:r>
              <a:rPr lang="en-US" sz="2000" b="0" dirty="0" smtClean="0">
                <a:latin typeface="Arial" pitchFamily="34" charset="0"/>
                <a:cs typeface="Arial" pitchFamily="34" charset="0"/>
              </a:rPr>
              <a:t>.</a:t>
            </a:r>
            <a:r>
              <a:rPr lang="en-US" sz="1800" dirty="0" smtClean="0"/>
              <a:t/>
            </a:r>
            <a:br>
              <a:rPr lang="en-US" sz="1800" dirty="0" smtClean="0"/>
            </a:br>
            <a:r>
              <a:rPr lang="en-US" sz="1800" dirty="0" smtClean="0"/>
              <a:t/>
            </a:r>
            <a:br>
              <a:rPr lang="en-US" sz="1800" dirty="0" smtClean="0"/>
            </a:br>
            <a:r>
              <a:rPr lang="en-US" sz="1800" dirty="0" smtClean="0"/>
              <a:t> </a:t>
            </a:r>
            <a:br>
              <a:rPr lang="en-US" sz="1800" dirty="0" smtClean="0"/>
            </a:br>
            <a:r>
              <a:rPr lang="en-US" sz="1800" b="0" dirty="0" smtClean="0">
                <a:latin typeface="+mn-lt"/>
              </a:rPr>
              <a:t/>
            </a:r>
            <a:br>
              <a:rPr lang="en-US" sz="1800" b="0" dirty="0" smtClean="0">
                <a:latin typeface="+mn-lt"/>
              </a:rPr>
            </a:br>
            <a:r>
              <a:rPr lang="en-US" sz="1800" b="0" dirty="0" smtClean="0">
                <a:latin typeface="+mn-lt"/>
              </a:rPr>
              <a:t/>
            </a:r>
            <a:br>
              <a:rPr lang="en-US" sz="1800" b="0" dirty="0" smtClean="0">
                <a:latin typeface="+mn-lt"/>
              </a:rPr>
            </a:br>
            <a:endParaRPr lang="en-US" sz="1800" b="0" dirty="0">
              <a:latin typeface="+mn-lt"/>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5" name="Title 4"/>
          <p:cNvSpPr>
            <a:spLocks noGrp="1"/>
          </p:cNvSpPr>
          <p:nvPr>
            <p:ph type="title"/>
          </p:nvPr>
        </p:nvSpPr>
        <p:spPr>
          <a:xfrm>
            <a:off x="317204" y="404037"/>
            <a:ext cx="10836349" cy="5560827"/>
          </a:xfrm>
        </p:spPr>
        <p:txBody>
          <a:bodyPr/>
          <a:lstStyle/>
          <a:p>
            <a:r>
              <a:rPr lang="en-US" sz="2000" b="0" dirty="0" smtClean="0">
                <a:latin typeface="Arial" pitchFamily="34" charset="0"/>
                <a:cs typeface="Arial" pitchFamily="34" charset="0"/>
              </a:rPr>
              <a:t>EKONOMS</a:t>
            </a:r>
            <a:r>
              <a:rPr lang="sr-Latn-RS" sz="2000" b="0" dirty="0" smtClean="0">
                <a:latin typeface="Arial" pitchFamily="34" charset="0"/>
                <a:cs typeface="Arial" pitchFamily="34" charset="0"/>
              </a:rPr>
              <a:t>K</a:t>
            </a:r>
            <a:r>
              <a:rPr lang="en-US" sz="2000" b="0" dirty="0" smtClean="0">
                <a:latin typeface="Arial" pitchFamily="34" charset="0"/>
                <a:cs typeface="Arial" pitchFamily="34" charset="0"/>
              </a:rPr>
              <a:t>I VEK /</a:t>
            </a:r>
            <a:r>
              <a:rPr lang="sr-Latn-RS" sz="2000" b="0" dirty="0" smtClean="0">
                <a:latin typeface="Arial" pitchFamily="34" charset="0"/>
                <a:cs typeface="Arial" pitchFamily="34" charset="0"/>
              </a:rPr>
              <a:t> </a:t>
            </a:r>
            <a:r>
              <a:rPr lang="en-US" sz="2000" b="0" dirty="0" smtClean="0">
                <a:latin typeface="Arial" pitchFamily="34" charset="0"/>
                <a:cs typeface="Arial" pitchFamily="34" charset="0"/>
              </a:rPr>
              <a:t>KORISNI VEK </a:t>
            </a:r>
            <a:r>
              <a:rPr lang="sr-Latn-RS" sz="2000" b="0" dirty="0" smtClean="0">
                <a:latin typeface="Arial" pitchFamily="34" charset="0"/>
                <a:cs typeface="Arial" pitchFamily="34" charset="0"/>
              </a:rPr>
              <a:t/>
            </a:r>
            <a:br>
              <a:rPr lang="sr-Latn-RS" sz="2000" b="0" dirty="0" smtClean="0">
                <a:latin typeface="Arial" pitchFamily="34" charset="0"/>
                <a:cs typeface="Arial" pitchFamily="34" charset="0"/>
              </a:rPr>
            </a:br>
            <a:r>
              <a:rPr lang="en-US" sz="2000" b="0" dirty="0" smtClean="0">
                <a:latin typeface="Arial" pitchFamily="34" charset="0"/>
                <a:cs typeface="Arial" pitchFamily="34" charset="0"/>
              </a:rPr>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EKON</a:t>
            </a:r>
            <a:r>
              <a:rPr lang="sr-Latn-RS" sz="2000" b="0" dirty="0" smtClean="0">
                <a:latin typeface="Arial" pitchFamily="34" charset="0"/>
                <a:cs typeface="Arial" pitchFamily="34" charset="0"/>
              </a:rPr>
              <a:t>O</a:t>
            </a:r>
            <a:r>
              <a:rPr lang="en-US" sz="2000" b="0" dirty="0" smtClean="0">
                <a:latin typeface="Arial" pitchFamily="34" charset="0"/>
                <a:cs typeface="Arial" pitchFamily="34" charset="0"/>
              </a:rPr>
              <a:t>MSKI VEK </a:t>
            </a:r>
            <a:r>
              <a:rPr lang="en-US" sz="2000" b="0" dirty="0" err="1" smtClean="0">
                <a:latin typeface="Arial" pitchFamily="34" charset="0"/>
                <a:cs typeface="Arial" pitchFamily="34" charset="0"/>
              </a:rPr>
              <a:t>počinje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kada</a:t>
            </a:r>
            <a:r>
              <a:rPr lang="en-US" sz="2000" b="0" dirty="0" smtClean="0">
                <a:latin typeface="Arial" pitchFamily="34" charset="0"/>
                <a:cs typeface="Arial" pitchFamily="34" charset="0"/>
              </a:rPr>
              <a:t> se </a:t>
            </a:r>
            <a:r>
              <a:rPr lang="en-US" sz="2000" b="0" dirty="0" err="1" smtClean="0">
                <a:latin typeface="Arial" pitchFamily="34" charset="0"/>
                <a:cs typeface="Arial" pitchFamily="34" charset="0"/>
              </a:rPr>
              <a:t>objekat</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izgradi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počn</a:t>
            </a:r>
            <a:r>
              <a:rPr lang="sr-Latn-RS" sz="2000" b="0" dirty="0" smtClean="0">
                <a:latin typeface="Arial" pitchFamily="34" charset="0"/>
                <a:cs typeface="Arial" pitchFamily="34" charset="0"/>
              </a:rPr>
              <a:t>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upotreba</a:t>
            </a:r>
            <a:r>
              <a:rPr lang="en-US" sz="2000" b="0" dirty="0" smtClean="0">
                <a:latin typeface="Arial" pitchFamily="34" charset="0"/>
                <a:cs typeface="Arial" pitchFamily="34" charset="0"/>
              </a:rPr>
              <a:t>)</a:t>
            </a:r>
            <a:r>
              <a:rPr lang="sr-Latn-RS" sz="2000" b="0" dirty="0" smtClean="0">
                <a:latin typeface="Arial" pitchFamily="34" charset="0"/>
                <a:cs typeface="Arial" pitchFamily="34" charset="0"/>
              </a:rPr>
              <a:t>,</a:t>
            </a:r>
            <a:r>
              <a:rPr lang="en-US" sz="2000" b="0" dirty="0" smtClean="0">
                <a:latin typeface="Arial" pitchFamily="34" charset="0"/>
                <a:cs typeface="Arial" pitchFamily="34" charset="0"/>
              </a:rPr>
              <a:t> a </a:t>
            </a:r>
            <a:r>
              <a:rPr lang="en-US" sz="2000" b="0" dirty="0" err="1" smtClean="0">
                <a:latin typeface="Arial" pitchFamily="34" charset="0"/>
                <a:cs typeface="Arial" pitchFamily="34" charset="0"/>
              </a:rPr>
              <a:t>završava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kada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više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nije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ekonomski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upotrebljiv</a:t>
            </a:r>
            <a:r>
              <a:rPr lang="en-US" sz="2000" b="0" dirty="0" smtClean="0">
                <a:latin typeface="Arial" pitchFamily="34" charset="0"/>
                <a:cs typeface="Arial" pitchFamily="34" charset="0"/>
              </a:rPr>
              <a:t> (ne </a:t>
            </a:r>
            <a:r>
              <a:rPr lang="en-US" sz="2000" b="0" dirty="0" err="1" smtClean="0">
                <a:latin typeface="Arial" pitchFamily="34" charset="0"/>
                <a:cs typeface="Arial" pitchFamily="34" charset="0"/>
              </a:rPr>
              <a:t>doprinosi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upotrebi</a:t>
            </a:r>
            <a:r>
              <a:rPr lang="en-US" sz="2000" b="0" dirty="0" smtClean="0">
                <a:latin typeface="Arial" pitchFamily="34" charset="0"/>
                <a:cs typeface="Arial" pitchFamily="34" charset="0"/>
              </a:rPr>
              <a:t>) </a:t>
            </a: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kra</a:t>
            </a:r>
            <a:r>
              <a:rPr lang="sr-Latn-RS" sz="2000" b="0" dirty="0" smtClean="0">
                <a:latin typeface="Arial" pitchFamily="34" charset="0"/>
                <a:cs typeface="Arial" pitchFamily="34" charset="0"/>
              </a:rPr>
              <a:t>ć</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je </a:t>
            </a:r>
            <a:r>
              <a:rPr lang="en-US" sz="2000" b="0" dirty="0" err="1" smtClean="0">
                <a:latin typeface="Arial" pitchFamily="34" charset="0"/>
                <a:cs typeface="Arial" pitchFamily="34" charset="0"/>
              </a:rPr>
              <a:t>nego</a:t>
            </a:r>
            <a:r>
              <a:rPr lang="en-US" sz="2000" b="0" dirty="0" smtClean="0">
                <a:latin typeface="Arial" pitchFamily="34" charset="0"/>
                <a:cs typeface="Arial" pitchFamily="34" charset="0"/>
              </a:rPr>
              <a:t> period </a:t>
            </a:r>
            <a:r>
              <a:rPr lang="en-US" sz="2000" b="0" dirty="0" err="1" smtClean="0">
                <a:latin typeface="Arial" pitchFamily="34" charset="0"/>
                <a:cs typeface="Arial" pitchFamily="34" charset="0"/>
              </a:rPr>
              <a:t>fizičkog</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postojanja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objekta</a:t>
            </a: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en-US" sz="2000" b="0" dirty="0" err="1" smtClean="0">
                <a:latin typeface="Arial" pitchFamily="34" charset="0"/>
                <a:cs typeface="Arial" pitchFamily="34" charset="0"/>
              </a:rPr>
              <a:t>može</a:t>
            </a:r>
            <a:r>
              <a:rPr lang="en-US" sz="2000" b="0" dirty="0" smtClean="0">
                <a:latin typeface="Arial" pitchFamily="34" charset="0"/>
                <a:cs typeface="Arial" pitchFamily="34" charset="0"/>
              </a:rPr>
              <a:t> se </a:t>
            </a:r>
            <a:r>
              <a:rPr lang="en-US" sz="2000" b="0" dirty="0" err="1" smtClean="0">
                <a:latin typeface="Arial" pitchFamily="34" charset="0"/>
                <a:cs typeface="Arial" pitchFamily="34" charset="0"/>
              </a:rPr>
              <a:t>produžiti</a:t>
            </a:r>
            <a:r>
              <a:rPr lang="en-US" sz="2000" b="0" dirty="0" smtClean="0">
                <a:latin typeface="Arial" pitchFamily="34" charset="0"/>
                <a:cs typeface="Arial" pitchFamily="34" charset="0"/>
              </a:rPr>
              <a:t> </a:t>
            </a:r>
            <a:r>
              <a:rPr lang="sr-Latn-RS" sz="2000" b="0" dirty="0" smtClean="0">
                <a:latin typeface="Arial" pitchFamily="34" charset="0"/>
                <a:cs typeface="Arial" pitchFamily="34" charset="0"/>
              </a:rPr>
              <a:t/>
            </a:r>
            <a:br>
              <a:rPr lang="sr-Latn-RS" sz="2000" b="0" dirty="0" smtClean="0">
                <a:latin typeface="Arial" pitchFamily="34" charset="0"/>
                <a:cs typeface="Arial" pitchFamily="34" charset="0"/>
              </a:rPr>
            </a:b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renoviranjem</a:t>
            </a: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sanacijom</a:t>
            </a: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adap</a:t>
            </a:r>
            <a:r>
              <a:rPr lang="sr-Latn-RS" sz="2000" b="0" dirty="0" smtClean="0">
                <a:latin typeface="Arial" pitchFamily="34" charset="0"/>
                <a:cs typeface="Arial" pitchFamily="34" charset="0"/>
              </a:rPr>
              <a:t>t</a:t>
            </a:r>
            <a:r>
              <a:rPr lang="en-US" sz="2000" b="0" dirty="0" err="1" smtClean="0">
                <a:latin typeface="Arial" pitchFamily="34" charset="0"/>
                <a:cs typeface="Arial" pitchFamily="34" charset="0"/>
              </a:rPr>
              <a:t>acijom</a:t>
            </a: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rekonstrukcijom</a:t>
            </a: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KORISNI VEK</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u </a:t>
            </a:r>
            <a:r>
              <a:rPr lang="en-US" sz="2000" b="0" dirty="0" err="1" smtClean="0">
                <a:latin typeface="Arial" pitchFamily="34" charset="0"/>
                <a:cs typeface="Arial" pitchFamily="34" charset="0"/>
              </a:rPr>
              <a:t>metodi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razlaganja</a:t>
            </a:r>
            <a:r>
              <a:rPr lang="en-US" sz="2000" b="0" dirty="0" smtClean="0">
                <a:latin typeface="Arial" pitchFamily="34" charset="0"/>
                <a:cs typeface="Arial" pitchFamily="34" charset="0"/>
              </a:rPr>
              <a:t> je period </a:t>
            </a:r>
            <a:r>
              <a:rPr lang="en-US" sz="2000" b="0" dirty="0" err="1" smtClean="0">
                <a:latin typeface="Arial" pitchFamily="34" charset="0"/>
                <a:cs typeface="Arial" pitchFamily="34" charset="0"/>
              </a:rPr>
              <a:t>vremena</a:t>
            </a:r>
            <a:r>
              <a:rPr lang="en-US" sz="2000" b="0" dirty="0" smtClean="0">
                <a:latin typeface="Arial" pitchFamily="34" charset="0"/>
                <a:cs typeface="Arial" pitchFamily="34" charset="0"/>
              </a:rPr>
              <a:t> u </a:t>
            </a:r>
            <a:r>
              <a:rPr lang="en-US" sz="2000" b="0" dirty="0" err="1" smtClean="0">
                <a:latin typeface="Arial" pitchFamily="34" charset="0"/>
                <a:cs typeface="Arial" pitchFamily="34" charset="0"/>
              </a:rPr>
              <a:t>kome</a:t>
            </a:r>
            <a:r>
              <a:rPr lang="en-US" sz="2000" b="0" dirty="0" smtClean="0">
                <a:latin typeface="Arial" pitchFamily="34" charset="0"/>
                <a:cs typeface="Arial" pitchFamily="34" charset="0"/>
              </a:rPr>
              <a:t> se </a:t>
            </a:r>
            <a:r>
              <a:rPr lang="en-US" sz="2000" b="0" dirty="0" err="1" smtClean="0">
                <a:latin typeface="Arial" pitchFamily="34" charset="0"/>
                <a:cs typeface="Arial" pitchFamily="34" charset="0"/>
              </a:rPr>
              <a:t>za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komponente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objekta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ili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objekat</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može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smatrati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će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vršiti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svoju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funkciju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za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svrhu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za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koju</a:t>
            </a:r>
            <a:r>
              <a:rPr lang="en-US" sz="2000" b="0" dirty="0" smtClean="0">
                <a:latin typeface="Arial" pitchFamily="34" charset="0"/>
                <a:cs typeface="Arial" pitchFamily="34" charset="0"/>
              </a:rPr>
              <a:t> je </a:t>
            </a:r>
            <a:r>
              <a:rPr lang="en-US" sz="2000" b="0" dirty="0" err="1" smtClean="0">
                <a:latin typeface="Arial" pitchFamily="34" charset="0"/>
                <a:cs typeface="Arial" pitchFamily="34" charset="0"/>
              </a:rPr>
              <a:t>projektovan</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ako</a:t>
            </a:r>
            <a:r>
              <a:rPr lang="en-US" sz="2000" b="0" dirty="0" smtClean="0">
                <a:latin typeface="Arial" pitchFamily="34" charset="0"/>
                <a:cs typeface="Arial" pitchFamily="34" charset="0"/>
              </a:rPr>
              <a:t> je </a:t>
            </a:r>
            <a:r>
              <a:rPr lang="en-US" sz="2000" b="0" dirty="0" err="1" smtClean="0">
                <a:latin typeface="Arial" pitchFamily="34" charset="0"/>
                <a:cs typeface="Arial" pitchFamily="34" charset="0"/>
              </a:rPr>
              <a:t>fizički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vek</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nekih</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komponenti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duži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beton</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čelik</a:t>
            </a:r>
            <a:r>
              <a:rPr lang="sr-Latn-RS" sz="2000" b="0" dirty="0" smtClean="0">
                <a:latin typeface="Arial" pitchFamily="34" charset="0"/>
                <a:cs typeface="Arial" pitchFamily="34" charset="0"/>
              </a:rPr>
              <a:t>-</a:t>
            </a:r>
            <a:r>
              <a:rPr lang="en-US" sz="2000" b="0" dirty="0" smtClean="0">
                <a:latin typeface="Arial" pitchFamily="34" charset="0"/>
                <a:cs typeface="Arial" pitchFamily="34" charset="0"/>
              </a:rPr>
              <a:t>100 god.) </a:t>
            </a:r>
            <a:r>
              <a:rPr lang="en-US" sz="2000" b="0" dirty="0" err="1" smtClean="0">
                <a:latin typeface="Arial" pitchFamily="34" charset="0"/>
                <a:cs typeface="Arial" pitchFamily="34" charset="0"/>
              </a:rPr>
              <a:t>korisni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vek</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prepoznaje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ekonomske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uticaje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koji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deluju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objekte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koji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imaju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ove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komponente</a:t>
            </a:r>
            <a:r>
              <a:rPr lang="sr-Latn-RS" sz="2000" b="0" dirty="0" smtClean="0">
                <a:latin typeface="Arial" pitchFamily="34" charset="0"/>
                <a:cs typeface="Arial" pitchFamily="34" charset="0"/>
              </a:rPr>
              <a:t>.</a:t>
            </a: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en-US" sz="2000" b="0" dirty="0" err="1" smtClean="0">
                <a:latin typeface="Arial" pitchFamily="34" charset="0"/>
                <a:cs typeface="Arial" pitchFamily="34" charset="0"/>
              </a:rPr>
              <a:t>Korisni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vek</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kratkotrajnih</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komponenti</a:t>
            </a:r>
            <a:r>
              <a:rPr lang="en-US" sz="2000" b="0" dirty="0" smtClean="0">
                <a:latin typeface="Arial" pitchFamily="34" charset="0"/>
                <a:cs typeface="Arial" pitchFamily="34" charset="0"/>
              </a:rPr>
              <a:t> (</a:t>
            </a:r>
            <a:r>
              <a:rPr lang="sr-Latn-RS" sz="2000" b="0" dirty="0" smtClean="0">
                <a:latin typeface="Arial" pitchFamily="34" charset="0"/>
                <a:cs typeface="Arial" pitchFamily="34" charset="0"/>
              </a:rPr>
              <a:t>obloge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pokrivači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instalacije</a:t>
            </a:r>
            <a:r>
              <a:rPr lang="en-US" sz="2000" b="0" dirty="0" smtClean="0">
                <a:latin typeface="Arial" pitchFamily="34" charset="0"/>
                <a:cs typeface="Arial" pitchFamily="34" charset="0"/>
              </a:rPr>
              <a:t>...)  je </a:t>
            </a:r>
            <a:r>
              <a:rPr lang="en-US" sz="2000" b="0" dirty="0" err="1" smtClean="0">
                <a:latin typeface="Arial" pitchFamily="34" charset="0"/>
                <a:cs typeface="Arial" pitchFamily="34" charset="0"/>
              </a:rPr>
              <a:t>kra</a:t>
            </a:r>
            <a:r>
              <a:rPr lang="sr-Latn-RS" sz="2000" b="0" dirty="0" smtClean="0">
                <a:latin typeface="Arial" pitchFamily="34" charset="0"/>
                <a:cs typeface="Arial" pitchFamily="34" charset="0"/>
              </a:rPr>
              <a:t>ć</a:t>
            </a:r>
            <a:r>
              <a:rPr lang="en-US" sz="2000" b="0" dirty="0" err="1" smtClean="0">
                <a:latin typeface="Arial" pitchFamily="34" charset="0"/>
                <a:cs typeface="Arial" pitchFamily="34" charset="0"/>
              </a:rPr>
              <a:t>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nego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ekonomski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vek</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objekta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Tako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dugovečne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komponente</a:t>
            </a:r>
            <a:r>
              <a:rPr lang="en-US" sz="2000" b="0" dirty="0" smtClean="0">
                <a:latin typeface="Arial" pitchFamily="34" charset="0"/>
                <a:cs typeface="Arial" pitchFamily="34" charset="0"/>
              </a:rPr>
              <a:t> </a:t>
            </a:r>
            <a:r>
              <a:rPr lang="sr-Latn-RS" sz="2000" b="0" dirty="0" smtClean="0">
                <a:latin typeface="Arial" pitchFamily="34" charset="0"/>
                <a:cs typeface="Arial" pitchFamily="34" charset="0"/>
              </a:rPr>
              <a:t>- </a:t>
            </a:r>
            <a:r>
              <a:rPr lang="en-US" sz="2000" b="0" dirty="0" err="1" smtClean="0">
                <a:latin typeface="Arial" pitchFamily="34" charset="0"/>
                <a:cs typeface="Arial" pitchFamily="34" charset="0"/>
              </a:rPr>
              <a:t>konstrukcija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podzemne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instalacije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imaju</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korisni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vek</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dužine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barem</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kao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ekonomski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vek</a:t>
            </a:r>
            <a:r>
              <a:rPr lang="en-US" sz="2000" b="0" dirty="0" smtClean="0">
                <a:latin typeface="Arial" pitchFamily="34" charset="0"/>
                <a:cs typeface="Arial" pitchFamily="34" charset="0"/>
              </a:rPr>
              <a:t>.</a:t>
            </a:r>
            <a:br>
              <a:rPr lang="en-US" sz="2000" b="0" dirty="0" smtClean="0">
                <a:latin typeface="Arial" pitchFamily="34" charset="0"/>
                <a:cs typeface="Arial" pitchFamily="34" charset="0"/>
              </a:rPr>
            </a:br>
            <a:r>
              <a:rPr lang="en-US" sz="2000" b="0" dirty="0" err="1" smtClean="0">
                <a:latin typeface="Arial" pitchFamily="34" charset="0"/>
                <a:cs typeface="Arial" pitchFamily="34" charset="0"/>
              </a:rPr>
              <a:t>Ovo</a:t>
            </a:r>
            <a:r>
              <a:rPr lang="en-US" sz="2000" b="0" dirty="0" smtClean="0">
                <a:latin typeface="Arial" pitchFamily="34" charset="0"/>
                <a:cs typeface="Arial" pitchFamily="34" charset="0"/>
              </a:rPr>
              <a:t> je </a:t>
            </a:r>
            <a:r>
              <a:rPr lang="en-US" sz="2000" b="0" dirty="0" err="1" smtClean="0">
                <a:latin typeface="Arial" pitchFamily="34" charset="0"/>
                <a:cs typeface="Arial" pitchFamily="34" charset="0"/>
              </a:rPr>
              <a:t>važno</a:t>
            </a:r>
            <a:r>
              <a:rPr lang="en-US" sz="2000" b="0" dirty="0" smtClean="0">
                <a:latin typeface="Arial" pitchFamily="34" charset="0"/>
                <a:cs typeface="Arial" pitchFamily="34" charset="0"/>
              </a:rPr>
              <a:t> u </a:t>
            </a:r>
            <a:r>
              <a:rPr lang="en-US" sz="2000" b="0" dirty="0" err="1" smtClean="0">
                <a:latin typeface="Arial" pitchFamily="34" charset="0"/>
                <a:cs typeface="Arial" pitchFamily="34" charset="0"/>
              </a:rPr>
              <a:t>metodi</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razlaganja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za</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potrebe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ocene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depresijacije</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elementa</a:t>
            </a:r>
            <a:r>
              <a:rPr lang="en-US" sz="2000" b="0" dirty="0" smtClean="0">
                <a:latin typeface="Arial" pitchFamily="34" charset="0"/>
                <a:cs typeface="Arial" pitchFamily="34" charset="0"/>
              </a:rPr>
              <a:t> ...</a:t>
            </a:r>
            <a:br>
              <a:rPr lang="en-US" sz="2000" b="0" dirty="0" smtClean="0">
                <a:latin typeface="Arial" pitchFamily="34" charset="0"/>
                <a:cs typeface="Arial" pitchFamily="34" charset="0"/>
              </a:rPr>
            </a:br>
            <a:r>
              <a:rPr lang="sr-Latn-RS" sz="2000" b="0" dirty="0" err="1" smtClean="0">
                <a:latin typeface="Arial" pitchFamily="34" charset="0"/>
                <a:cs typeface="Arial" pitchFamily="34" charset="0"/>
              </a:rPr>
              <a:t>T</a:t>
            </a:r>
            <a:r>
              <a:rPr lang="en-US" sz="2000" b="0" dirty="0" err="1" smtClean="0">
                <a:latin typeface="Arial" pitchFamily="34" charset="0"/>
                <a:cs typeface="Arial" pitchFamily="34" charset="0"/>
              </a:rPr>
              <a:t>ako</a:t>
            </a:r>
            <a:r>
              <a:rPr lang="en-US" sz="2000" b="0" dirty="0" smtClean="0">
                <a:latin typeface="Arial" pitchFamily="34" charset="0"/>
                <a:cs typeface="Arial" pitchFamily="34" charset="0"/>
              </a:rPr>
              <a:t> </a:t>
            </a:r>
            <a:r>
              <a:rPr lang="en-US" sz="2000" b="0" dirty="0" err="1" smtClean="0">
                <a:latin typeface="Arial" pitchFamily="34" charset="0"/>
                <a:cs typeface="Arial" pitchFamily="34" charset="0"/>
              </a:rPr>
              <a:t>na</a:t>
            </a:r>
            <a:r>
              <a:rPr lang="en-US" sz="2000" b="0" dirty="0" smtClean="0">
                <a:latin typeface="Arial" pitchFamily="34" charset="0"/>
                <a:cs typeface="Arial" pitchFamily="34" charset="0"/>
              </a:rPr>
              <a:t> primer :</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r>
              <a:rPr lang="en-US" sz="1800" dirty="0" smtClean="0"/>
              <a:t/>
            </a:r>
            <a:br>
              <a:rPr lang="en-US" sz="1800" dirty="0" smtClean="0"/>
            </a:br>
            <a:r>
              <a:rPr lang="en-US" sz="1800" dirty="0" smtClean="0"/>
              <a:t> </a:t>
            </a:r>
            <a:br>
              <a:rPr lang="en-US" sz="1800" dirty="0" smtClean="0"/>
            </a:br>
            <a:r>
              <a:rPr lang="en-US" sz="1800" b="0" dirty="0" smtClean="0">
                <a:latin typeface="+mn-lt"/>
              </a:rPr>
              <a:t/>
            </a:r>
            <a:br>
              <a:rPr lang="en-US" sz="1800" b="0" dirty="0" smtClean="0">
                <a:latin typeface="+mn-lt"/>
              </a:rPr>
            </a:br>
            <a:r>
              <a:rPr lang="en-US" sz="1800" b="0" dirty="0" smtClean="0">
                <a:latin typeface="+mn-lt"/>
              </a:rPr>
              <a:t/>
            </a:r>
            <a:br>
              <a:rPr lang="en-US" sz="1800" b="0" dirty="0" smtClean="0">
                <a:latin typeface="+mn-lt"/>
              </a:rPr>
            </a:br>
            <a:endParaRPr lang="en-US" sz="1800" b="0" dirty="0">
              <a:latin typeface="+mn-lt"/>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pic>
        <p:nvPicPr>
          <p:cNvPr id="8" name="Picture 7"/>
          <p:cNvPicPr/>
          <p:nvPr/>
        </p:nvPicPr>
        <p:blipFill>
          <a:blip r:embed="rId2" cstate="print"/>
          <a:srcRect l="2227" t="1719" r="7287" b="53316"/>
          <a:stretch>
            <a:fillRect/>
          </a:stretch>
        </p:blipFill>
        <p:spPr bwMode="auto">
          <a:xfrm>
            <a:off x="999460" y="765544"/>
            <a:ext cx="4752754" cy="4518837"/>
          </a:xfrm>
          <a:prstGeom prst="rect">
            <a:avLst/>
          </a:prstGeom>
          <a:noFill/>
          <a:ln w="9525">
            <a:noFill/>
            <a:miter lim="800000"/>
            <a:headEnd/>
            <a:tailEnd/>
          </a:ln>
        </p:spPr>
      </p:pic>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875" y="1073887"/>
            <a:ext cx="10515600" cy="542261"/>
          </a:xfrm>
        </p:spPr>
        <p:txBody>
          <a:bodyPr/>
          <a:lstStyle/>
          <a:p>
            <a:pPr>
              <a:defRPr/>
            </a:pPr>
            <a:r>
              <a:rPr lang="sr-Latn-RS" sz="2000" dirty="0" smtClean="0">
                <a:latin typeface="+mn-lt"/>
              </a:rPr>
              <a:t>2.6.	</a:t>
            </a:r>
            <a:r>
              <a:rPr lang="sr-Latn-RS" sz="2000" dirty="0" smtClean="0">
                <a:latin typeface="Arial" pitchFamily="34" charset="0"/>
                <a:cs typeface="Arial" pitchFamily="34" charset="0"/>
              </a:rPr>
              <a:t>NEDOSTACI </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OBJEKTA KOJI SU POSLEDICA GREŠ</a:t>
            </a:r>
            <a:r>
              <a:rPr lang="en-US" sz="2000" dirty="0" smtClean="0">
                <a:latin typeface="Arial" pitchFamily="34" charset="0"/>
                <a:cs typeface="Arial" pitchFamily="34" charset="0"/>
              </a:rPr>
              <a:t>A</a:t>
            </a:r>
            <a:r>
              <a:rPr lang="sr-Latn-RS" sz="2000" dirty="0" smtClean="0">
                <a:latin typeface="Arial" pitchFamily="34" charset="0"/>
                <a:cs typeface="Arial" pitchFamily="34" charset="0"/>
              </a:rPr>
              <a:t>K</a:t>
            </a:r>
            <a:r>
              <a:rPr lang="en-US" sz="2000" dirty="0" smtClean="0">
                <a:latin typeface="Arial" pitchFamily="34" charset="0"/>
                <a:cs typeface="Arial" pitchFamily="34" charset="0"/>
              </a:rPr>
              <a:t>A</a:t>
            </a:r>
            <a:r>
              <a:rPr lang="sr-Latn-RS" sz="2000" dirty="0" smtClean="0">
                <a:latin typeface="Arial" pitchFamily="34" charset="0"/>
                <a:cs typeface="Arial" pitchFamily="34" charset="0"/>
              </a:rPr>
              <a:t> U PROJEKTOVANJU </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ILI GRAĐENJU</a:t>
            </a:r>
            <a:r>
              <a:rPr lang="en-US" sz="2000" dirty="0" smtClean="0">
                <a:latin typeface="Arial" pitchFamily="34" charset="0"/>
                <a:cs typeface="Arial" pitchFamily="34" charset="0"/>
              </a:rPr>
              <a:t>,</a:t>
            </a:r>
            <a:r>
              <a:rPr lang="sr-Latn-RS" sz="2000" dirty="0" smtClean="0">
                <a:latin typeface="Arial" pitchFamily="34" charset="0"/>
                <a:cs typeface="Arial" pitchFamily="34" charset="0"/>
              </a:rPr>
              <a:t> POTKOPAVANJA I ŠTETE NASTALE U EKSPLOAT</a:t>
            </a:r>
            <a:r>
              <a:rPr lang="en-US" sz="2000" dirty="0" smtClean="0">
                <a:latin typeface="Arial" pitchFamily="34" charset="0"/>
                <a:cs typeface="Arial" pitchFamily="34" charset="0"/>
              </a:rPr>
              <a:t>A</a:t>
            </a:r>
            <a:r>
              <a:rPr lang="sr-Latn-RS" sz="2000" dirty="0" smtClean="0">
                <a:latin typeface="Arial" pitchFamily="34" charset="0"/>
                <a:cs typeface="Arial" pitchFamily="34" charset="0"/>
              </a:rPr>
              <a:t>CIJI </a:t>
            </a:r>
            <a:r>
              <a:rPr lang="en-US" sz="2000" dirty="0" smtClean="0"/>
              <a:t/>
            </a:r>
            <a:br>
              <a:rPr lang="en-US" sz="2000" dirty="0" smtClean="0"/>
            </a:br>
            <a:r>
              <a:rPr lang="sr-Latn-RS" sz="3600" b="0" dirty="0" smtClean="0"/>
              <a:t/>
            </a:r>
            <a:br>
              <a:rPr lang="sr-Latn-RS" sz="3600" b="0" dirty="0" smtClean="0"/>
            </a:br>
            <a:endParaRPr lang="sr-Latn-RS" sz="3600" b="0" dirty="0" smtClean="0"/>
          </a:p>
        </p:txBody>
      </p:sp>
      <p:sp>
        <p:nvSpPr>
          <p:cNvPr id="4" name="Title 1"/>
          <p:cNvSpPr txBox="1">
            <a:spLocks/>
          </p:cNvSpPr>
          <p:nvPr/>
        </p:nvSpPr>
        <p:spPr>
          <a:xfrm>
            <a:off x="499730" y="1690577"/>
            <a:ext cx="10723105" cy="4380614"/>
          </a:xfrm>
          <a:prstGeom prst="rect">
            <a:avLst/>
          </a:prstGeom>
        </p:spPr>
        <p:txBody>
          <a:bodyPr/>
          <a:lstStyle/>
          <a:p>
            <a:endParaRPr lang="en-US" sz="2000" dirty="0" smtClean="0">
              <a:latin typeface="Arial" pitchFamily="34" charset="0"/>
              <a:ea typeface="+mj-ea"/>
              <a:cs typeface="Arial" pitchFamily="34" charset="0"/>
            </a:endParaRPr>
          </a:p>
          <a:p>
            <a:r>
              <a:rPr lang="en-US" sz="2000" dirty="0" smtClean="0">
                <a:latin typeface="Arial" pitchFamily="34" charset="0"/>
                <a:ea typeface="+mj-ea"/>
                <a:cs typeface="Arial" pitchFamily="34" charset="0"/>
              </a:rPr>
              <a:t>URE</a:t>
            </a:r>
            <a:r>
              <a:rPr lang="sr-Latn-RS" sz="2000" dirty="0" smtClean="0">
                <a:latin typeface="Arial" pitchFamily="34" charset="0"/>
                <a:ea typeface="+mj-ea"/>
                <a:cs typeface="Arial" pitchFamily="34" charset="0"/>
              </a:rPr>
              <a:t>Đ</a:t>
            </a:r>
            <a:r>
              <a:rPr lang="en-US" sz="2000" dirty="0" smtClean="0">
                <a:latin typeface="Arial" pitchFamily="34" charset="0"/>
                <a:ea typeface="+mj-ea"/>
                <a:cs typeface="Arial" pitchFamily="34" charset="0"/>
              </a:rPr>
              <a:t>UJU SE ZAKONOM O OBLIGACIONIM ODNOSIMA</a:t>
            </a:r>
          </a:p>
          <a:p>
            <a:endParaRPr lang="en-US" sz="2000" dirty="0" smtClean="0">
              <a:latin typeface="Arial" pitchFamily="34" charset="0"/>
              <a:ea typeface="+mj-ea"/>
              <a:cs typeface="Arial" pitchFamily="34" charset="0"/>
            </a:endParaRPr>
          </a:p>
          <a:p>
            <a:pPr marL="457200" indent="-457200" algn="just"/>
            <a:r>
              <a:rPr lang="sr-Latn-RS" sz="2000" dirty="0" smtClean="0"/>
              <a:t>1.	</a:t>
            </a:r>
            <a:r>
              <a:rPr lang="vi-VN" sz="2000" dirty="0" smtClean="0"/>
              <a:t>Izvođač odgovara za nedostatke u izradi građevine koji se tiču njene solidnosti, ukoliko bi se ti nedostaci pokazali</a:t>
            </a:r>
            <a:r>
              <a:rPr lang="en-US" sz="2000" dirty="0" smtClean="0"/>
              <a:t> </a:t>
            </a:r>
            <a:r>
              <a:rPr lang="en-US" sz="2000" dirty="0" err="1" smtClean="0">
                <a:latin typeface="Arial" pitchFamily="34" charset="0"/>
                <a:cs typeface="Arial" pitchFamily="34" charset="0"/>
              </a:rPr>
              <a:t>tokom</a:t>
            </a:r>
            <a:r>
              <a:rPr lang="en-US" sz="2000" dirty="0" smtClean="0">
                <a:latin typeface="Arial" pitchFamily="34" charset="0"/>
                <a:cs typeface="Arial" pitchFamily="34" charset="0"/>
              </a:rPr>
              <a:t> </a:t>
            </a:r>
            <a:r>
              <a:rPr lang="vi-VN" sz="2000" dirty="0" smtClean="0"/>
              <a:t>deset godina od predaje i prijema radova. </a:t>
            </a:r>
            <a:endParaRPr lang="en-US" sz="2000" dirty="0" smtClean="0"/>
          </a:p>
          <a:p>
            <a:pPr marL="457200" indent="-457200" algn="just"/>
            <a:r>
              <a:rPr lang="sr-Latn-RS" sz="2000" dirty="0" smtClean="0"/>
              <a:t>2.	</a:t>
            </a:r>
            <a:r>
              <a:rPr lang="vi-VN" sz="2000" dirty="0" smtClean="0"/>
              <a:t>Izvođač odgovara i za nedostatke zemljišta na kome je podignuta građevina, koji bi se </a:t>
            </a:r>
            <a:r>
              <a:rPr lang="sr-Latn-RS" sz="2000" dirty="0" smtClean="0"/>
              <a:t>     </a:t>
            </a:r>
            <a:r>
              <a:rPr lang="vi-VN" sz="2000" dirty="0" smtClean="0"/>
              <a:t>pokazali </a:t>
            </a:r>
            <a:r>
              <a:rPr lang="en-US" sz="2000" dirty="0" err="1" smtClean="0">
                <a:latin typeface="Arial" pitchFamily="34" charset="0"/>
                <a:cs typeface="Arial" pitchFamily="34" charset="0"/>
              </a:rPr>
              <a:t>tokom</a:t>
            </a:r>
            <a:r>
              <a:rPr lang="en-US" sz="2000" dirty="0" smtClean="0">
                <a:latin typeface="Arial" pitchFamily="34" charset="0"/>
                <a:cs typeface="Arial" pitchFamily="34" charset="0"/>
              </a:rPr>
              <a:t> </a:t>
            </a:r>
            <a:r>
              <a:rPr lang="vi-VN" sz="2000" dirty="0" smtClean="0"/>
              <a:t>deset godina od predaje i prijema radova, osim ako je </a:t>
            </a:r>
            <a:r>
              <a:rPr lang="sr-Latn-RS" sz="2000" dirty="0" smtClean="0"/>
              <a:t> </a:t>
            </a:r>
            <a:r>
              <a:rPr lang="vi-VN" sz="2000" dirty="0" smtClean="0"/>
              <a:t>specijalizovana organizacija dala stručno mišljenje da je zemljište podobno za građenje, a u toku građenja se nisu pojavile okolnosti koje dovode u sumnju osnovanost stručnog mišljenja. </a:t>
            </a:r>
            <a:endParaRPr lang="en-US" sz="2000" dirty="0" smtClean="0"/>
          </a:p>
          <a:p>
            <a:r>
              <a:rPr lang="sr-Latn-RS" sz="2000" dirty="0" smtClean="0"/>
              <a:t>3.</a:t>
            </a:r>
            <a:r>
              <a:rPr lang="vi-VN" sz="2000" dirty="0" smtClean="0"/>
              <a:t> </a:t>
            </a:r>
            <a:r>
              <a:rPr lang="sr-Latn-RS" sz="2000" dirty="0" smtClean="0"/>
              <a:t>   </a:t>
            </a:r>
            <a:r>
              <a:rPr lang="vi-VN" sz="2000" dirty="0" smtClean="0"/>
              <a:t>Projektant </a:t>
            </a:r>
            <a:r>
              <a:rPr lang="en-US" sz="2000" dirty="0" err="1" smtClean="0">
                <a:latin typeface="Arial" pitchFamily="34" charset="0"/>
                <a:cs typeface="Arial" pitchFamily="34" charset="0"/>
              </a:rPr>
              <a:t>odgovara</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periodu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a:t>
            </a:r>
            <a:r>
              <a:rPr lang="en-US" sz="2000" dirty="0" smtClean="0">
                <a:latin typeface="Arial" pitchFamily="34" charset="0"/>
                <a:cs typeface="Arial" pitchFamily="34" charset="0"/>
              </a:rPr>
              <a:t> </a:t>
            </a:r>
            <a:r>
              <a:rPr lang="vi-VN" sz="2000" dirty="0" smtClean="0"/>
              <a:t>deset godina ako nedostatak građevine potiče od </a:t>
            </a:r>
            <a:r>
              <a:rPr lang="en-US" sz="2000" dirty="0" smtClean="0"/>
              <a:t>      </a:t>
            </a:r>
            <a:r>
              <a:rPr lang="vi-VN" sz="2000" dirty="0" smtClean="0"/>
              <a:t>nekog</a:t>
            </a:r>
            <a:r>
              <a:rPr lang="en-US" sz="2000" dirty="0" smtClean="0"/>
              <a:t>  </a:t>
            </a:r>
            <a:r>
              <a:rPr lang="vi-VN" sz="2000" dirty="0" smtClean="0"/>
              <a:t>nedostatka u planu. </a:t>
            </a:r>
            <a:endParaRPr lang="en-US" sz="2000" dirty="0" smtClean="0"/>
          </a:p>
          <a:p>
            <a:pPr algn="just"/>
            <a:r>
              <a:rPr lang="sr-Latn-RS" sz="2000" dirty="0" smtClean="0"/>
              <a:t>4. </a:t>
            </a:r>
            <a:r>
              <a:rPr lang="en-US" sz="2000" dirty="0" smtClean="0"/>
              <a:t>   </a:t>
            </a:r>
            <a:r>
              <a:rPr lang="vi-VN" sz="2000" dirty="0" smtClean="0"/>
              <a:t>Oni su odgovorni ne samo naručiocu, nego i svakom drugom sticaocu građevine.</a:t>
            </a:r>
            <a:endParaRPr lang="en-US" sz="2000" dirty="0" smtClean="0"/>
          </a:p>
          <a:p>
            <a:r>
              <a:rPr lang="sr-Latn-RS" sz="2000" dirty="0" smtClean="0"/>
              <a:t>5.    </a:t>
            </a:r>
            <a:r>
              <a:rPr lang="vi-VN" sz="2000" dirty="0" smtClean="0"/>
              <a:t>Ova njihova odgovornost ne može se ugovorom ni isključiti ni ograničiti. </a:t>
            </a:r>
            <a:endParaRPr lang="en-US" sz="20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
        <p:nvSpPr>
          <p:cNvPr id="1025" name="Rectangle 1"/>
          <p:cNvSpPr>
            <a:spLocks noChangeArrowheads="1"/>
          </p:cNvSpPr>
          <p:nvPr/>
        </p:nvSpPr>
        <p:spPr bwMode="auto">
          <a:xfrm>
            <a:off x="648587" y="1696019"/>
            <a:ext cx="10951534"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PREOSTALI EKONOMSKI VEK / PR</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OSTALI KORISNI VEK </a:t>
            </a:r>
            <a:endPar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PREOSTALI EKONOMSKI VEK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procenjeni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period u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kome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će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effectLst/>
                <a:latin typeface="Arial" pitchFamily="34" charset="0"/>
                <a:ea typeface="Calibri" pitchFamily="34" charset="0"/>
                <a:cs typeface="Arial" pitchFamily="34" charset="0"/>
              </a:rPr>
              <a:t>objekat</a:t>
            </a:r>
            <a:r>
              <a:rPr kumimoji="0" lang="en-US" sz="2000" b="0" i="0" u="none" strike="noStrike" cap="none" normalizeH="0" baseline="0" dirty="0" smtClean="0">
                <a:ln>
                  <a:noFill/>
                </a:ln>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effectLst/>
                <a:latin typeface="Arial" pitchFamily="34" charset="0"/>
                <a:ea typeface="Calibri" pitchFamily="34" charset="0"/>
                <a:cs typeface="Arial" pitchFamily="34" charset="0"/>
              </a:rPr>
              <a:t>nastaviti</a:t>
            </a:r>
            <a:r>
              <a:rPr kumimoji="0" lang="en-US" sz="2000" b="0" i="0" u="none" strike="noStrike" cap="none" normalizeH="0" baseline="0" dirty="0" smtClean="0">
                <a:ln>
                  <a:noFill/>
                </a:ln>
                <a:effectLst/>
                <a:latin typeface="Arial" pitchFamily="34" charset="0"/>
                <a:ea typeface="Calibri" pitchFamily="34" charset="0"/>
                <a:cs typeface="Arial" pitchFamily="34" charset="0"/>
              </a:rPr>
              <a:t> </a:t>
            </a:r>
            <a:r>
              <a:rPr kumimoji="0" lang="sr-Latn-RS" sz="2000" b="0" i="0" u="none" strike="noStrike" cap="none" normalizeH="0" baseline="0" dirty="0" smtClean="0">
                <a:ln>
                  <a:noFill/>
                </a:ln>
                <a:effectLst/>
                <a:latin typeface="Arial" pitchFamily="34" charset="0"/>
                <a:ea typeface="Calibri" pitchFamily="34" charset="0"/>
                <a:cs typeface="Arial" pitchFamily="34" charset="0"/>
              </a:rPr>
              <a:t>da </a:t>
            </a:r>
            <a:r>
              <a:rPr kumimoji="0" lang="en-US" sz="2000" b="0" i="0" u="none" strike="noStrike" cap="none" normalizeH="0" baseline="0" dirty="0" err="1" smtClean="0">
                <a:ln>
                  <a:noFill/>
                </a:ln>
                <a:effectLst/>
                <a:latin typeface="Arial" pitchFamily="34" charset="0"/>
                <a:ea typeface="Calibri" pitchFamily="34" charset="0"/>
                <a:cs typeface="Arial" pitchFamily="34" charset="0"/>
              </a:rPr>
              <a:t>doprinosi</a:t>
            </a:r>
            <a:r>
              <a:rPr kumimoji="0" lang="en-US" sz="2000" b="0" i="0" u="none" strike="noStrike" cap="none" normalizeH="0" baseline="0" dirty="0" smtClean="0">
                <a:ln>
                  <a:noFill/>
                </a:ln>
                <a:effectLst/>
                <a:latin typeface="Arial" pitchFamily="34" charset="0"/>
                <a:ea typeface="Calibri" pitchFamily="34" charset="0"/>
                <a:cs typeface="Arial" pitchFamily="34" charset="0"/>
              </a:rPr>
              <a:t> </a:t>
            </a:r>
            <a:r>
              <a:rPr kumimoji="0" lang="sr-Latn-RS" sz="2000" b="0" i="0" u="none" strike="noStrike" cap="none" normalizeH="0" baseline="0" dirty="0" smtClean="0">
                <a:ln>
                  <a:noFill/>
                </a:ln>
                <a:effectLst/>
                <a:latin typeface="Arial" pitchFamily="34" charset="0"/>
                <a:ea typeface="Calibri" pitchFamily="34" charset="0"/>
                <a:cs typeface="Arial" pitchFamily="34" charset="0"/>
              </a:rPr>
              <a:t>v</a:t>
            </a:r>
            <a:r>
              <a:rPr kumimoji="0" lang="en-US" sz="2000" b="0" i="0" u="none" strike="noStrike" cap="none" normalizeH="0" baseline="0" dirty="0" err="1" smtClean="0">
                <a:ln>
                  <a:noFill/>
                </a:ln>
                <a:effectLst/>
                <a:latin typeface="Arial" pitchFamily="34" charset="0"/>
                <a:ea typeface="Calibri" pitchFamily="34" charset="0"/>
                <a:cs typeface="Arial" pitchFamily="34" charset="0"/>
              </a:rPr>
              <a:t>rednosti</a:t>
            </a:r>
            <a:r>
              <a:rPr kumimoji="0" lang="en-US" sz="2000" b="0" i="0" u="none" strike="noStrike" cap="none" normalizeH="0" baseline="0" dirty="0" smtClean="0">
                <a:ln>
                  <a:noFill/>
                </a:ln>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effectLst/>
                <a:latin typeface="Arial" pitchFamily="34" charset="0"/>
                <a:ea typeface="Calibri" pitchFamily="34" charset="0"/>
                <a:cs typeface="Arial" pitchFamily="34" charset="0"/>
              </a:rPr>
              <a:t>nepokretnosti</a:t>
            </a:r>
            <a:endParaRPr kumimoji="0" lang="sr-Latn-RS" sz="2000" b="0" i="0" u="none" strike="noStrike" cap="none" normalizeH="0" baseline="0" dirty="0" smtClean="0">
              <a:ln>
                <a:noFill/>
              </a:ln>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Arial" pitchFamily="34" charset="0"/>
                <a:ea typeface="Calibri" pitchFamily="34" charset="0"/>
                <a:cs typeface="Arial" pitchFamily="34" charset="0"/>
              </a:rPr>
              <a:t>(</a:t>
            </a:r>
            <a:r>
              <a:rPr kumimoji="0" lang="en-US" sz="2000" b="0" i="0" u="none" strike="noStrike" cap="none" normalizeH="0" baseline="0" dirty="0" err="1" smtClean="0">
                <a:ln>
                  <a:noFill/>
                </a:ln>
                <a:effectLst/>
                <a:latin typeface="Arial" pitchFamily="34" charset="0"/>
                <a:ea typeface="Calibri" pitchFamily="34" charset="0"/>
                <a:cs typeface="Arial" pitchFamily="34" charset="0"/>
              </a:rPr>
              <a:t>ekstarkcija</a:t>
            </a:r>
            <a:r>
              <a:rPr kumimoji="0" lang="en-US" sz="2000" b="0" i="0" u="none" strike="noStrike" cap="none" normalizeH="0" baseline="0" dirty="0" smtClean="0">
                <a:ln>
                  <a:noFill/>
                </a:ln>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effectLst/>
                <a:latin typeface="Arial" pitchFamily="34" charset="0"/>
                <a:ea typeface="Calibri" pitchFamily="34" charset="0"/>
                <a:cs typeface="Arial" pitchFamily="34" charset="0"/>
              </a:rPr>
              <a:t>sta</a:t>
            </a:r>
            <a:r>
              <a:rPr kumimoji="0" lang="sr-Latn-RS" sz="2000" b="0" i="0" u="none" strike="noStrike" cap="none" normalizeH="0" baseline="0" dirty="0" smtClean="0">
                <a:ln>
                  <a:noFill/>
                </a:ln>
                <a:effectLst/>
                <a:latin typeface="Arial" pitchFamily="34" charset="0"/>
                <a:ea typeface="Calibri" pitchFamily="34" charset="0"/>
                <a:cs typeface="Arial" pitchFamily="34" charset="0"/>
              </a:rPr>
              <a:t>r</a:t>
            </a:r>
            <a:r>
              <a:rPr kumimoji="0" lang="en-US" sz="2000" b="0" i="0" u="none" strike="noStrike" cap="none" normalizeH="0" baseline="0" dirty="0" err="1" smtClean="0">
                <a:ln>
                  <a:noFill/>
                </a:ln>
                <a:effectLst/>
                <a:latin typeface="Arial" pitchFamily="34" charset="0"/>
                <a:ea typeface="Calibri" pitchFamily="34" charset="0"/>
                <a:cs typeface="Arial" pitchFamily="34" charset="0"/>
              </a:rPr>
              <a:t>ost</a:t>
            </a:r>
            <a:r>
              <a:rPr kumimoji="0" lang="sr-Latn-RS" sz="2000" b="0" i="0" u="none" strike="noStrike" cap="none" normalizeH="0" baseline="0" dirty="0" smtClean="0">
                <a:ln>
                  <a:noFill/>
                </a:ln>
                <a:effectLst/>
                <a:latin typeface="Arial" pitchFamily="34" charset="0"/>
                <a:ea typeface="Calibri" pitchFamily="34" charset="0"/>
                <a:cs typeface="Arial" pitchFamily="34" charset="0"/>
              </a:rPr>
              <a:t>-</a:t>
            </a:r>
            <a:r>
              <a:rPr kumimoji="0" lang="en-US" sz="2000" b="0" i="0" u="none" strike="noStrike" cap="none" normalizeH="0" baseline="0" dirty="0" err="1" smtClean="0">
                <a:ln>
                  <a:noFill/>
                </a:ln>
                <a:effectLst/>
                <a:latin typeface="Arial" pitchFamily="34" charset="0"/>
                <a:ea typeface="Calibri" pitchFamily="34" charset="0"/>
                <a:cs typeface="Arial" pitchFamily="34" charset="0"/>
              </a:rPr>
              <a:t>vek</a:t>
            </a:r>
            <a:r>
              <a:rPr kumimoji="0" lang="en-US" sz="2000" b="0" i="0" u="none" strike="noStrike" cap="none" normalizeH="0" baseline="0" dirty="0" smtClean="0">
                <a:ln>
                  <a:noFill/>
                </a:ln>
                <a:effectLst/>
                <a:latin typeface="Arial" pitchFamily="34" charset="0"/>
                <a:ea typeface="Calibri" pitchFamily="34" charset="0"/>
                <a:cs typeface="Arial" pitchFamily="34" charset="0"/>
              </a:rPr>
              <a:t>)</a:t>
            </a:r>
            <a:endParaRPr kumimoji="0" lang="en-US" sz="20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PR</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OSTALI KORISNI VEK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razlaganje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procenjeni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period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od</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stvarne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starosti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objekta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do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kraja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njegovog</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korisnog</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veka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kod</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dugovečnih</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komponenti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ovaj</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vek</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je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je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jednak</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ili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obično</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veći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nego</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njen</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preostali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ekonomski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vek</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
        <p:nvSpPr>
          <p:cNvPr id="1025" name="Rectangle 1"/>
          <p:cNvSpPr>
            <a:spLocks noChangeArrowheads="1"/>
          </p:cNvSpPr>
          <p:nvPr/>
        </p:nvSpPr>
        <p:spPr bwMode="auto">
          <a:xfrm>
            <a:off x="510364" y="523785"/>
            <a:ext cx="10951534"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dirty="0" smtClean="0">
                <a:latin typeface="Arial" pitchFamily="34" charset="0"/>
                <a:cs typeface="Arial" pitchFamily="34" charset="0"/>
              </a:rPr>
              <a:t>FIZIČKA  DEPRESIJACIJA</a:t>
            </a:r>
            <a:endParaRPr lang="sr-Latn-RS" sz="2000" dirty="0" smtClean="0">
              <a:latin typeface="Arial" pitchFamily="34" charset="0"/>
              <a:cs typeface="Arial" pitchFamily="34" charset="0"/>
            </a:endParaRPr>
          </a:p>
          <a:p>
            <a:r>
              <a:rPr lang="en-US" sz="2000" dirty="0" smtClean="0">
                <a:latin typeface="Arial" pitchFamily="34" charset="0"/>
                <a:cs typeface="Arial" pitchFamily="34" charset="0"/>
              </a:rPr>
              <a:t> </a:t>
            </a:r>
            <a:endParaRPr lang="sr-Latn-RS" sz="2000" dirty="0" smtClean="0">
              <a:latin typeface="Arial" pitchFamily="34" charset="0"/>
              <a:cs typeface="Arial" pitchFamily="34" charset="0"/>
            </a:endParaRPr>
          </a:p>
          <a:p>
            <a:r>
              <a:rPr lang="en-US" sz="2000" dirty="0" err="1" smtClean="0">
                <a:latin typeface="Arial" pitchFamily="34" charset="0"/>
                <a:cs typeface="Arial" pitchFamily="34" charset="0"/>
              </a:rPr>
              <a:t>nast</a:t>
            </a:r>
            <a:r>
              <a:rPr lang="sr-Latn-RS" sz="2000" dirty="0" smtClean="0">
                <a:latin typeface="Arial" pitchFamily="34" charset="0"/>
                <a:cs typeface="Arial" pitchFamily="34" charset="0"/>
              </a:rPr>
              <a:t>a</a:t>
            </a:r>
            <a:r>
              <a:rPr lang="en-US" sz="2000" dirty="0" smtClean="0">
                <a:latin typeface="Arial" pitchFamily="34" charset="0"/>
                <a:cs typeface="Arial" pitchFamily="34" charset="0"/>
              </a:rPr>
              <a:t>la </a:t>
            </a:r>
            <a:r>
              <a:rPr lang="en-US" sz="2000" dirty="0" err="1" smtClean="0">
                <a:latin typeface="Arial" pitchFamily="34" charset="0"/>
                <a:cs typeface="Arial" pitchFamily="34" charset="0"/>
              </a:rPr>
              <a:t>usled</a:t>
            </a:r>
            <a:r>
              <a:rPr lang="sr-Latn-RS" sz="2000" dirty="0" smtClean="0">
                <a:latin typeface="Arial" pitchFamily="34" charset="0"/>
                <a:cs typeface="Arial" pitchFamily="34" charset="0"/>
              </a:rPr>
              <a:t> </a:t>
            </a:r>
            <a:r>
              <a:rPr lang="en-US" sz="2000" dirty="0" err="1" smtClean="0">
                <a:latin typeface="Arial" pitchFamily="34" charset="0"/>
                <a:cs typeface="Arial" pitchFamily="34" charset="0"/>
              </a:rPr>
              <a:t>starosti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načina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upotrebe</a:t>
            </a:r>
            <a:r>
              <a:rPr lang="sr-Latn-RS" sz="2000" dirty="0" smtClean="0">
                <a:latin typeface="Arial" pitchFamily="34" charset="0"/>
                <a:cs typeface="Arial" pitchFamily="34" charset="0"/>
              </a:rPr>
              <a: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kvaliteta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tekućeg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investic</a:t>
            </a:r>
            <a:r>
              <a:rPr lang="sr-Latn-RS" sz="2000" dirty="0" smtClean="0">
                <a:latin typeface="Arial" pitchFamily="34" charset="0"/>
                <a:cs typeface="Arial" pitchFamily="34" charset="0"/>
              </a:rPr>
              <a:t>i</a:t>
            </a:r>
            <a:r>
              <a:rPr lang="en-US" sz="2000" dirty="0" err="1" smtClean="0">
                <a:latin typeface="Arial" pitchFamily="34" charset="0"/>
                <a:cs typeface="Arial" pitchFamily="34" charset="0"/>
              </a:rPr>
              <a:t>onog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odžavanja</a:t>
            </a:r>
            <a:r>
              <a:rPr lang="sr-Latn-RS" sz="2000" dirty="0" smtClean="0">
                <a:latin typeface="Arial" pitchFamily="34" charset="0"/>
                <a:cs typeface="Arial" pitchFamily="34" charset="0"/>
              </a:rPr>
              <a:t>, </a:t>
            </a:r>
          </a:p>
          <a:p>
            <a:endParaRPr lang="sr-Latn-RS" sz="2000" dirty="0" smtClean="0">
              <a:latin typeface="Arial" pitchFamily="34" charset="0"/>
              <a:cs typeface="Arial" pitchFamily="34" charset="0"/>
            </a:endParaRPr>
          </a:p>
          <a:p>
            <a:r>
              <a:rPr lang="en-US" sz="2000" dirty="0" err="1" smtClean="0">
                <a:latin typeface="Arial" pitchFamily="34" charset="0"/>
                <a:cs typeface="Arial" pitchFamily="34" charset="0"/>
              </a:rPr>
              <a:t>može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biti</a:t>
            </a:r>
            <a:r>
              <a:rPr lang="en-US" sz="2000" dirty="0" smtClean="0">
                <a:latin typeface="Arial" pitchFamily="34" charset="0"/>
                <a:cs typeface="Arial" pitchFamily="34" charset="0"/>
              </a:rPr>
              <a:t>: </a:t>
            </a:r>
            <a:endParaRPr lang="sr-Latn-RS" sz="2000" dirty="0" smtClean="0">
              <a:latin typeface="Arial" pitchFamily="34" charset="0"/>
              <a:cs typeface="Arial" pitchFamily="34" charset="0"/>
            </a:endParaRPr>
          </a:p>
          <a:p>
            <a:r>
              <a:rPr lang="en-US" sz="2000" dirty="0" smtClean="0">
                <a:latin typeface="Arial" pitchFamily="34" charset="0"/>
                <a:cs typeface="Arial" pitchFamily="34" charset="0"/>
              </a:rPr>
              <a:t>POPRAVLJIVA /NEPOPRAVLJIVA </a:t>
            </a:r>
            <a:endParaRPr lang="sr-Latn-RS" sz="2000" dirty="0" smtClean="0">
              <a:latin typeface="Arial" pitchFamily="34" charset="0"/>
              <a:cs typeface="Arial" pitchFamily="34" charset="0"/>
            </a:endParaRPr>
          </a:p>
          <a:p>
            <a:endParaRPr lang="sr-Latn-RS" sz="2000" dirty="0" smtClean="0">
              <a:latin typeface="Arial" pitchFamily="34" charset="0"/>
              <a:cs typeface="Arial" pitchFamily="34" charset="0"/>
            </a:endParaRPr>
          </a:p>
          <a:p>
            <a:r>
              <a:rPr lang="sr-Latn-RS" sz="2000" dirty="0" smtClean="0">
                <a:latin typeface="Arial" pitchFamily="34" charset="0"/>
                <a:cs typeface="Arial" pitchFamily="34" charset="0"/>
              </a:rPr>
              <a:t>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metodi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ra</a:t>
            </a:r>
            <a:r>
              <a:rPr lang="sr-Latn-RS" sz="2000" dirty="0" smtClean="0">
                <a:latin typeface="Arial" pitchFamily="34" charset="0"/>
                <a:cs typeface="Arial" pitchFamily="34" charset="0"/>
              </a:rPr>
              <a:t>z</a:t>
            </a:r>
            <a:r>
              <a:rPr lang="en-US" sz="2000" dirty="0" err="1" smtClean="0">
                <a:latin typeface="Arial" pitchFamily="34" charset="0"/>
                <a:cs typeface="Arial" pitchFamily="34" charset="0"/>
              </a:rPr>
              <a:t>laganja</a:t>
            </a:r>
            <a:r>
              <a:rPr lang="en-US" sz="2000" dirty="0" smtClean="0">
                <a:latin typeface="Arial" pitchFamily="34" charset="0"/>
                <a:cs typeface="Arial" pitchFamily="34" charset="0"/>
              </a:rPr>
              <a:t>: </a:t>
            </a:r>
            <a:endParaRPr lang="sr-Latn-RS" sz="2000" dirty="0" smtClean="0">
              <a:latin typeface="Arial" pitchFamily="34" charset="0"/>
              <a:cs typeface="Arial" pitchFamily="34" charset="0"/>
            </a:endParaRPr>
          </a:p>
          <a:p>
            <a:r>
              <a:rPr lang="sr-Latn-RS" sz="2000" dirty="0" smtClean="0">
                <a:latin typeface="Arial" pitchFamily="34" charset="0"/>
                <a:cs typeface="Arial" pitchFamily="34" charset="0"/>
              </a:rPr>
              <a:t>- </a:t>
            </a:r>
            <a:r>
              <a:rPr lang="en-US" sz="2000" dirty="0" err="1" smtClean="0">
                <a:latin typeface="Arial" pitchFamily="34" charset="0"/>
                <a:cs typeface="Arial" pitchFamily="34" charset="0"/>
              </a:rPr>
              <a:t>komponente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odloženim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održavanjem</a:t>
            </a:r>
            <a:r>
              <a:rPr lang="sr-Latn-RS" sz="2000" dirty="0" smtClean="0">
                <a:latin typeface="Arial" pitchFamily="34" charset="0"/>
                <a:cs typeface="Arial" pitchFamily="34" charset="0"/>
              </a:rPr>
              <a:t> </a:t>
            </a:r>
            <a:r>
              <a:rPr lang="en-US" sz="2000" dirty="0" smtClean="0">
                <a:latin typeface="Arial" pitchFamily="34" charset="0"/>
                <a:cs typeface="Arial" pitchFamily="34" charset="0"/>
              </a:rPr>
              <a:t>(</a:t>
            </a:r>
            <a:r>
              <a:rPr lang="en-US" sz="2000" dirty="0" err="1" smtClean="0">
                <a:latin typeface="Arial" pitchFamily="34" charset="0"/>
                <a:cs typeface="Arial" pitchFamily="34" charset="0"/>
              </a:rPr>
              <a:t>popr</a:t>
            </a:r>
            <a:r>
              <a:rPr lang="sr-Latn-RS" sz="2000" dirty="0" smtClean="0">
                <a:latin typeface="Arial" pitchFamily="34" charset="0"/>
                <a:cs typeface="Arial" pitchFamily="34" charset="0"/>
              </a:rPr>
              <a:t>a</a:t>
            </a:r>
            <a:r>
              <a:rPr lang="en-US" sz="2000" dirty="0" err="1" smtClean="0">
                <a:latin typeface="Arial" pitchFamily="34" charset="0"/>
                <a:cs typeface="Arial" pitchFamily="34" charset="0"/>
              </a:rPr>
              <a:t>vljivo</a:t>
            </a:r>
            <a:r>
              <a:rPr lang="en-US" sz="2000" dirty="0" smtClean="0">
                <a:latin typeface="Arial" pitchFamily="34" charset="0"/>
                <a:cs typeface="Arial" pitchFamily="34" charset="0"/>
              </a:rPr>
              <a:t>-k</a:t>
            </a:r>
            <a:r>
              <a:rPr lang="sr-Latn-RS" sz="2000" dirty="0" smtClean="0">
                <a:latin typeface="Arial" pitchFamily="34" charset="0"/>
                <a:cs typeface="Arial" pitchFamily="34" charset="0"/>
              </a:rPr>
              <a:t>o</a:t>
            </a:r>
            <a:r>
              <a:rPr lang="en-US" sz="2000" dirty="0" err="1" smtClean="0">
                <a:latin typeface="Arial" pitchFamily="34" charset="0"/>
                <a:cs typeface="Arial" pitchFamily="34" charset="0"/>
              </a:rPr>
              <a:t>mponente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zahtevaju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neodložnu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popravku</a:t>
            </a:r>
            <a:r>
              <a:rPr lang="sr-Latn-RS" sz="2000" dirty="0" smtClean="0">
                <a:latin typeface="Arial" pitchFamily="34" charset="0"/>
                <a:cs typeface="Arial" pitchFamily="34" charset="0"/>
              </a:rPr>
              <a:t> ili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zamenu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procene</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 </a:t>
            </a:r>
            <a:r>
              <a:rPr lang="en-US" sz="2000" dirty="0" err="1" smtClean="0">
                <a:latin typeface="Arial" pitchFamily="34" charset="0"/>
                <a:cs typeface="Arial" pitchFamily="34" charset="0"/>
              </a:rPr>
              <a:t>troškovi</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koji su potrebni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bi </a:t>
            </a:r>
            <a:r>
              <a:rPr lang="sr-Latn-RS" sz="2000" dirty="0" smtClean="0">
                <a:latin typeface="Arial" pitchFamily="34" charset="0"/>
                <a:cs typeface="Arial" pitchFamily="34" charset="0"/>
              </a:rPr>
              <a:t>bile</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upotrebi</a:t>
            </a:r>
            <a:r>
              <a:rPr lang="en-US" sz="2000" dirty="0" smtClean="0">
                <a:latin typeface="Arial" pitchFamily="34" charset="0"/>
                <a:cs typeface="Arial" pitchFamily="34" charset="0"/>
              </a:rPr>
              <a:t>)</a:t>
            </a:r>
            <a:endParaRPr lang="sr-Latn-RS" sz="2000" dirty="0" smtClean="0">
              <a:latin typeface="Arial" pitchFamily="34" charset="0"/>
              <a:cs typeface="Arial" pitchFamily="34" charset="0"/>
            </a:endParaRPr>
          </a:p>
          <a:p>
            <a:r>
              <a:rPr lang="sr-Latn-RS" sz="2000" dirty="0" smtClean="0">
                <a:latin typeface="Arial" pitchFamily="34" charset="0"/>
                <a:cs typeface="Arial" pitchFamily="34" charset="0"/>
              </a:rPr>
              <a:t>- </a:t>
            </a:r>
            <a:r>
              <a:rPr lang="en-US" sz="2000" dirty="0" err="1" smtClean="0">
                <a:latin typeface="Arial" pitchFamily="34" charset="0"/>
                <a:cs typeface="Arial" pitchFamily="34" charset="0"/>
              </a:rPr>
              <a:t>kratkotrajne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komponente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nepopr</a:t>
            </a:r>
            <a:r>
              <a:rPr lang="sr-Latn-RS" sz="2000" dirty="0" smtClean="0">
                <a:latin typeface="Arial" pitchFamily="34" charset="0"/>
                <a:cs typeface="Arial" pitchFamily="34" charset="0"/>
              </a:rPr>
              <a:t>a</a:t>
            </a:r>
            <a:r>
              <a:rPr lang="en-US" sz="2000" dirty="0" err="1" smtClean="0">
                <a:latin typeface="Arial" pitchFamily="34" charset="0"/>
                <a:cs typeface="Arial" pitchFamily="34" charset="0"/>
              </a:rPr>
              <a:t>vljivo</a:t>
            </a:r>
            <a:r>
              <a:rPr lang="en-US" sz="2000" dirty="0" smtClean="0">
                <a:latin typeface="Arial" pitchFamily="34" charset="0"/>
                <a:cs typeface="Arial" pitchFamily="34" charset="0"/>
              </a:rPr>
              <a:t>, ne </a:t>
            </a:r>
            <a:r>
              <a:rPr lang="en-US" sz="2000" dirty="0" err="1" smtClean="0">
                <a:latin typeface="Arial" pitchFamily="34" charset="0"/>
                <a:cs typeface="Arial" pitchFamily="34" charset="0"/>
              </a:rPr>
              <a:t>zahtevaju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zamenu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procene</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 </a:t>
            </a:r>
            <a:r>
              <a:rPr lang="en-US" sz="2000" dirty="0" err="1" smtClean="0">
                <a:latin typeface="Arial" pitchFamily="34" charset="0"/>
                <a:cs typeface="Arial" pitchFamily="34" charset="0"/>
              </a:rPr>
              <a:t>ali</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očekuje</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  </a:t>
            </a:r>
            <a:r>
              <a:rPr lang="en-US" sz="2000" dirty="0" smtClean="0">
                <a:latin typeface="Arial" pitchFamily="34" charset="0"/>
                <a:cs typeface="Arial" pitchFamily="34" charset="0"/>
              </a:rPr>
              <a:t>pre </a:t>
            </a:r>
            <a:r>
              <a:rPr lang="en-US" sz="2000" dirty="0" err="1" smtClean="0">
                <a:latin typeface="Arial" pitchFamily="34" charset="0"/>
                <a:cs typeface="Arial" pitchFamily="34" charset="0"/>
              </a:rPr>
              <a:t>isteka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korisnog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veka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potrebna</a:t>
            </a:r>
            <a:r>
              <a:rPr lang="en-US" sz="2000" dirty="0" smtClean="0">
                <a:latin typeface="Arial" pitchFamily="34" charset="0"/>
                <a:cs typeface="Arial" pitchFamily="34" charset="0"/>
              </a:rPr>
              <a:t> je </a:t>
            </a:r>
            <a:r>
              <a:rPr lang="en-US" sz="2000" dirty="0" err="1" smtClean="0">
                <a:latin typeface="Arial" pitchFamily="34" charset="0"/>
                <a:cs typeface="Arial" pitchFamily="34" charset="0"/>
              </a:rPr>
              <a:t>njihova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zamena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one </a:t>
            </a:r>
            <a:r>
              <a:rPr lang="en-US" sz="2000" dirty="0" err="1" smtClean="0">
                <a:latin typeface="Arial" pitchFamily="34" charset="0"/>
                <a:cs typeface="Arial" pitchFamily="34" charset="0"/>
              </a:rPr>
              <a:t>postaju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popravljive</a:t>
            </a:r>
            <a:r>
              <a:rPr lang="en-US" sz="2000" dirty="0" smtClean="0">
                <a:latin typeface="Arial" pitchFamily="34" charset="0"/>
                <a:cs typeface="Arial" pitchFamily="34" charset="0"/>
              </a:rPr>
              <a:t>)</a:t>
            </a:r>
            <a:endParaRPr lang="sr-Latn-RS" sz="2000" dirty="0" smtClean="0">
              <a:latin typeface="Arial" pitchFamily="34" charset="0"/>
              <a:cs typeface="Arial" pitchFamily="34" charset="0"/>
            </a:endParaRPr>
          </a:p>
          <a:p>
            <a:r>
              <a:rPr lang="sr-Latn-RS" sz="2000" dirty="0" smtClean="0">
                <a:latin typeface="Arial" pitchFamily="34" charset="0"/>
                <a:cs typeface="Arial" pitchFamily="34" charset="0"/>
              </a:rPr>
              <a:t>- </a:t>
            </a:r>
            <a:r>
              <a:rPr lang="en-US" sz="2000" dirty="0" err="1" smtClean="0">
                <a:latin typeface="Arial" pitchFamily="34" charset="0"/>
                <a:cs typeface="Arial" pitchFamily="34" charset="0"/>
              </a:rPr>
              <a:t>dugotrajne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komponente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nepopravljivo</a:t>
            </a:r>
            <a:r>
              <a:rPr lang="en-US" sz="2000" dirty="0" smtClean="0">
                <a:latin typeface="Arial" pitchFamily="34" charset="0"/>
                <a:cs typeface="Arial" pitchFamily="34" charset="0"/>
              </a:rPr>
              <a:t> - </a:t>
            </a:r>
            <a:r>
              <a:rPr lang="en-US" sz="2000" dirty="0" err="1" smtClean="0">
                <a:latin typeface="Arial" pitchFamily="34" charset="0"/>
                <a:cs typeface="Arial" pitchFamily="34" charset="0"/>
              </a:rPr>
              <a:t>korisni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vek</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kao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objekat</a:t>
            </a:r>
            <a:r>
              <a:rPr lang="sr-Latn-RS" sz="2000" dirty="0" smtClean="0">
                <a:latin typeface="Arial" pitchFamily="34" charset="0"/>
                <a:cs typeface="Arial" pitchFamily="34" charset="0"/>
              </a:rPr>
              <a: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nisu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obuhva</a:t>
            </a:r>
            <a:r>
              <a:rPr lang="sr-Latn-RS" sz="2000" dirty="0" smtClean="0">
                <a:latin typeface="Arial" pitchFamily="34" charset="0"/>
                <a:cs typeface="Arial" pitchFamily="34" charset="0"/>
              </a:rPr>
              <a:t>ć</a:t>
            </a:r>
            <a:r>
              <a:rPr lang="en-US" sz="2000" dirty="0" err="1" smtClean="0">
                <a:latin typeface="Arial" pitchFamily="34" charset="0"/>
                <a:cs typeface="Arial" pitchFamily="34" charset="0"/>
              </a:rPr>
              <a:t>ene</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prve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dve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treba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popravka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vandalizam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oštećenje</a:t>
            </a:r>
            <a:r>
              <a:rPr lang="en-US" sz="2000" dirty="0" smtClean="0">
                <a:latin typeface="Arial"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48856" y="340242"/>
            <a:ext cx="10914490" cy="5348177"/>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
        <p:nvSpPr>
          <p:cNvPr id="1025" name="Rectangle 1"/>
          <p:cNvSpPr>
            <a:spLocks noChangeArrowheads="1"/>
          </p:cNvSpPr>
          <p:nvPr/>
        </p:nvSpPr>
        <p:spPr bwMode="auto">
          <a:xfrm>
            <a:off x="648587" y="1973020"/>
            <a:ext cx="1095153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 </a:t>
            </a:r>
          </a:p>
          <a:p>
            <a:endParaRPr lang="sr-Latn-RS" dirty="0" smtClean="0"/>
          </a:p>
          <a:p>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625" name="Rectangle 1"/>
          <p:cNvSpPr>
            <a:spLocks noChangeArrowheads="1"/>
          </p:cNvSpPr>
          <p:nvPr/>
        </p:nvSpPr>
        <p:spPr bwMode="auto">
          <a:xfrm>
            <a:off x="308345" y="255750"/>
            <a:ext cx="10377377" cy="5324535"/>
          </a:xfrm>
          <a:prstGeom prst="rect">
            <a:avLst/>
          </a:prstGeom>
          <a:noFill/>
          <a:ln w="9525">
            <a:noFill/>
            <a:miter lim="800000"/>
            <a:headEnd/>
            <a:tailEnd/>
          </a:ln>
          <a:effectLst/>
        </p:spPr>
        <p:txBody>
          <a:bodyPr vert="horz" wrap="square" lIns="-57132" tIns="45720" rIns="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Latn-RS" sz="2000" b="0" i="0" u="none" strike="noStrike" cap="none" normalizeH="0" baseline="0" dirty="0" smtClean="0">
                <a:ln>
                  <a:noFill/>
                </a:ln>
                <a:solidFill>
                  <a:schemeClr val="tx1"/>
                </a:solidFill>
                <a:effectLst/>
                <a:ea typeface="Calibri" pitchFamily="34" charset="0"/>
                <a:cs typeface="Calibri" pitchFamily="34" charset="0"/>
              </a:rPr>
              <a:t>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FUNKCIONALNA DEP</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ESIJACIJA</a:t>
            </a:r>
            <a:endPar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greške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u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izgradnj</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neadekvatan</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način</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projektovanja</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zastarela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projektantska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rešenja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lang="sr-Latn-RS" sz="2000" dirty="0" smtClean="0">
              <a:latin typeface="Arial" pitchFamily="34" charset="0"/>
              <a:ea typeface="Calibri"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sr-Latn-RS" sz="2000" b="0" i="0" u="none" strike="noStrike" cap="none" normalizeH="0" dirty="0" smtClean="0">
                <a:ln>
                  <a:noFill/>
                </a:ln>
                <a:solidFill>
                  <a:schemeClr val="tx1"/>
                </a:solidFill>
                <a:effectLst/>
                <a:latin typeface="Arial" pitchFamily="34" charset="0"/>
                <a:ea typeface="Calibri" pitchFamily="34" charset="0"/>
                <a:cs typeface="Arial" pitchFamily="34" charset="0"/>
              </a:rPr>
              <a:t> </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zastareli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materijali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koji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se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više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ne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koriste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ili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ne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predstavljaju</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standar</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a:t>
            </a:r>
            <a:r>
              <a:rPr kumimoji="0" lang="sr-Latn-RS" sz="2000" b="0" i="0" u="none" strike="noStrike" cap="none" normalizeH="0" dirty="0" smtClean="0">
                <a:ln>
                  <a:noFill/>
                </a:ln>
                <a:solidFill>
                  <a:schemeClr val="tx1"/>
                </a:solidFill>
                <a:effectLst/>
                <a:latin typeface="Arial" pitchFamily="34" charset="0"/>
                <a:ea typeface="Calibri" pitchFamily="34" charset="0"/>
                <a:cs typeface="Arial" pitchFamily="34" charset="0"/>
              </a:rPr>
              <a:t> </a:t>
            </a:r>
          </a:p>
          <a:p>
            <a:pPr marL="0" marR="0" lvl="0" indent="0" defTabSz="914400" rtl="0" eaLnBrk="0" fontAlgn="base" latinLnBrk="0" hangingPunct="0">
              <a:lnSpc>
                <a:spcPct val="100000"/>
              </a:lnSpc>
              <a:spcBef>
                <a:spcPct val="0"/>
              </a:spcBef>
              <a:spcAft>
                <a:spcPct val="0"/>
              </a:spcAft>
              <a:buClrTx/>
              <a:buSzTx/>
              <a:buFontTx/>
              <a:buNone/>
              <a:tabLst/>
            </a:pPr>
            <a:r>
              <a:rPr lang="sr-Latn-RS" sz="2000" baseline="0" dirty="0" smtClean="0">
                <a:latin typeface="Arial" pitchFamily="34" charset="0"/>
                <a:ea typeface="Calibri" pitchFamily="34" charset="0"/>
                <a:cs typeface="Arial" pitchFamily="34" charset="0"/>
              </a:rPr>
              <a:t>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objekat</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je u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vreme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lang="sr-Latn-RS" sz="2000" dirty="0" smtClean="0">
                <a:latin typeface="Arial" pitchFamily="34" charset="0"/>
                <a:ea typeface="Calibri" pitchFamily="34" charset="0"/>
                <a:cs typeface="Arial" pitchFamily="34" charset="0"/>
              </a:rPr>
              <a:t>iz</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gradnje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bio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fukcionalan</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ali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usled</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promena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standarda</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kroz</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vreme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o</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b</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jekat</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gubi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na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svojoj</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funkcionalnoj</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vrednosti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lang="sr-Latn-RS" sz="2000" dirty="0" smtClean="0">
                <a:latin typeface="Arial" pitchFamily="34" charset="0"/>
                <a:ea typeface="Calibri" pitchFamily="34" charset="0"/>
                <a:cs typeface="Arial" pitchFamily="34" charset="0"/>
              </a:rPr>
              <a:t>	</a:t>
            </a:r>
          </a:p>
          <a:p>
            <a:pPr marL="0" marR="0" lvl="0" indent="0" defTabSz="914400" rtl="0" eaLnBrk="0" fontAlgn="base" latinLnBrk="0" hangingPunct="0">
              <a:lnSpc>
                <a:spcPct val="100000"/>
              </a:lnSpc>
              <a:spcBef>
                <a:spcPct val="0"/>
              </a:spcBef>
              <a:spcAft>
                <a:spcPct val="0"/>
              </a:spcAft>
              <a:buClrTx/>
              <a:buSzTx/>
              <a:buFontTx/>
              <a:buNone/>
              <a:tabLst/>
            </a:pPr>
            <a:r>
              <a:rPr lang="sr-Latn-RS" sz="2000" dirty="0" smtClean="0">
                <a:latin typeface="Arial" pitchFamily="34" charset="0"/>
                <a:ea typeface="Calibri" pitchFamily="34" charset="0"/>
                <a:cs typeface="Arial" pitchFamily="34" charset="0"/>
              </a:rPr>
              <a:t>M</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ože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biti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popravljiva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ili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nepopravljiva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izazvana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je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premalim</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ulaganjima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ili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prevelikim</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ulaganjima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za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deo</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objekta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iznad</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standard</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u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odnosu</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na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tržište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1.</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lang="sr-Latn-RS" sz="2000" dirty="0" smtClean="0">
                <a:latin typeface="Arial" pitchFamily="34" charset="0"/>
                <a:ea typeface="Calibri" pitchFamily="34" charset="0"/>
                <a:cs typeface="Arial" pitchFamily="34" charset="0"/>
              </a:rPr>
              <a:t>P</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opravljiva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izazvana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nedov</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ljnim</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ulaganjima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zahteva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dodavanje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novog</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elem</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enta,</a:t>
            </a:r>
            <a:r>
              <a:rPr lang="sr-Latn-RS" sz="2000" dirty="0" smtClean="0">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zamena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nekog</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elementa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2.</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lang="sr-Latn-RS" sz="2000" dirty="0" smtClean="0">
                <a:latin typeface="Arial" pitchFamily="34" charset="0"/>
                <a:ea typeface="Calibri" pitchFamily="34" charset="0"/>
                <a:cs typeface="Arial" pitchFamily="34" charset="0"/>
              </a:rPr>
              <a:t>P</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opravljiva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usled</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previše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ulaganja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koj</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je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ekonomski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prihvatljiv</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da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se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popravi</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3.</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lang="sr-Latn-RS" sz="2000" dirty="0" smtClean="0">
                <a:latin typeface="Arial" pitchFamily="34" charset="0"/>
                <a:ea typeface="Calibri" pitchFamily="34" charset="0"/>
                <a:cs typeface="Arial" pitchFamily="34" charset="0"/>
              </a:rPr>
              <a:t>N</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epopravlljiva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izazvana</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nedovoljnim</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ulaganjem</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lang="sr-Latn-RS" sz="2000" dirty="0" smtClean="0">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usled</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previše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ulaganja</a:t>
            </a:r>
            <a:r>
              <a:rPr kumimoji="0" lang="sr-Latn-R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
        <p:nvSpPr>
          <p:cNvPr id="1025" name="Rectangle 1"/>
          <p:cNvSpPr>
            <a:spLocks noChangeArrowheads="1"/>
          </p:cNvSpPr>
          <p:nvPr/>
        </p:nvSpPr>
        <p:spPr bwMode="auto">
          <a:xfrm>
            <a:off x="648587" y="1973020"/>
            <a:ext cx="1095153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 </a:t>
            </a:r>
          </a:p>
          <a:p>
            <a:endParaRPr lang="sr-Latn-RS" dirty="0" smtClean="0"/>
          </a:p>
          <a:p>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265814" y="318977"/>
            <a:ext cx="10377377" cy="6494085"/>
          </a:xfrm>
          <a:prstGeom prst="rect">
            <a:avLst/>
          </a:prstGeom>
          <a:noFill/>
        </p:spPr>
        <p:txBody>
          <a:bodyPr wrap="square" rtlCol="0">
            <a:spAutoFit/>
          </a:bodyPr>
          <a:lstStyle/>
          <a:p>
            <a:r>
              <a:rPr lang="en-US" sz="2000" dirty="0" smtClean="0">
                <a:latin typeface="Arial" pitchFamily="34" charset="0"/>
                <a:cs typeface="Arial" pitchFamily="34" charset="0"/>
              </a:rPr>
              <a:t>EKONOMSKA  DEPESIJACIJA </a:t>
            </a:r>
            <a:endParaRPr lang="sr-Latn-RS" sz="2000" dirty="0" smtClean="0">
              <a:latin typeface="Arial" pitchFamily="34" charset="0"/>
              <a:cs typeface="Arial" pitchFamily="34" charset="0"/>
            </a:endParaRPr>
          </a:p>
          <a:p>
            <a:endParaRPr lang="en-US" sz="2000" dirty="0" smtClean="0">
              <a:latin typeface="Arial" pitchFamily="34" charset="0"/>
              <a:cs typeface="Arial" pitchFamily="34" charset="0"/>
            </a:endParaRPr>
          </a:p>
          <a:p>
            <a:r>
              <a:rPr lang="sr-Latn-RS" sz="2000" dirty="0" smtClean="0">
                <a:latin typeface="Arial" pitchFamily="34" charset="0"/>
                <a:cs typeface="Arial" pitchFamily="34" charset="0"/>
              </a:rPr>
              <a:t>- </a:t>
            </a:r>
            <a:r>
              <a:rPr lang="en-US" sz="2000" dirty="0" err="1" smtClean="0">
                <a:latin typeface="Arial" pitchFamily="34" charset="0"/>
                <a:cs typeface="Arial" pitchFamily="34" charset="0"/>
              </a:rPr>
              <a:t>spoljni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negativni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uticaji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r>
              <a:rPr lang="en-US" sz="2000" dirty="0" smtClean="0">
                <a:latin typeface="Arial" pitchFamily="34" charset="0"/>
                <a:cs typeface="Arial" pitchFamily="34" charset="0"/>
              </a:rPr>
              <a:t> </a:t>
            </a:r>
          </a:p>
          <a:p>
            <a:r>
              <a:rPr lang="sr-Latn-RS" sz="2000" dirty="0" smtClean="0">
                <a:latin typeface="Arial" pitchFamily="34" charset="0"/>
                <a:cs typeface="Arial" pitchFamily="34" charset="0"/>
              </a:rPr>
              <a:t>- </a:t>
            </a:r>
            <a:r>
              <a:rPr lang="en-US" sz="2000" dirty="0" smtClean="0">
                <a:latin typeface="Arial" pitchFamily="34" charset="0"/>
                <a:cs typeface="Arial" pitchFamily="34" charset="0"/>
              </a:rPr>
              <a:t>ne </a:t>
            </a:r>
            <a:r>
              <a:rPr lang="en-US" sz="2000" dirty="0" err="1" smtClean="0">
                <a:latin typeface="Arial" pitchFamily="34" charset="0"/>
                <a:cs typeface="Arial" pitchFamily="34" charset="0"/>
              </a:rPr>
              <a:t>zavise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vlasnika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korisnika</a:t>
            </a:r>
            <a:endParaRPr lang="en-US" sz="2000" dirty="0" smtClean="0">
              <a:latin typeface="Arial" pitchFamily="34" charset="0"/>
              <a:cs typeface="Arial" pitchFamily="34" charset="0"/>
            </a:endParaRPr>
          </a:p>
          <a:p>
            <a:r>
              <a:rPr lang="sr-Latn-RS" sz="2000" dirty="0" smtClean="0">
                <a:latin typeface="Arial" pitchFamily="34" charset="0"/>
                <a:cs typeface="Arial" pitchFamily="34" charset="0"/>
              </a:rPr>
              <a:t>- </a:t>
            </a:r>
            <a:r>
              <a:rPr lang="en-US" sz="2000" dirty="0" err="1" smtClean="0">
                <a:latin typeface="Arial" pitchFamily="34" charset="0"/>
                <a:cs typeface="Arial" pitchFamily="34" charset="0"/>
              </a:rPr>
              <a:t>mogu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postojati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nestajati</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 </a:t>
            </a:r>
            <a:r>
              <a:rPr lang="en-US" sz="2000" dirty="0" smtClean="0">
                <a:latin typeface="Arial" pitchFamily="34" charset="0"/>
                <a:cs typeface="Arial" pitchFamily="34" charset="0"/>
              </a:rPr>
              <a:t>ne </a:t>
            </a:r>
            <a:r>
              <a:rPr lang="en-US" sz="2000" dirty="0" err="1" smtClean="0">
                <a:latin typeface="Arial" pitchFamily="34" charset="0"/>
                <a:cs typeface="Arial" pitchFamily="34" charset="0"/>
              </a:rPr>
              <a:t>moraju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biti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stalni</a:t>
            </a:r>
            <a:r>
              <a:rPr lang="en-US" sz="2000" dirty="0" smtClean="0">
                <a:latin typeface="Arial" pitchFamily="34" charset="0"/>
                <a:cs typeface="Arial" pitchFamily="34" charset="0"/>
              </a:rPr>
              <a:t> </a:t>
            </a:r>
          </a:p>
          <a:p>
            <a:r>
              <a:rPr lang="en-US" sz="2000" dirty="0" err="1" smtClean="0">
                <a:latin typeface="Arial" pitchFamily="34" charset="0"/>
                <a:cs typeface="Arial" pitchFamily="34" charset="0"/>
              </a:rPr>
              <a:t>Ovo</a:t>
            </a:r>
            <a:r>
              <a:rPr lang="en-US" sz="2000" dirty="0" smtClean="0">
                <a:latin typeface="Arial" pitchFamily="34" charset="0"/>
                <a:cs typeface="Arial" pitchFamily="34" charset="0"/>
              </a:rPr>
              <a:t> je </a:t>
            </a:r>
            <a:r>
              <a:rPr lang="en-US" sz="2000" dirty="0" err="1" smtClean="0">
                <a:latin typeface="Arial" pitchFamily="34" charset="0"/>
                <a:cs typeface="Arial" pitchFamily="34" charset="0"/>
              </a:rPr>
              <a:t>gubitak</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usled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spoljnih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uticaja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može</a:t>
            </a:r>
            <a:r>
              <a:rPr lang="en-US" sz="2000" dirty="0" smtClean="0">
                <a:latin typeface="Arial" pitchFamily="34" charset="0"/>
                <a:cs typeface="Arial" pitchFamily="34" charset="0"/>
              </a:rPr>
              <a:t> bit</a:t>
            </a:r>
            <a:r>
              <a:rPr lang="sr-Latn-RS" sz="2000" dirty="0"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obično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nepopravljivo</a:t>
            </a:r>
            <a:r>
              <a:rPr lang="en-US" sz="2000" dirty="0" smtClean="0">
                <a:latin typeface="Arial" pitchFamily="34" charset="0"/>
                <a:cs typeface="Arial" pitchFamily="34" charset="0"/>
              </a:rPr>
              <a:t> a </a:t>
            </a:r>
            <a:r>
              <a:rPr lang="en-US" sz="2000" dirty="0" err="1" smtClean="0">
                <a:latin typeface="Arial" pitchFamily="34" charset="0"/>
                <a:cs typeface="Arial" pitchFamily="34" charset="0"/>
              </a:rPr>
              <a:t>privremeno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trajno</a:t>
            </a:r>
            <a:r>
              <a:rPr lang="en-US" sz="2000" dirty="0" smtClean="0">
                <a:latin typeface="Arial" pitchFamily="34" charset="0"/>
                <a:cs typeface="Arial" pitchFamily="34" charset="0"/>
              </a:rPr>
              <a:t> .</a:t>
            </a:r>
          </a:p>
          <a:p>
            <a:r>
              <a:rPr lang="en-US" sz="2000" dirty="0" err="1" smtClean="0">
                <a:latin typeface="Arial" pitchFamily="34" charset="0"/>
                <a:cs typeface="Arial" pitchFamily="34" charset="0"/>
              </a:rPr>
              <a:t>Spoljni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faktori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utiču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objekat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zemljište</a:t>
            </a:r>
            <a:r>
              <a:rPr lang="en-US" sz="2000" dirty="0" smtClean="0">
                <a:latin typeface="Arial" pitchFamily="34" charset="0"/>
                <a:cs typeface="Arial" pitchFamily="34" charset="0"/>
              </a:rPr>
              <a:t>.</a:t>
            </a:r>
          </a:p>
          <a:p>
            <a:endParaRPr lang="sr-Latn-RS" sz="2000" dirty="0" smtClean="0">
              <a:latin typeface="Arial" pitchFamily="34" charset="0"/>
              <a:cs typeface="Arial" pitchFamily="34" charset="0"/>
            </a:endParaRPr>
          </a:p>
          <a:p>
            <a:r>
              <a:rPr lang="sr-Latn-RS" sz="2000" dirty="0" smtClean="0">
                <a:latin typeface="Arial" pitchFamily="34" charset="0"/>
                <a:cs typeface="Arial" pitchFamily="34" charset="0"/>
              </a:rPr>
              <a:t>P</a:t>
            </a:r>
            <a:r>
              <a:rPr lang="en-US" sz="2000" dirty="0" err="1" smtClean="0">
                <a:latin typeface="Arial" pitchFamily="34" charset="0"/>
                <a:cs typeface="Arial" pitchFamily="34" charset="0"/>
              </a:rPr>
              <a:t>ostoje</a:t>
            </a:r>
            <a:r>
              <a:rPr lang="en-US" sz="2000" dirty="0" smtClean="0">
                <a:latin typeface="Arial" pitchFamily="34" charset="0"/>
                <a:cs typeface="Arial" pitchFamily="34" charset="0"/>
              </a:rPr>
              <a:t> tri </a:t>
            </a:r>
            <a:r>
              <a:rPr lang="en-US" sz="2000" dirty="0" err="1" smtClean="0">
                <a:latin typeface="Arial" pitchFamily="34" charset="0"/>
                <a:cs typeface="Arial" pitchFamily="34" charset="0"/>
              </a:rPr>
              <a:t>metode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određivanje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ekonomske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zastarelosti</a:t>
            </a:r>
            <a:r>
              <a:rPr lang="sr-Latn-RS" sz="2000" dirty="0" smtClean="0">
                <a:latin typeface="Arial" pitchFamily="34" charset="0"/>
                <a:cs typeface="Arial" pitchFamily="34" charset="0"/>
              </a:rPr>
              <a:t>:</a:t>
            </a:r>
          </a:p>
          <a:p>
            <a:endParaRPr lang="sr-Latn-RS" sz="2000" dirty="0" smtClean="0">
              <a:latin typeface="Arial" pitchFamily="34" charset="0"/>
              <a:cs typeface="Arial" pitchFamily="34" charset="0"/>
            </a:endParaRPr>
          </a:p>
          <a:p>
            <a:r>
              <a:rPr lang="en-US" sz="2000" dirty="0" smtClean="0">
                <a:latin typeface="Arial" pitchFamily="34" charset="0"/>
                <a:cs typeface="Arial" pitchFamily="34" charset="0"/>
              </a:rPr>
              <a:t>1.raspodela </a:t>
            </a:r>
            <a:r>
              <a:rPr lang="en-US" sz="2000" dirty="0" err="1" smtClean="0">
                <a:latin typeface="Arial" pitchFamily="34" charset="0"/>
                <a:cs typeface="Arial" pitchFamily="34" charset="0"/>
              </a:rPr>
              <a:t>depresijacije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izvedene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tržišta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stanje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t</a:t>
            </a:r>
            <a:r>
              <a:rPr lang="en-US" sz="2000" dirty="0" err="1" smtClean="0">
                <a:latin typeface="Arial" pitchFamily="34" charset="0"/>
                <a:cs typeface="Arial" pitchFamily="34" charset="0"/>
              </a:rPr>
              <a:t>ržištu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usled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uticaja</a:t>
            </a:r>
            <a:r>
              <a:rPr lang="sr-Latn-RS" sz="2000" dirty="0" smtClean="0">
                <a:latin typeface="Arial" pitchFamily="34" charset="0"/>
                <a:cs typeface="Arial" pitchFamily="34" charset="0"/>
              </a:rPr>
              <a:t> - </a:t>
            </a:r>
            <a:r>
              <a:rPr lang="en-US" sz="2000" dirty="0" err="1" smtClean="0">
                <a:latin typeface="Arial" pitchFamily="34" charset="0"/>
                <a:cs typeface="Arial" pitchFamily="34" charset="0"/>
              </a:rPr>
              <a:t>direktno</a:t>
            </a:r>
            <a:r>
              <a:rPr lang="en-US" sz="2000" dirty="0" smtClean="0">
                <a:latin typeface="Arial" pitchFamily="34" charset="0"/>
                <a:cs typeface="Arial" pitchFamily="34" charset="0"/>
              </a:rPr>
              <a:t>)</a:t>
            </a:r>
          </a:p>
          <a:p>
            <a:r>
              <a:rPr lang="en-US" sz="2000" dirty="0" smtClean="0">
                <a:latin typeface="Arial" pitchFamily="34" charset="0"/>
                <a:cs typeface="Arial" pitchFamily="34" charset="0"/>
              </a:rPr>
              <a:t>2. </a:t>
            </a:r>
            <a:r>
              <a:rPr lang="en-US" sz="2000" dirty="0" err="1" smtClean="0">
                <a:latin typeface="Arial" pitchFamily="34" charset="0"/>
                <a:cs typeface="Arial" pitchFamily="34" charset="0"/>
              </a:rPr>
              <a:t>analiza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tržišnih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podataka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komparacijom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gde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nema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uticaja</a:t>
            </a:r>
            <a:r>
              <a:rPr lang="en-US" sz="2000" dirty="0" smtClean="0">
                <a:latin typeface="Arial" pitchFamily="34" charset="0"/>
                <a:cs typeface="Arial" pitchFamily="34" charset="0"/>
              </a:rPr>
              <a:t>)</a:t>
            </a:r>
          </a:p>
          <a:p>
            <a:r>
              <a:rPr lang="en-US" sz="2000" dirty="0" err="1" smtClean="0">
                <a:latin typeface="Arial" pitchFamily="34" charset="0"/>
                <a:cs typeface="Arial" pitchFamily="34" charset="0"/>
              </a:rPr>
              <a:t>objekat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lociran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ve</a:t>
            </a:r>
            <a:r>
              <a:rPr lang="sr-Latn-RS" sz="2000" dirty="0" smtClean="0">
                <a:latin typeface="Arial" pitchFamily="34" charset="0"/>
                <a:cs typeface="Arial" pitchFamily="34" charset="0"/>
              </a:rPr>
              <a:t>ć</a:t>
            </a:r>
            <a:r>
              <a:rPr lang="en-US" sz="2000" dirty="0" err="1" smtClean="0">
                <a:latin typeface="Arial" pitchFamily="34" charset="0"/>
                <a:cs typeface="Arial" pitchFamily="34" charset="0"/>
              </a:rPr>
              <a:t>im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broje</a:t>
            </a:r>
            <a:r>
              <a:rPr lang="sr-Latn-RS" sz="2000" dirty="0" smtClean="0">
                <a:latin typeface="Arial" pitchFamily="34" charset="0"/>
                <a:cs typeface="Arial" pitchFamily="34" charset="0"/>
              </a:rPr>
              <a:t>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stanova</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blizini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pekarske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industije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industrije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proivodnju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šećera</a:t>
            </a:r>
            <a:r>
              <a:rPr lang="en-US" sz="2000" dirty="0" smtClean="0">
                <a:latin typeface="Arial" pitchFamily="34" charset="0"/>
                <a:cs typeface="Arial" pitchFamily="34" charset="0"/>
              </a:rPr>
              <a:t>, hemi</a:t>
            </a:r>
            <a:r>
              <a:rPr lang="sr-Latn-RS" sz="2000" dirty="0" smtClean="0">
                <a:latin typeface="Arial" pitchFamily="34" charset="0"/>
                <a:cs typeface="Arial" pitchFamily="34" charset="0"/>
              </a:rPr>
              <a:t>j</a:t>
            </a:r>
            <a:r>
              <a:rPr lang="en-US" sz="2000" dirty="0" smtClean="0">
                <a:latin typeface="Arial" pitchFamily="34" charset="0"/>
                <a:cs typeface="Arial" pitchFamily="34" charset="0"/>
              </a:rPr>
              <a:t>se </a:t>
            </a:r>
            <a:r>
              <a:rPr lang="en-US" sz="2000" dirty="0" err="1" smtClean="0">
                <a:latin typeface="Arial" pitchFamily="34" charset="0"/>
                <a:cs typeface="Arial" pitchFamily="34" charset="0"/>
              </a:rPr>
              <a:t>indust</a:t>
            </a:r>
            <a:r>
              <a:rPr lang="sr-Latn-RS" sz="2000" dirty="0" smtClean="0">
                <a:latin typeface="Arial" pitchFamily="34" charset="0"/>
                <a:cs typeface="Arial" pitchFamily="34" charset="0"/>
              </a:rPr>
              <a:t>r</a:t>
            </a:r>
            <a:r>
              <a:rPr lang="en-US" sz="2000" dirty="0" err="1" smtClean="0">
                <a:latin typeface="Arial" pitchFamily="34" charset="0"/>
                <a:cs typeface="Arial" pitchFamily="34" charset="0"/>
              </a:rPr>
              <a:t>ij</a:t>
            </a:r>
            <a:r>
              <a:rPr lang="sr-Latn-RS" sz="2000" dirty="0" smtClean="0">
                <a:latin typeface="Arial" pitchFamily="34" charset="0"/>
                <a:cs typeface="Arial" pitchFamily="34" charset="0"/>
              </a:rPr>
              <a:t>e</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a:t>
            </a:r>
            <a:r>
              <a:rPr lang="en-US" sz="2000" dirty="0" smtClean="0">
                <a:latin typeface="Arial" pitchFamily="34" charset="0"/>
                <a:cs typeface="Arial" pitchFamily="34" charset="0"/>
              </a:rPr>
              <a:t>..</a:t>
            </a:r>
            <a:r>
              <a:rPr lang="sr-Latn-RS" sz="2000" dirty="0" smtClean="0">
                <a:latin typeface="Arial" pitchFamily="34" charset="0"/>
                <a:cs typeface="Arial" pitchFamily="34" charset="0"/>
              </a:rPr>
              <a:t> </a:t>
            </a:r>
            <a:r>
              <a:rPr lang="en-US" sz="2000" dirty="0" err="1" smtClean="0">
                <a:latin typeface="Arial" pitchFamily="34" charset="0"/>
                <a:cs typeface="Arial" pitchFamily="34" charset="0"/>
              </a:rPr>
              <a:t>vetrovi</a:t>
            </a:r>
            <a:r>
              <a:rPr lang="sr-Latn-RS" sz="2000" dirty="0" smtClean="0">
                <a:latin typeface="Arial" pitchFamily="34" charset="0"/>
                <a:cs typeface="Arial" pitchFamily="34" charset="0"/>
              </a:rPr>
              <a:t>...</a:t>
            </a:r>
            <a:r>
              <a:rPr lang="en-US" sz="2000" dirty="0" smtClean="0">
                <a:latin typeface="Arial" pitchFamily="34" charset="0"/>
                <a:cs typeface="Arial" pitchFamily="34" charset="0"/>
              </a:rPr>
              <a:t> </a:t>
            </a:r>
          </a:p>
          <a:p>
            <a:r>
              <a:rPr lang="en-US" sz="2000" dirty="0" smtClean="0">
                <a:latin typeface="Arial" pitchFamily="34" charset="0"/>
                <a:cs typeface="Arial" pitchFamily="34" charset="0"/>
              </a:rPr>
              <a:t>3. </a:t>
            </a:r>
            <a:r>
              <a:rPr lang="en-US" sz="2000" dirty="0" err="1" smtClean="0">
                <a:latin typeface="Arial" pitchFamily="34" charset="0"/>
                <a:cs typeface="Arial" pitchFamily="34" charset="0"/>
              </a:rPr>
              <a:t>kapitalizacija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gubitaka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prihoda</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 </a:t>
            </a:r>
            <a:endParaRPr lang="en-US" sz="2000" dirty="0" smtClean="0">
              <a:latin typeface="Arial" pitchFamily="34" charset="0"/>
              <a:cs typeface="Arial" pitchFamily="34" charset="0"/>
            </a:endParaRPr>
          </a:p>
          <a:p>
            <a:r>
              <a:rPr lang="en-US" sz="2000" dirty="0" err="1" smtClean="0">
                <a:latin typeface="Arial" pitchFamily="34" charset="0"/>
                <a:cs typeface="Arial" pitchFamily="34" charset="0"/>
              </a:rPr>
              <a:t>usled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očekivanog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pada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cena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rente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usled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prezasićenog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tržišta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nepokretnosti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prezasićenje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može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trajati</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neograničenom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roku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ili</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očekuje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osnovu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dostupnih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podataka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će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proći</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roku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a:t>
            </a:r>
            <a:r>
              <a:rPr lang="en-US" sz="2000" dirty="0" smtClean="0">
                <a:latin typeface="Arial" pitchFamily="34" charset="0"/>
                <a:cs typeface="Arial" pitchFamily="34" charset="0"/>
              </a:rPr>
              <a:t> 5</a:t>
            </a:r>
            <a:r>
              <a:rPr lang="sr-Latn-RS" sz="2000" dirty="0" smtClean="0">
                <a:latin typeface="Arial" pitchFamily="34" charset="0"/>
                <a:cs typeface="Arial" pitchFamily="34" charset="0"/>
              </a:rPr>
              <a:t>-</a:t>
            </a:r>
            <a:r>
              <a:rPr lang="en-US" sz="2000" dirty="0" smtClean="0">
                <a:latin typeface="Arial" pitchFamily="34" charset="0"/>
                <a:cs typeface="Arial" pitchFamily="34" charset="0"/>
              </a:rPr>
              <a:t>7 </a:t>
            </a:r>
            <a:r>
              <a:rPr lang="en-US" sz="2000" dirty="0" err="1" smtClean="0">
                <a:latin typeface="Arial" pitchFamily="34" charset="0"/>
                <a:cs typeface="Arial" pitchFamily="34" charset="0"/>
              </a:rPr>
              <a:t>godina</a:t>
            </a:r>
            <a:r>
              <a:rPr lang="en-US" sz="2000" dirty="0" smtClean="0">
                <a:latin typeface="Arial" pitchFamily="34" charset="0"/>
                <a:cs typeface="Arial" pitchFamily="34" charset="0"/>
              </a:rPr>
              <a:t>.)</a:t>
            </a:r>
          </a:p>
          <a:p>
            <a:endParaRPr lang="sr-Latn-RS" dirty="0" smtClean="0"/>
          </a:p>
          <a:p>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1020726"/>
            <a:ext cx="11063346" cy="4412511"/>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
        <p:nvSpPr>
          <p:cNvPr id="1025" name="Rectangle 1"/>
          <p:cNvSpPr>
            <a:spLocks noChangeArrowheads="1"/>
          </p:cNvSpPr>
          <p:nvPr/>
        </p:nvSpPr>
        <p:spPr bwMode="auto">
          <a:xfrm>
            <a:off x="648587" y="1973020"/>
            <a:ext cx="1095153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 </a:t>
            </a:r>
          </a:p>
          <a:p>
            <a:endParaRPr lang="sr-Latn-RS" dirty="0" smtClean="0"/>
          </a:p>
          <a:p>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350875" y="574159"/>
            <a:ext cx="9537405" cy="4955203"/>
          </a:xfrm>
          <a:prstGeom prst="rect">
            <a:avLst/>
          </a:prstGeom>
          <a:noFill/>
        </p:spPr>
        <p:txBody>
          <a:bodyPr wrap="square" rtlCol="0">
            <a:spAutoFit/>
          </a:bodyPr>
          <a:lstStyle/>
          <a:p>
            <a:r>
              <a:rPr lang="en-US" sz="2000" dirty="0" smtClean="0">
                <a:latin typeface="Arial" pitchFamily="34" charset="0"/>
                <a:cs typeface="Arial" pitchFamily="34" charset="0"/>
              </a:rPr>
              <a:t>ALTERNATIVNE METODE PROCENE DEPRESIJACIJE </a:t>
            </a:r>
          </a:p>
          <a:p>
            <a:r>
              <a:rPr lang="en-US" sz="2000" dirty="0" smtClean="0">
                <a:latin typeface="Arial" pitchFamily="34" charset="0"/>
                <a:cs typeface="Arial" pitchFamily="34" charset="0"/>
              </a:rPr>
              <a:t>,,</a:t>
            </a:r>
            <a:r>
              <a:rPr lang="sr-Latn-RS" sz="2000" dirty="0" err="1" smtClean="0">
                <a:latin typeface="Arial" pitchFamily="34" charset="0"/>
                <a:cs typeface="Arial" pitchFamily="34" charset="0"/>
              </a:rPr>
              <a:t>M</a:t>
            </a:r>
            <a:r>
              <a:rPr lang="en-US" sz="2000" dirty="0" err="1" smtClean="0">
                <a:latin typeface="Arial" pitchFamily="34" charset="0"/>
                <a:cs typeface="Arial" pitchFamily="34" charset="0"/>
              </a:rPr>
              <a:t>arshallova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metoda</a:t>
            </a:r>
            <a:r>
              <a:rPr lang="en-US" sz="2000" dirty="0" smtClean="0">
                <a:latin typeface="Arial" pitchFamily="34" charset="0"/>
                <a:cs typeface="Arial" pitchFamily="34" charset="0"/>
              </a:rPr>
              <a:t>’’</a:t>
            </a:r>
          </a:p>
          <a:p>
            <a:r>
              <a:rPr lang="en-US" sz="2000" dirty="0" smtClean="0">
                <a:latin typeface="Arial" pitchFamily="34" charset="0"/>
                <a:cs typeface="Arial" pitchFamily="34" charset="0"/>
              </a:rPr>
              <a:t> </a:t>
            </a:r>
          </a:p>
          <a:p>
            <a:pPr algn="just"/>
            <a:r>
              <a:rPr lang="en-US" sz="2000" dirty="0" err="1" smtClean="0">
                <a:latin typeface="Arial" pitchFamily="34" charset="0"/>
                <a:cs typeface="Arial" pitchFamily="34" charset="0"/>
              </a:rPr>
              <a:t>Objekti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podeljeni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prema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konstrukciji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nameni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kvalitetu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gradnje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svak</a:t>
            </a:r>
            <a:r>
              <a:rPr lang="sr-Latn-RS" sz="2000" dirty="0" smtClean="0">
                <a:latin typeface="Arial" pitchFamily="34" charset="0"/>
                <a:cs typeface="Arial" pitchFamily="34" charset="0"/>
              </a:rPr>
              <a:t>i tip</a:t>
            </a:r>
            <a:r>
              <a:rPr lang="en-US" sz="2000" dirty="0" smtClean="0">
                <a:latin typeface="Arial" pitchFamily="34" charset="0"/>
                <a:cs typeface="Arial" pitchFamily="34" charset="0"/>
              </a:rPr>
              <a:t> je </a:t>
            </a:r>
            <a:r>
              <a:rPr lang="en-US" sz="2000" dirty="0" err="1" smtClean="0">
                <a:latin typeface="Arial" pitchFamily="34" charset="0"/>
                <a:cs typeface="Arial" pitchFamily="34" charset="0"/>
              </a:rPr>
              <a:t>dat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uobičajeni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ekonomski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vek</a:t>
            </a:r>
            <a:r>
              <a:rPr lang="en-US" sz="2000" dirty="0" smtClean="0">
                <a:latin typeface="Arial" pitchFamily="34" charset="0"/>
                <a:cs typeface="Arial" pitchFamily="34" charset="0"/>
              </a:rPr>
              <a:t> </a:t>
            </a:r>
          </a:p>
          <a:p>
            <a:pPr algn="just"/>
            <a:r>
              <a:rPr lang="en-US" sz="2000" dirty="0" err="1" smtClean="0">
                <a:latin typeface="Arial" pitchFamily="34" charset="0"/>
                <a:cs typeface="Arial" pitchFamily="34" charset="0"/>
              </a:rPr>
              <a:t>Ukupna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depresijacija</a:t>
            </a:r>
            <a:r>
              <a:rPr lang="en-US" sz="2000" dirty="0" smtClean="0">
                <a:latin typeface="Arial" pitchFamily="34" charset="0"/>
                <a:cs typeface="Arial" pitchFamily="34" charset="0"/>
              </a:rPr>
              <a:t> je data </a:t>
            </a:r>
            <a:r>
              <a:rPr lang="en-US" sz="2000" dirty="0" err="1" smtClean="0">
                <a:latin typeface="Arial" pitchFamily="34" charset="0"/>
                <a:cs typeface="Arial" pitchFamily="34" charset="0"/>
              </a:rPr>
              <a:t>tabelarno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procenat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zavisi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ekonomskog</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veka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efektivne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strosti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r>
              <a:rPr lang="en-US" sz="2000" dirty="0" smtClean="0">
                <a:latin typeface="Arial" pitchFamily="34" charset="0"/>
                <a:cs typeface="Arial" pitchFamily="34" charset="0"/>
              </a:rPr>
              <a:t>.</a:t>
            </a:r>
          </a:p>
          <a:p>
            <a:pPr algn="just"/>
            <a:r>
              <a:rPr lang="en-US" sz="2000" dirty="0" err="1" smtClean="0">
                <a:latin typeface="Arial" pitchFamily="34" charset="0"/>
                <a:cs typeface="Arial" pitchFamily="34" charset="0"/>
              </a:rPr>
              <a:t>Podaci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zasnovani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em</a:t>
            </a:r>
            <a:r>
              <a:rPr lang="sr-Latn-RS" sz="2000" dirty="0" smtClean="0">
                <a:latin typeface="Arial" pitchFamily="34" charset="0"/>
                <a:cs typeface="Arial" pitchFamily="34" charset="0"/>
              </a:rPr>
              <a:t>p</a:t>
            </a:r>
            <a:r>
              <a:rPr lang="en-US" sz="2000" dirty="0" err="1" smtClean="0">
                <a:latin typeface="Arial" pitchFamily="34" charset="0"/>
                <a:cs typeface="Arial" pitchFamily="34" charset="0"/>
              </a:rPr>
              <a:t>iri</a:t>
            </a:r>
            <a:r>
              <a:rPr lang="sr-Latn-RS" sz="2000" dirty="0" smtClean="0">
                <a:latin typeface="Arial" pitchFamily="34" charset="0"/>
                <a:cs typeface="Arial" pitchFamily="34" charset="0"/>
              </a:rPr>
              <a:t>j</a:t>
            </a:r>
            <a:r>
              <a:rPr lang="en-US" sz="2000" dirty="0" smtClean="0">
                <a:latin typeface="Arial" pitchFamily="34" charset="0"/>
                <a:cs typeface="Arial" pitchFamily="34" charset="0"/>
              </a:rPr>
              <a:t>skim </a:t>
            </a:r>
            <a:r>
              <a:rPr lang="en-US" sz="2000" dirty="0" err="1" smtClean="0">
                <a:latin typeface="Arial" pitchFamily="34" charset="0"/>
                <a:cs typeface="Arial" pitchFamily="34" charset="0"/>
              </a:rPr>
              <a:t>podacima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dobijenih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tržišta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metodom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eksrakcije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uobičajeno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korišćenje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održavanje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t>
            </a:r>
            <a:r>
              <a:rPr lang="sr-Latn-RS" sz="2000" dirty="0" smtClean="0">
                <a:latin typeface="Arial" pitchFamily="34" charset="0"/>
                <a:cs typeface="Arial" pitchFamily="34" charset="0"/>
              </a:rPr>
              <a: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normalni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uslovi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tržištu</a:t>
            </a:r>
            <a:r>
              <a:rPr lang="en-US" sz="2000" dirty="0" smtClean="0">
                <a:latin typeface="Arial" pitchFamily="34" charset="0"/>
                <a:cs typeface="Arial" pitchFamily="34" charset="0"/>
              </a:rPr>
              <a:t>) </a:t>
            </a:r>
          </a:p>
          <a:p>
            <a:pPr algn="just"/>
            <a:r>
              <a:rPr lang="en-US" sz="2000" dirty="0" err="1" smtClean="0">
                <a:latin typeface="Arial" pitchFamily="34" charset="0"/>
                <a:cs typeface="Arial" pitchFamily="34" charset="0"/>
              </a:rPr>
              <a:t>Svaka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prekomerna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zastarelost</a:t>
            </a:r>
            <a:r>
              <a:rPr lang="en-US" sz="2000" dirty="0" smtClean="0">
                <a:latin typeface="Arial" pitchFamily="34" charset="0"/>
                <a:cs typeface="Arial" pitchFamily="34" charset="0"/>
              </a:rPr>
              <a:t> (FFE </a:t>
            </a:r>
            <a:r>
              <a:rPr lang="en-US" sz="2000" dirty="0" err="1" smtClean="0">
                <a:latin typeface="Arial" pitchFamily="34" charset="0"/>
                <a:cs typeface="Arial" pitchFamily="34" charset="0"/>
              </a:rPr>
              <a:t>posebno</a:t>
            </a:r>
            <a:r>
              <a:rPr lang="sr-Latn-RS" sz="2000" dirty="0" smtClean="0">
                <a:latin typeface="Arial" pitchFamily="34" charset="0"/>
                <a:cs typeface="Arial" pitchFamily="34" charset="0"/>
              </a:rPr>
              <a:t> se </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obrad</a:t>
            </a:r>
            <a:r>
              <a:rPr lang="sr-Latn-RS" sz="2000" dirty="0" smtClean="0">
                <a:latin typeface="Arial" pitchFamily="34" charset="0"/>
                <a:cs typeface="Arial" pitchFamily="34" charset="0"/>
              </a:rPr>
              <a:t>juje)</a:t>
            </a:r>
            <a:endParaRPr lang="en-US" sz="2000" dirty="0" smtClean="0">
              <a:latin typeface="Arial" pitchFamily="34" charset="0"/>
              <a:cs typeface="Arial" pitchFamily="34" charset="0"/>
            </a:endParaRPr>
          </a:p>
          <a:p>
            <a:pPr algn="just"/>
            <a:r>
              <a:rPr lang="en-US" sz="2000" dirty="0" smtClean="0">
                <a:latin typeface="Arial" pitchFamily="34" charset="0"/>
                <a:cs typeface="Arial" pitchFamily="34" charset="0"/>
              </a:rPr>
              <a:t>Ova </a:t>
            </a:r>
            <a:r>
              <a:rPr lang="en-US" sz="2000" dirty="0" err="1" smtClean="0">
                <a:latin typeface="Arial" pitchFamily="34" charset="0"/>
                <a:cs typeface="Arial" pitchFamily="34" charset="0"/>
              </a:rPr>
              <a:t>metoda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mnogo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realnije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rezultate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nego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starost</a:t>
            </a:r>
            <a:r>
              <a:rPr lang="en-US" sz="2000" dirty="0" smtClean="0">
                <a:latin typeface="Arial" pitchFamily="34" charset="0"/>
                <a:cs typeface="Arial" pitchFamily="34" charset="0"/>
              </a:rPr>
              <a:t> – </a:t>
            </a:r>
            <a:r>
              <a:rPr lang="en-US" sz="2000" dirty="0" err="1" smtClean="0">
                <a:latin typeface="Arial" pitchFamily="34" charset="0"/>
                <a:cs typeface="Arial" pitchFamily="34" charset="0"/>
              </a:rPr>
              <a:t>vek</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naročito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starije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procenat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depresijacije</a:t>
            </a:r>
            <a:r>
              <a:rPr lang="en-US" sz="2000" dirty="0" smtClean="0">
                <a:latin typeface="Arial" pitchFamily="34" charset="0"/>
                <a:cs typeface="Arial" pitchFamily="34" charset="0"/>
              </a:rPr>
              <a:t> ne </a:t>
            </a:r>
            <a:r>
              <a:rPr lang="en-US" sz="2000" dirty="0" err="1" smtClean="0">
                <a:latin typeface="Arial" pitchFamily="34" charset="0"/>
                <a:cs typeface="Arial" pitchFamily="34" charset="0"/>
              </a:rPr>
              <a:t>raste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linearno</a:t>
            </a:r>
            <a:r>
              <a:rPr lang="en-US" sz="2000" dirty="0" smtClean="0">
                <a:latin typeface="Arial" pitchFamily="34" charset="0"/>
                <a:cs typeface="Arial" pitchFamily="34" charset="0"/>
              </a:rPr>
              <a:t>.  </a:t>
            </a:r>
          </a:p>
          <a:p>
            <a:pPr algn="just"/>
            <a:r>
              <a:rPr lang="en-US" sz="2000" dirty="0" smtClean="0">
                <a:latin typeface="Arial" pitchFamily="34" charset="0"/>
                <a:cs typeface="Arial" pitchFamily="34" charset="0"/>
              </a:rPr>
              <a:t> </a:t>
            </a:r>
          </a:p>
          <a:p>
            <a:endParaRPr lang="sr-Latn-RS" dirty="0" smtClean="0"/>
          </a:p>
          <a:p>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
        <p:nvSpPr>
          <p:cNvPr id="1025" name="Rectangle 1"/>
          <p:cNvSpPr>
            <a:spLocks noChangeArrowheads="1"/>
          </p:cNvSpPr>
          <p:nvPr/>
        </p:nvSpPr>
        <p:spPr bwMode="auto">
          <a:xfrm>
            <a:off x="648587" y="1973020"/>
            <a:ext cx="1095153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 </a:t>
            </a:r>
          </a:p>
          <a:p>
            <a:endParaRPr lang="sr-Latn-RS" dirty="0" smtClean="0"/>
          </a:p>
          <a:p>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606056" y="723014"/>
            <a:ext cx="9941442" cy="4924425"/>
          </a:xfrm>
          <a:prstGeom prst="rect">
            <a:avLst/>
          </a:prstGeom>
          <a:noFill/>
        </p:spPr>
        <p:txBody>
          <a:bodyPr wrap="square" rtlCol="0">
            <a:spAutoFit/>
          </a:bodyPr>
          <a:lstStyle/>
          <a:p>
            <a:r>
              <a:rPr lang="en-US" sz="2000" b="1" dirty="0" smtClean="0">
                <a:latin typeface="Arial" pitchFamily="34" charset="0"/>
                <a:cs typeface="Arial" pitchFamily="34" charset="0"/>
              </a:rPr>
              <a:t>TROŠKOVNI METOD </a:t>
            </a:r>
            <a:endParaRPr lang="sr-Latn-RS" sz="2000" b="1" dirty="0" smtClean="0">
              <a:latin typeface="Arial" pitchFamily="34" charset="0"/>
              <a:cs typeface="Arial" pitchFamily="34" charset="0"/>
            </a:endParaRPr>
          </a:p>
          <a:p>
            <a:endParaRPr lang="en-US" sz="2000" dirty="0" smtClean="0">
              <a:latin typeface="Arial" pitchFamily="34" charset="0"/>
              <a:cs typeface="Arial" pitchFamily="34" charset="0"/>
            </a:endParaRPr>
          </a:p>
          <a:p>
            <a:pPr algn="just"/>
            <a:r>
              <a:rPr lang="en-US" sz="2000" dirty="0" smtClean="0">
                <a:latin typeface="Arial" pitchFamily="34" charset="0"/>
                <a:cs typeface="Arial" pitchFamily="34" charset="0"/>
              </a:rPr>
              <a:t>U TM-u </a:t>
            </a:r>
            <a:r>
              <a:rPr lang="en-US" sz="2000" dirty="0" err="1" smtClean="0">
                <a:latin typeface="Arial" pitchFamily="34" charset="0"/>
                <a:cs typeface="Arial" pitchFamily="34" charset="0"/>
              </a:rPr>
              <a:t>procenitelj</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upoređuje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izgradnje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nove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nekretnine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istim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sličnim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karakteristikama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kao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predmetne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koja</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procenjuje</a:t>
            </a:r>
            <a:r>
              <a:rPr lang="en-US" sz="2000" dirty="0" smtClean="0">
                <a:latin typeface="Arial" pitchFamily="34" charset="0"/>
                <a:cs typeface="Arial" pitchFamily="34" charset="0"/>
              </a:rPr>
              <a:t>.</a:t>
            </a:r>
            <a:endParaRPr lang="sr-Latn-RS" sz="2000" dirty="0" smtClean="0">
              <a:latin typeface="Arial" pitchFamily="34" charset="0"/>
              <a:cs typeface="Arial" pitchFamily="34" charset="0"/>
            </a:endParaRPr>
          </a:p>
          <a:p>
            <a:pPr algn="just"/>
            <a:endParaRPr lang="en-US" sz="2000" dirty="0" smtClean="0">
              <a:latin typeface="Arial" pitchFamily="34" charset="0"/>
              <a:cs typeface="Arial" pitchFamily="34" charset="0"/>
            </a:endParaRPr>
          </a:p>
          <a:p>
            <a:pPr algn="just"/>
            <a:r>
              <a:rPr lang="en-US" sz="2000" dirty="0" err="1" smtClean="0">
                <a:latin typeface="Arial" pitchFamily="34" charset="0"/>
                <a:cs typeface="Arial" pitchFamily="34" charset="0"/>
              </a:rPr>
              <a:t>Ovako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procenjeni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troškovi</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usklađuju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razlike</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starosti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stanju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korisnosti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bi se </a:t>
            </a:r>
            <a:r>
              <a:rPr lang="en-US" sz="2000" dirty="0" err="1" smtClean="0">
                <a:latin typeface="Arial" pitchFamily="34" charset="0"/>
                <a:cs typeface="Arial" pitchFamily="34" charset="0"/>
              </a:rPr>
              <a:t>dobila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troškovnom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metodom</a:t>
            </a:r>
            <a:r>
              <a:rPr lang="en-US" sz="2000" dirty="0" smtClean="0">
                <a:latin typeface="Arial" pitchFamily="34" charset="0"/>
                <a:cs typeface="Arial" pitchFamily="34" charset="0"/>
              </a:rPr>
              <a:t>.</a:t>
            </a:r>
          </a:p>
          <a:p>
            <a:pPr algn="just"/>
            <a:r>
              <a:rPr lang="en-US" sz="2000" dirty="0" smtClean="0">
                <a:latin typeface="Arial" pitchFamily="34" charset="0"/>
                <a:cs typeface="Arial" pitchFamily="34" charset="0"/>
              </a:rPr>
              <a:t>To je </a:t>
            </a:r>
            <a:r>
              <a:rPr lang="en-US" sz="2000" dirty="0" err="1" smtClean="0">
                <a:latin typeface="Arial" pitchFamily="34" charset="0"/>
                <a:cs typeface="Arial" pitchFamily="34" charset="0"/>
              </a:rPr>
              <a:t>tehnika</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kojoj</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procenitelj</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dodaje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zemljišta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amortizovanoj</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objekta-da</a:t>
            </a:r>
            <a:r>
              <a:rPr lang="en-US" sz="2000" dirty="0" smtClean="0">
                <a:latin typeface="Arial" pitchFamily="34" charset="0"/>
                <a:cs typeface="Arial" pitchFamily="34" charset="0"/>
              </a:rPr>
              <a:t> bi </a:t>
            </a:r>
            <a:r>
              <a:rPr lang="en-US" sz="2000" dirty="0" err="1" smtClean="0">
                <a:latin typeface="Arial" pitchFamily="34" charset="0"/>
                <a:cs typeface="Arial" pitchFamily="34" charset="0"/>
              </a:rPr>
              <a:t>dobio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nepokretnosti</a:t>
            </a:r>
            <a:r>
              <a:rPr lang="en-US" sz="2000" dirty="0" smtClean="0">
                <a:latin typeface="Arial" pitchFamily="34" charset="0"/>
                <a:cs typeface="Arial" pitchFamily="34" charset="0"/>
              </a:rPr>
              <a:t>.</a:t>
            </a:r>
          </a:p>
          <a:p>
            <a:pPr algn="just"/>
            <a:r>
              <a:rPr lang="en-US" sz="2000" dirty="0" err="1" smtClean="0">
                <a:latin typeface="Arial" pitchFamily="34" charset="0"/>
                <a:cs typeface="Arial" pitchFamily="34" charset="0"/>
              </a:rPr>
              <a:t>Ovaj</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metod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odražava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razmišljanje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učesnika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tržištu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jer</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povezuju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troškovima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kupci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voljni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plate </a:t>
            </a:r>
            <a:r>
              <a:rPr lang="en-US" sz="2000" dirty="0" err="1" smtClean="0">
                <a:latin typeface="Arial" pitchFamily="34" charset="0"/>
                <a:cs typeface="Arial" pitchFamily="34" charset="0"/>
              </a:rPr>
              <a:t>procenjene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izgradnje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novog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optimalnog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fizičkog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stanja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funkcionalnosti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odnosno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odre</a:t>
            </a:r>
            <a:r>
              <a:rPr lang="en-US" sz="2000" dirty="0" smtClean="0">
                <a:latin typeface="Arial" pitchFamily="34" charset="0"/>
                <a:cs typeface="Arial" pitchFamily="34" charset="0"/>
              </a:rPr>
              <a:t>]</a:t>
            </a:r>
            <a:r>
              <a:rPr lang="en-US" sz="2000" dirty="0" err="1" smtClean="0">
                <a:latin typeface="Arial" pitchFamily="34" charset="0"/>
                <a:cs typeface="Arial" pitchFamily="34" charset="0"/>
              </a:rPr>
              <a:t>uju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cenu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voljni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ulože</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objekat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dovođenje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fizičko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funkcinalno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stanje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žele</a:t>
            </a:r>
            <a:r>
              <a:rPr lang="en-US" sz="2000" dirty="0" smtClean="0">
                <a:latin typeface="Arial" pitchFamily="34" charset="0"/>
                <a:cs typeface="Arial" pitchFamily="34" charset="0"/>
              </a:rPr>
              <a:t>. </a:t>
            </a:r>
          </a:p>
          <a:p>
            <a:r>
              <a:rPr lang="en-US" dirty="0" smtClean="0"/>
              <a:t> </a:t>
            </a:r>
          </a:p>
          <a:p>
            <a:endParaRPr lang="sr-Latn-RS" dirty="0" smtClean="0"/>
          </a:p>
          <a:p>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
        <p:nvSpPr>
          <p:cNvPr id="1025" name="Rectangle 1"/>
          <p:cNvSpPr>
            <a:spLocks noChangeArrowheads="1"/>
          </p:cNvSpPr>
          <p:nvPr/>
        </p:nvSpPr>
        <p:spPr bwMode="auto">
          <a:xfrm>
            <a:off x="648587" y="1973020"/>
            <a:ext cx="1095153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 </a:t>
            </a:r>
          </a:p>
          <a:p>
            <a:endParaRPr lang="sr-Latn-RS" dirty="0" smtClean="0"/>
          </a:p>
          <a:p>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1010093" y="988827"/>
            <a:ext cx="9537405" cy="4955203"/>
          </a:xfrm>
          <a:prstGeom prst="rect">
            <a:avLst/>
          </a:prstGeom>
          <a:noFill/>
        </p:spPr>
        <p:txBody>
          <a:bodyPr wrap="square" rtlCol="0">
            <a:spAutoFit/>
          </a:bodyPr>
          <a:lstStyle/>
          <a:p>
            <a:r>
              <a:rPr lang="en-US" sz="2000" dirty="0" smtClean="0">
                <a:latin typeface="Arial" pitchFamily="34" charset="0"/>
                <a:cs typeface="Arial" pitchFamily="34" charset="0"/>
              </a:rPr>
              <a:t>IVS</a:t>
            </a:r>
          </a:p>
          <a:p>
            <a:endParaRPr lang="en-US" sz="2000" dirty="0" smtClean="0">
              <a:latin typeface="Arial" pitchFamily="34" charset="0"/>
              <a:cs typeface="Arial" pitchFamily="34" charset="0"/>
            </a:endParaRPr>
          </a:p>
          <a:p>
            <a:pPr lvl="0"/>
            <a:r>
              <a:rPr lang="en-US" sz="2000" b="1" i="1" dirty="0" smtClean="0">
                <a:latin typeface="Arial" pitchFamily="34" charset="0"/>
                <a:cs typeface="Arial" pitchFamily="34" charset="0"/>
              </a:rPr>
              <a:t>“</a:t>
            </a:r>
            <a:r>
              <a:rPr lang="en-US" sz="2000" b="1" i="1" dirty="0" err="1" smtClean="0">
                <a:latin typeface="Arial" pitchFamily="34" charset="0"/>
                <a:cs typeface="Arial" pitchFamily="34" charset="0"/>
              </a:rPr>
              <a:t>Troškovni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pristup</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daje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indikaciju</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vrednosti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korišćenjem</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ekonomskog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principa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kupac</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neće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platiti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za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sredstvo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više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nego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što</a:t>
            </a:r>
            <a:r>
              <a:rPr lang="en-US" sz="2000" b="1" i="1" dirty="0" smtClean="0">
                <a:latin typeface="Arial" pitchFamily="34" charset="0"/>
                <a:cs typeface="Arial" pitchFamily="34" charset="0"/>
              </a:rPr>
              <a:t> bi </a:t>
            </a:r>
            <a:r>
              <a:rPr lang="en-US" sz="2000" b="1" i="1" dirty="0" err="1" smtClean="0">
                <a:latin typeface="Arial" pitchFamily="34" charset="0"/>
                <a:cs typeface="Arial" pitchFamily="34" charset="0"/>
              </a:rPr>
              <a:t>koštalo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nabavi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ili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izgradi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sredstvo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jednake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korisnosti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Ovaj</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pristup</a:t>
            </a:r>
            <a:r>
              <a:rPr lang="en-US" sz="2000" b="1" i="1" dirty="0" smtClean="0">
                <a:latin typeface="Arial" pitchFamily="34" charset="0"/>
                <a:cs typeface="Arial" pitchFamily="34" charset="0"/>
              </a:rPr>
              <a:t> se </a:t>
            </a:r>
            <a:r>
              <a:rPr lang="en-US" sz="2000" b="1" i="1" dirty="0" err="1" smtClean="0">
                <a:latin typeface="Arial" pitchFamily="34" charset="0"/>
                <a:cs typeface="Arial" pitchFamily="34" charset="0"/>
              </a:rPr>
              <a:t>zasniva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principu</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ukoliko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nisu</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prisutni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faktori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neprimerenog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vremenskog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roka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nepovoljnosti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rizika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ili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nečeg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sličnog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cena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koju</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će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kupac</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tržištu</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platiti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za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sredstvo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koje</a:t>
            </a:r>
            <a:r>
              <a:rPr lang="en-US" sz="2000" b="1" i="1" dirty="0" smtClean="0">
                <a:latin typeface="Arial" pitchFamily="34" charset="0"/>
                <a:cs typeface="Arial" pitchFamily="34" charset="0"/>
              </a:rPr>
              <a:t> se </a:t>
            </a:r>
            <a:r>
              <a:rPr lang="en-US" sz="2000" b="1" i="1" dirty="0" err="1" smtClean="0">
                <a:latin typeface="Arial" pitchFamily="34" charset="0"/>
                <a:cs typeface="Arial" pitchFamily="34" charset="0"/>
              </a:rPr>
              <a:t>procenjuje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neće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biti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veća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od</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od</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troška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kupovine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ili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izgradnje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ekvivalentnog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sredstva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Često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će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sredstvo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koje</a:t>
            </a:r>
            <a:r>
              <a:rPr lang="en-US" sz="2000" b="1" i="1" dirty="0" smtClean="0">
                <a:latin typeface="Arial" pitchFamily="34" charset="0"/>
                <a:cs typeface="Arial" pitchFamily="34" charset="0"/>
              </a:rPr>
              <a:t> se </a:t>
            </a:r>
            <a:r>
              <a:rPr lang="en-US" sz="2000" b="1" i="1" dirty="0" err="1" smtClean="0">
                <a:latin typeface="Arial" pitchFamily="34" charset="0"/>
                <a:cs typeface="Arial" pitchFamily="34" charset="0"/>
              </a:rPr>
              <a:t>procenjuje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usled</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starosti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ili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oštećenosti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biti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manje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atraktivno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od</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alternativnog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koje</a:t>
            </a:r>
            <a:r>
              <a:rPr lang="en-US" sz="2000" b="1" i="1" dirty="0" smtClean="0">
                <a:latin typeface="Arial" pitchFamily="34" charset="0"/>
                <a:cs typeface="Arial" pitchFamily="34" charset="0"/>
              </a:rPr>
              <a:t> bi </a:t>
            </a:r>
            <a:r>
              <a:rPr lang="en-US" sz="2000" b="1" i="1" dirty="0" err="1" smtClean="0">
                <a:latin typeface="Arial" pitchFamily="34" charset="0"/>
                <a:cs typeface="Arial" pitchFamily="34" charset="0"/>
              </a:rPr>
              <a:t>moglo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da</a:t>
            </a:r>
            <a:r>
              <a:rPr lang="en-US" sz="2000" b="1" i="1" dirty="0" smtClean="0">
                <a:latin typeface="Arial" pitchFamily="34" charset="0"/>
                <a:cs typeface="Arial" pitchFamily="34" charset="0"/>
              </a:rPr>
              <a:t> se </a:t>
            </a:r>
            <a:r>
              <a:rPr lang="en-US" sz="2000" b="1" i="1" dirty="0" err="1" smtClean="0">
                <a:latin typeface="Arial" pitchFamily="34" charset="0"/>
                <a:cs typeface="Arial" pitchFamily="34" charset="0"/>
              </a:rPr>
              <a:t>kupi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ili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napravi</a:t>
            </a:r>
            <a:r>
              <a:rPr lang="en-US" sz="2000" b="1" i="1" dirty="0" smtClean="0">
                <a:latin typeface="Arial" pitchFamily="34" charset="0"/>
                <a:cs typeface="Arial" pitchFamily="34" charset="0"/>
              </a:rPr>
              <a:t>. U </a:t>
            </a:r>
            <a:r>
              <a:rPr lang="en-US" sz="2000" b="1" i="1" dirty="0" err="1" smtClean="0">
                <a:latin typeface="Arial" pitchFamily="34" charset="0"/>
                <a:cs typeface="Arial" pitchFamily="34" charset="0"/>
              </a:rPr>
              <a:t>takvom</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slučaju</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može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biti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neophodno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korigovanje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nabavne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vrednosti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alternativnog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sredsva</a:t>
            </a:r>
            <a:r>
              <a:rPr lang="en-US" sz="2000" b="1" i="1" dirty="0" smtClean="0">
                <a:latin typeface="Arial" pitchFamily="34" charset="0"/>
                <a:cs typeface="Arial" pitchFamily="34" charset="0"/>
              </a:rPr>
              <a:t>, u </a:t>
            </a:r>
            <a:r>
              <a:rPr lang="en-US" sz="2000" b="1" i="1" dirty="0" err="1" smtClean="0">
                <a:latin typeface="Arial" pitchFamily="34" charset="0"/>
                <a:cs typeface="Arial" pitchFamily="34" charset="0"/>
              </a:rPr>
              <a:t>zavisnosti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od</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usvojene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osnovne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vrednosti</a:t>
            </a:r>
            <a:r>
              <a:rPr lang="en-US" sz="2000" b="1" i="1" dirty="0" smtClean="0">
                <a:latin typeface="Arial" pitchFamily="34" charset="0"/>
                <a:cs typeface="Arial" pitchFamily="34" charset="0"/>
              </a:rPr>
              <a:t>.”</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 </a:t>
            </a:r>
          </a:p>
          <a:p>
            <a:endParaRPr lang="sr-Latn-RS" dirty="0" smtClean="0"/>
          </a:p>
          <a:p>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
        <p:nvSpPr>
          <p:cNvPr id="1025" name="Rectangle 1"/>
          <p:cNvSpPr>
            <a:spLocks noChangeArrowheads="1"/>
          </p:cNvSpPr>
          <p:nvPr/>
        </p:nvSpPr>
        <p:spPr bwMode="auto">
          <a:xfrm>
            <a:off x="648587" y="1973020"/>
            <a:ext cx="1095153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 </a:t>
            </a:r>
          </a:p>
          <a:p>
            <a:endParaRPr lang="sr-Latn-RS" dirty="0" smtClean="0"/>
          </a:p>
          <a:p>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1010093" y="1020724"/>
            <a:ext cx="9537405" cy="3724096"/>
          </a:xfrm>
          <a:prstGeom prst="rect">
            <a:avLst/>
          </a:prstGeom>
          <a:noFill/>
        </p:spPr>
        <p:txBody>
          <a:bodyPr wrap="square" rtlCol="0">
            <a:spAutoFit/>
          </a:bodyPr>
          <a:lstStyle/>
          <a:p>
            <a:pPr lvl="0"/>
            <a:endParaRPr lang="sr-Latn-RS" sz="2000" b="1" i="1" dirty="0" smtClean="0">
              <a:latin typeface="Arial" pitchFamily="34" charset="0"/>
              <a:cs typeface="Arial" pitchFamily="34" charset="0"/>
            </a:endParaRPr>
          </a:p>
          <a:p>
            <a:pPr lvl="0"/>
            <a:r>
              <a:rPr lang="en-US" sz="2000" b="1" i="1" dirty="0" smtClean="0">
                <a:latin typeface="Arial" pitchFamily="34" charset="0"/>
                <a:cs typeface="Arial" pitchFamily="34" charset="0"/>
              </a:rPr>
              <a:t>“</a:t>
            </a:r>
            <a:r>
              <a:rPr lang="en-US" sz="2000" b="1" i="1" dirty="0" err="1" smtClean="0">
                <a:latin typeface="Arial" pitchFamily="34" charset="0"/>
                <a:cs typeface="Arial" pitchFamily="34" charset="0"/>
              </a:rPr>
              <a:t>Ovaj</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pristup</a:t>
            </a:r>
            <a:r>
              <a:rPr lang="en-US" sz="2000" b="1" i="1" dirty="0" smtClean="0">
                <a:latin typeface="Arial" pitchFamily="34" charset="0"/>
                <a:cs typeface="Arial" pitchFamily="34" charset="0"/>
              </a:rPr>
              <a:t> se </a:t>
            </a:r>
            <a:r>
              <a:rPr lang="en-US" sz="2000" b="1" i="1" dirty="0" err="1" smtClean="0">
                <a:latin typeface="Arial" pitchFamily="34" charset="0"/>
                <a:cs typeface="Arial" pitchFamily="34" charset="0"/>
              </a:rPr>
              <a:t>generalno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primenjuje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procenu</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vrednosti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nepokretne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imovine</a:t>
            </a:r>
            <a:r>
              <a:rPr lang="en-US" sz="2000" b="1" i="1" dirty="0" smtClean="0">
                <a:latin typeface="Arial" pitchFamily="34" charset="0"/>
                <a:cs typeface="Arial" pitchFamily="34" charset="0"/>
              </a:rPr>
              <a:t> u </a:t>
            </a:r>
            <a:r>
              <a:rPr lang="en-US" sz="2000" b="1" i="1" dirty="0" err="1" smtClean="0">
                <a:latin typeface="Arial" pitchFamily="34" charset="0"/>
                <a:cs typeface="Arial" pitchFamily="34" charset="0"/>
              </a:rPr>
              <a:t>vlasništvu</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putem</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metode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amortizovanih</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troškova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zamene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Obično</a:t>
            </a:r>
            <a:r>
              <a:rPr lang="en-US" sz="2000" b="1" i="1" dirty="0" smtClean="0">
                <a:latin typeface="Arial" pitchFamily="34" charset="0"/>
                <a:cs typeface="Arial" pitchFamily="34" charset="0"/>
              </a:rPr>
              <a:t> se </a:t>
            </a:r>
            <a:r>
              <a:rPr lang="en-US" sz="2000" b="1" i="1" dirty="0" err="1" smtClean="0">
                <a:latin typeface="Arial" pitchFamily="34" charset="0"/>
                <a:cs typeface="Arial" pitchFamily="34" charset="0"/>
              </a:rPr>
              <a:t>koristi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kada</a:t>
            </a:r>
            <a:r>
              <a:rPr lang="en-US" sz="2000" b="1" i="1" dirty="0" smtClean="0">
                <a:latin typeface="Arial" pitchFamily="34" charset="0"/>
                <a:cs typeface="Arial" pitchFamily="34" charset="0"/>
              </a:rPr>
              <a:t> ne </a:t>
            </a:r>
            <a:r>
              <a:rPr lang="en-US" sz="2000" b="1" i="1" dirty="0" err="1" smtClean="0">
                <a:latin typeface="Arial" pitchFamily="34" charset="0"/>
                <a:cs typeface="Arial" pitchFamily="34" charset="0"/>
              </a:rPr>
              <a:t>postoji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bilo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dokaz</a:t>
            </a:r>
            <a:r>
              <a:rPr lang="en-US" sz="2000" b="1" i="1" dirty="0" smtClean="0">
                <a:latin typeface="Arial" pitchFamily="34" charset="0"/>
                <a:cs typeface="Arial" pitchFamily="34" charset="0"/>
              </a:rPr>
              <a:t> o </a:t>
            </a:r>
            <a:r>
              <a:rPr lang="en-US" sz="2000" b="1" i="1" dirty="0" err="1" smtClean="0">
                <a:latin typeface="Arial" pitchFamily="34" charset="0"/>
                <a:cs typeface="Arial" pitchFamily="34" charset="0"/>
              </a:rPr>
              <a:t>cenama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transakcije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neke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slične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imovine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bilo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nema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identifikovanog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stvarnog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ili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zamišljenog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priliva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prihoda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koji</a:t>
            </a:r>
            <a:r>
              <a:rPr lang="en-US" sz="2000" b="1" i="1" dirty="0" smtClean="0">
                <a:latin typeface="Arial" pitchFamily="34" charset="0"/>
                <a:cs typeface="Arial" pitchFamily="34" charset="0"/>
              </a:rPr>
              <a:t> bi </a:t>
            </a:r>
            <a:r>
              <a:rPr lang="en-US" sz="2000" b="1" i="1" dirty="0" err="1" smtClean="0">
                <a:latin typeface="Arial" pitchFamily="34" charset="0"/>
                <a:cs typeface="Arial" pitchFamily="34" charset="0"/>
              </a:rPr>
              <a:t>vlasnik</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imovine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mogao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ostvari</a:t>
            </a:r>
            <a:r>
              <a:rPr lang="en-US" sz="2000" b="1" i="1" dirty="0" smtClean="0">
                <a:latin typeface="Arial" pitchFamily="34" charset="0"/>
                <a:cs typeface="Arial" pitchFamily="34" charset="0"/>
              </a:rPr>
              <a:t>. On se </a:t>
            </a:r>
            <a:r>
              <a:rPr lang="en-US" sz="2000" b="1" i="1" dirty="0" err="1" smtClean="0">
                <a:latin typeface="Arial" pitchFamily="34" charset="0"/>
                <a:cs typeface="Arial" pitchFamily="34" charset="0"/>
              </a:rPr>
              <a:t>uglavnom</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koristi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za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procenu</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vrednosti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specifične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imovine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što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podrazumeva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imovinu</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koja</a:t>
            </a:r>
            <a:r>
              <a:rPr lang="en-US" sz="2000" b="1" i="1" dirty="0" smtClean="0">
                <a:latin typeface="Arial" pitchFamily="34" charset="0"/>
                <a:cs typeface="Arial" pitchFamily="34" charset="0"/>
              </a:rPr>
              <a:t> se </a:t>
            </a:r>
            <a:r>
              <a:rPr lang="en-US" sz="2000" b="1" i="1" dirty="0" err="1" smtClean="0">
                <a:latin typeface="Arial" pitchFamily="34" charset="0"/>
                <a:cs typeface="Arial" pitchFamily="34" charset="0"/>
              </a:rPr>
              <a:t>retko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kada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prodaje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tržištu</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osim</a:t>
            </a:r>
            <a:r>
              <a:rPr lang="en-US" sz="2000" b="1" i="1" dirty="0" smtClean="0">
                <a:latin typeface="Arial" pitchFamily="34" charset="0"/>
                <a:cs typeface="Arial" pitchFamily="34" charset="0"/>
              </a:rPr>
              <a:t> u </a:t>
            </a:r>
            <a:r>
              <a:rPr lang="en-US" sz="2000" b="1" i="1" dirty="0" err="1" smtClean="0">
                <a:latin typeface="Arial" pitchFamily="34" charset="0"/>
                <a:cs typeface="Arial" pitchFamily="34" charset="0"/>
              </a:rPr>
              <a:t>slučaju</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prodaje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preduzeća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čiji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deo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predstavlja</a:t>
            </a:r>
            <a:r>
              <a:rPr lang="en-US" sz="2000" b="1" i="1" dirty="0" smtClean="0">
                <a:latin typeface="Arial" pitchFamily="34" charset="0"/>
                <a:cs typeface="Arial" pitchFamily="34" charset="0"/>
              </a:rPr>
              <a:t>.” </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 </a:t>
            </a:r>
          </a:p>
          <a:p>
            <a:endParaRPr lang="sr-Latn-RS" dirty="0" smtClean="0"/>
          </a:p>
          <a:p>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
        <p:nvSpPr>
          <p:cNvPr id="1025" name="Rectangle 1"/>
          <p:cNvSpPr>
            <a:spLocks noChangeArrowheads="1"/>
          </p:cNvSpPr>
          <p:nvPr/>
        </p:nvSpPr>
        <p:spPr bwMode="auto">
          <a:xfrm>
            <a:off x="648587" y="1973020"/>
            <a:ext cx="1095153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 </a:t>
            </a:r>
          </a:p>
          <a:p>
            <a:endParaRPr lang="sr-Latn-RS" dirty="0" smtClean="0"/>
          </a:p>
          <a:p>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765544" y="637952"/>
            <a:ext cx="9537405" cy="4985980"/>
          </a:xfrm>
          <a:prstGeom prst="rect">
            <a:avLst/>
          </a:prstGeom>
          <a:noFill/>
        </p:spPr>
        <p:txBody>
          <a:bodyPr wrap="square" rtlCol="0">
            <a:spAutoFit/>
          </a:bodyPr>
          <a:lstStyle/>
          <a:p>
            <a:r>
              <a:rPr lang="en-US" dirty="0" smtClean="0"/>
              <a:t> </a:t>
            </a:r>
            <a:r>
              <a:rPr lang="en-US" sz="2000" dirty="0" smtClean="0">
                <a:latin typeface="Arial" pitchFamily="34" charset="0"/>
                <a:cs typeface="Arial" pitchFamily="34" charset="0"/>
              </a:rPr>
              <a:t>U </a:t>
            </a:r>
            <a:r>
              <a:rPr lang="en-US" sz="2000" b="1" i="1" dirty="0" err="1" smtClean="0">
                <a:latin typeface="Arial" pitchFamily="34" charset="0"/>
                <a:cs typeface="Arial" pitchFamily="34" charset="0"/>
              </a:rPr>
              <a:t>troškovnoj</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metodi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nekretnine</a:t>
            </a:r>
            <a:r>
              <a:rPr lang="en-US" sz="2000" dirty="0" smtClean="0">
                <a:latin typeface="Arial" pitchFamily="34" charset="0"/>
                <a:cs typeface="Arial" pitchFamily="34" charset="0"/>
              </a:rPr>
              <a:t> je </a:t>
            </a:r>
            <a:r>
              <a:rPr lang="en-US" sz="2000" dirty="0" err="1" smtClean="0">
                <a:latin typeface="Arial" pitchFamily="34" charset="0"/>
                <a:cs typeface="Arial" pitchFamily="34" charset="0"/>
              </a:rPr>
              <a:t>bazirana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poređenju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troškovima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izgradnje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novog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njegove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replike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zamene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troškova</a:t>
            </a:r>
            <a:r>
              <a:rPr lang="en-US" sz="2000" dirty="0" smtClean="0">
                <a:latin typeface="Arial" pitchFamily="34" charset="0"/>
                <a:cs typeface="Arial" pitchFamily="34" charset="0"/>
              </a:rPr>
              <a:t> je </a:t>
            </a:r>
            <a:r>
              <a:rPr lang="en-US" sz="2000" dirty="0" err="1" smtClean="0">
                <a:latin typeface="Arial" pitchFamily="34" charset="0"/>
                <a:cs typeface="Arial" pitchFamily="34" charset="0"/>
              </a:rPr>
              <a:t>korigovana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depresijaciju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koja</a:t>
            </a:r>
            <a:r>
              <a:rPr lang="en-US" sz="2000" dirty="0" smtClean="0">
                <a:latin typeface="Arial" pitchFamily="34" charset="0"/>
                <a:cs typeface="Arial" pitchFamily="34" charset="0"/>
              </a:rPr>
              <a:t> je </a:t>
            </a:r>
            <a:r>
              <a:rPr lang="en-US" sz="2000" dirty="0" err="1" smtClean="0">
                <a:latin typeface="Arial" pitchFamily="34" charset="0"/>
                <a:cs typeface="Arial" pitchFamily="34" charset="0"/>
              </a:rPr>
              <a:t>evidentna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postojećoj</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nekretnini</a:t>
            </a:r>
            <a:r>
              <a:rPr lang="en-US" sz="2000" dirty="0" smtClean="0">
                <a:latin typeface="Arial" pitchFamily="34" charset="0"/>
                <a:cs typeface="Arial" pitchFamily="34" charset="0"/>
              </a:rPr>
              <a:t>.</a:t>
            </a:r>
          </a:p>
          <a:p>
            <a:pPr lvl="0" algn="just"/>
            <a:r>
              <a:rPr lang="en-US" sz="2000" dirty="0" smtClean="0">
                <a:latin typeface="Arial" pitchFamily="34" charset="0"/>
                <a:cs typeface="Arial" pitchFamily="34" charset="0"/>
              </a:rPr>
              <a:t>U </a:t>
            </a:r>
            <a:r>
              <a:rPr lang="en-US" sz="2000" dirty="0" err="1" smtClean="0">
                <a:latin typeface="Arial" pitchFamily="34" charset="0"/>
                <a:cs typeface="Arial" pitchFamily="34" charset="0"/>
              </a:rPr>
              <a:t>primeni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metode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procenitelj</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mora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izabrati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jednu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dve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metode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mora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koristiti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kroz</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celu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izradu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procene</a:t>
            </a:r>
            <a:r>
              <a:rPr lang="en-US" sz="2000" dirty="0" smtClean="0">
                <a:latin typeface="Arial" pitchFamily="34" charset="0"/>
                <a:cs typeface="Arial" pitchFamily="34" charset="0"/>
              </a:rPr>
              <a:t>.</a:t>
            </a:r>
          </a:p>
          <a:p>
            <a:pPr lvl="0" algn="just"/>
            <a:endParaRPr lang="en-US" sz="2000" dirty="0" smtClean="0">
              <a:latin typeface="Arial" pitchFamily="34" charset="0"/>
              <a:cs typeface="Arial" pitchFamily="34" charset="0"/>
            </a:endParaRPr>
          </a:p>
          <a:p>
            <a:pPr lvl="0"/>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izgradnje</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koriste</a:t>
            </a:r>
            <a:r>
              <a:rPr lang="en-US" sz="2000" dirty="0" smtClean="0">
                <a:latin typeface="Arial" pitchFamily="34" charset="0"/>
                <a:cs typeface="Arial" pitchFamily="34" charset="0"/>
              </a:rPr>
              <a:t>:</a:t>
            </a:r>
          </a:p>
          <a:p>
            <a:pPr lvl="1"/>
            <a:endParaRPr lang="sr-Latn-RS" sz="2000" dirty="0" smtClean="0">
              <a:latin typeface="Arial" pitchFamily="34" charset="0"/>
              <a:cs typeface="Arial" pitchFamily="34" charset="0"/>
            </a:endParaRPr>
          </a:p>
          <a:p>
            <a:pPr lvl="1"/>
            <a:r>
              <a:rPr lang="en-US" sz="2000" dirty="0" smtClean="0">
                <a:latin typeface="Arial" pitchFamily="34" charset="0"/>
                <a:cs typeface="Arial" pitchFamily="34" charset="0"/>
              </a:rPr>
              <a:t>METODA REPRODUKCIJE</a:t>
            </a:r>
          </a:p>
          <a:p>
            <a:pPr lvl="1"/>
            <a:r>
              <a:rPr lang="en-US" sz="2000" dirty="0" smtClean="0">
                <a:latin typeface="Arial" pitchFamily="34" charset="0"/>
                <a:cs typeface="Arial" pitchFamily="34" charset="0"/>
              </a:rPr>
              <a:t>METODA ZAMENE</a:t>
            </a:r>
            <a:endParaRPr lang="sr-Latn-RS" sz="2000" dirty="0" smtClean="0">
              <a:latin typeface="Arial" pitchFamily="34" charset="0"/>
              <a:cs typeface="Arial" pitchFamily="34" charset="0"/>
            </a:endParaRPr>
          </a:p>
          <a:p>
            <a:pPr lvl="1"/>
            <a:endParaRPr lang="sr-Latn-RS" sz="2000" dirty="0" smtClean="0">
              <a:latin typeface="Arial" pitchFamily="34" charset="0"/>
              <a:cs typeface="Arial" pitchFamily="34" charset="0"/>
            </a:endParaRPr>
          </a:p>
          <a:p>
            <a:pPr lvl="1"/>
            <a:r>
              <a:rPr lang="en-US" sz="2000" dirty="0" err="1" smtClean="0">
                <a:latin typeface="Arial" pitchFamily="34" charset="0"/>
                <a:cs typeface="Arial" pitchFamily="34" charset="0"/>
              </a:rPr>
              <a:t>Tržišni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uslovi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stanje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koji</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procenjuje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obično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sugerišu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će</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metoda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primeniti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tj</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a:t>
            </a:r>
            <a:r>
              <a:rPr lang="en-US" sz="2000" dirty="0" smtClean="0">
                <a:latin typeface="Arial" pitchFamily="34" charset="0"/>
                <a:cs typeface="Arial" pitchFamily="34" charset="0"/>
              </a:rPr>
              <a:t> je </a:t>
            </a:r>
            <a:r>
              <a:rPr lang="en-US" sz="2000" dirty="0" err="1" smtClean="0">
                <a:latin typeface="Arial" pitchFamily="34" charset="0"/>
                <a:cs typeface="Arial" pitchFamily="34" charset="0"/>
              </a:rPr>
              <a:t>tačna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replika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metoda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reprodukcije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moderan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objekat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sličnih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upotrebnih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karakteristika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metoda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zamene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pogodniji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poređenje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objektom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koji</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procenjuje</a:t>
            </a:r>
            <a:r>
              <a:rPr lang="en-US" sz="2000" dirty="0" smtClean="0">
                <a:latin typeface="Arial" pitchFamily="34" charset="0"/>
                <a:cs typeface="Arial" pitchFamily="34" charset="0"/>
              </a:rPr>
              <a:t>.</a:t>
            </a:r>
            <a:endParaRPr lang="sr-Latn-RS" dirty="0" smtClean="0"/>
          </a:p>
          <a:p>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
        <p:nvSpPr>
          <p:cNvPr id="1025" name="Rectangle 1"/>
          <p:cNvSpPr>
            <a:spLocks noChangeArrowheads="1"/>
          </p:cNvSpPr>
          <p:nvPr/>
        </p:nvSpPr>
        <p:spPr bwMode="auto">
          <a:xfrm>
            <a:off x="648587" y="1973020"/>
            <a:ext cx="1095153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 </a:t>
            </a:r>
          </a:p>
          <a:p>
            <a:endParaRPr lang="sr-Latn-RS" dirty="0" smtClean="0"/>
          </a:p>
          <a:p>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967563" y="850605"/>
            <a:ext cx="9537405" cy="5570756"/>
          </a:xfrm>
          <a:prstGeom prst="rect">
            <a:avLst/>
          </a:prstGeom>
          <a:noFill/>
        </p:spPr>
        <p:txBody>
          <a:bodyPr wrap="square" rtlCol="0">
            <a:spAutoFit/>
          </a:bodyPr>
          <a:lstStyle/>
          <a:p>
            <a:r>
              <a:rPr lang="en-US" dirty="0" smtClean="0"/>
              <a:t> </a:t>
            </a:r>
            <a:endParaRPr lang="en-US" sz="2400" dirty="0" smtClean="0"/>
          </a:p>
          <a:p>
            <a:pPr algn="just"/>
            <a:r>
              <a:rPr lang="en-US" sz="2000" b="1" i="1" dirty="0" err="1" smtClean="0">
                <a:latin typeface="Arial" pitchFamily="34" charset="0"/>
                <a:cs typeface="Arial" pitchFamily="34" charset="0"/>
              </a:rPr>
              <a:t>Troškovi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reprodukcije</a:t>
            </a:r>
            <a:r>
              <a:rPr lang="en-US" sz="2000" b="1" i="1" dirty="0" smtClean="0">
                <a:latin typeface="Arial" pitchFamily="34" charset="0"/>
                <a:cs typeface="Arial" pitchFamily="34" charset="0"/>
              </a:rPr>
              <a:t> </a:t>
            </a:r>
            <a:r>
              <a:rPr lang="en-US" sz="2000" dirty="0" err="1" smtClean="0">
                <a:latin typeface="Arial" pitchFamily="34" charset="0"/>
                <a:cs typeface="Arial" pitchFamily="34" charset="0"/>
              </a:rPr>
              <a:t>su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procenjeni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izgradi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tačna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replika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koji</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procenjuje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uz</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što</a:t>
            </a:r>
            <a:r>
              <a:rPr lang="en-US" sz="2000" dirty="0" smtClean="0">
                <a:latin typeface="Arial" pitchFamily="34" charset="0"/>
                <a:cs typeface="Arial" pitchFamily="34" charset="0"/>
              </a:rPr>
              <a:t> je </a:t>
            </a:r>
            <a:r>
              <a:rPr lang="en-US" sz="2000" dirty="0" err="1" smtClean="0">
                <a:latin typeface="Arial" pitchFamily="34" charset="0"/>
                <a:cs typeface="Arial" pitchFamily="34" charset="0"/>
              </a:rPr>
              <a:t>više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moguće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korišćenje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istih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materijala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tehnika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gradnje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projektovanja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rasporeda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kvaliteta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izrade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uključujući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sve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nedostatke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zastarelosti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predmetnog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r>
              <a:rPr lang="en-US" sz="2000" dirty="0" smtClean="0">
                <a:latin typeface="Arial" pitchFamily="34" charset="0"/>
                <a:cs typeface="Arial" pitchFamily="34" charset="0"/>
              </a:rPr>
              <a:t>.</a:t>
            </a:r>
          </a:p>
          <a:p>
            <a:pPr algn="just"/>
            <a:endParaRPr lang="en-US" sz="2000" dirty="0" smtClean="0">
              <a:latin typeface="Arial" pitchFamily="34" charset="0"/>
              <a:cs typeface="Arial" pitchFamily="34" charset="0"/>
            </a:endParaRPr>
          </a:p>
          <a:p>
            <a:pPr lvl="0" algn="just"/>
            <a:r>
              <a:rPr lang="en-US" sz="2000" b="1" i="1" dirty="0" err="1" smtClean="0">
                <a:latin typeface="Arial" pitchFamily="34" charset="0"/>
                <a:cs typeface="Arial" pitchFamily="34" charset="0"/>
              </a:rPr>
              <a:t>Troškovi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zamene</a:t>
            </a:r>
            <a:r>
              <a:rPr lang="en-US" sz="2000" b="1" i="1" dirty="0" smtClean="0">
                <a:latin typeface="Arial" pitchFamily="34" charset="0"/>
                <a:cs typeface="Arial" pitchFamily="34" charset="0"/>
              </a:rPr>
              <a:t> </a:t>
            </a:r>
            <a:r>
              <a:rPr lang="en-US" sz="2000" dirty="0" err="1" smtClean="0">
                <a:latin typeface="Arial" pitchFamily="34" charset="0"/>
                <a:cs typeface="Arial" pitchFamily="34" charset="0"/>
              </a:rPr>
              <a:t>su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procenjeni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izgradi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objekat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upotrebne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kao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objekat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koji</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procenjuje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koristeći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savremene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materijale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standarde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projektovanje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raspored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ove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metode</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pretpostavlja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neki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postojećih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nedostataka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ispravljeni</a:t>
            </a:r>
            <a:r>
              <a:rPr lang="en-US" sz="2000" dirty="0" smtClean="0">
                <a:latin typeface="Arial" pitchFamily="34" charset="0"/>
                <a:cs typeface="Arial" pitchFamily="34" charset="0"/>
              </a:rPr>
              <a:t>. </a:t>
            </a:r>
          </a:p>
          <a:p>
            <a:pPr lvl="0" algn="just"/>
            <a:endParaRPr lang="sr-Latn-RS" sz="2000" dirty="0" smtClean="0">
              <a:latin typeface="Arial" pitchFamily="34" charset="0"/>
              <a:cs typeface="Arial" pitchFamily="34" charset="0"/>
            </a:endParaRPr>
          </a:p>
          <a:p>
            <a:pPr lvl="0" algn="just"/>
            <a:r>
              <a:rPr lang="en-US" sz="2000" dirty="0" err="1" smtClean="0">
                <a:latin typeface="Arial" pitchFamily="34" charset="0"/>
                <a:cs typeface="Arial" pitchFamily="34" charset="0"/>
              </a:rPr>
              <a:t>Odluka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će</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koristiti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metoda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reprodukcije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metoda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zamene</a:t>
            </a:r>
            <a:r>
              <a:rPr lang="en-US" sz="2000" dirty="0" smtClean="0">
                <a:latin typeface="Arial" pitchFamily="34" charset="0"/>
                <a:cs typeface="Arial" pitchFamily="34" charset="0"/>
              </a:rPr>
              <a:t> je </a:t>
            </a:r>
            <a:r>
              <a:rPr lang="en-US" sz="2000" dirty="0" err="1" smtClean="0">
                <a:latin typeface="Arial" pitchFamily="34" charset="0"/>
                <a:cs typeface="Arial" pitchFamily="34" charset="0"/>
              </a:rPr>
              <a:t>obično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diktirana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starošću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njegovom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jedinstvenošću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bilo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kakvom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razlikom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između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njegove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planirane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namene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prilikom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izgradnje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sadašnje</a:t>
            </a:r>
            <a:r>
              <a:rPr lang="en-US" sz="2000" dirty="0" smtClean="0">
                <a:latin typeface="Arial" pitchFamily="34" charset="0"/>
                <a:cs typeface="Arial" pitchFamily="34" charset="0"/>
              </a:rPr>
              <a:t> HABU. </a:t>
            </a:r>
          </a:p>
          <a:p>
            <a:pPr lvl="1"/>
            <a:endParaRPr lang="en-US" sz="2400" dirty="0" smtClean="0"/>
          </a:p>
          <a:p>
            <a:r>
              <a:rPr lang="en-US" dirty="0" smtClean="0"/>
              <a:t> </a:t>
            </a:r>
          </a:p>
          <a:p>
            <a:endParaRPr lang="sr-Latn-RS" dirty="0" smtClean="0"/>
          </a:p>
          <a:p>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748709" y="712381"/>
            <a:ext cx="10515600" cy="3599564"/>
          </a:xfrm>
        </p:spPr>
        <p:txBody>
          <a:bodyPr/>
          <a:lstStyle/>
          <a:p>
            <a:endParaRPr lang="en-US" sz="2400" dirty="0">
              <a:solidFill>
                <a:schemeClr val="tx1"/>
              </a:solidFill>
              <a:latin typeface="Arial" pitchFamily="34" charset="0"/>
              <a:cs typeface="Arial" pitchFamily="34" charset="0"/>
            </a:endParaRPr>
          </a:p>
        </p:txBody>
      </p:sp>
      <p:pic>
        <p:nvPicPr>
          <p:cNvPr id="4" name="Picture 3" descr="01.jpg"/>
          <p:cNvPicPr>
            <a:picLocks noChangeAspect="1"/>
          </p:cNvPicPr>
          <p:nvPr/>
        </p:nvPicPr>
        <p:blipFill>
          <a:blip r:embed="rId2" cstate="print"/>
          <a:stretch>
            <a:fillRect/>
          </a:stretch>
        </p:blipFill>
        <p:spPr>
          <a:xfrm>
            <a:off x="718805" y="755797"/>
            <a:ext cx="3513668" cy="2359543"/>
          </a:xfrm>
          <a:prstGeom prst="rect">
            <a:avLst/>
          </a:prstGeom>
        </p:spPr>
      </p:pic>
      <p:pic>
        <p:nvPicPr>
          <p:cNvPr id="5" name="Picture 4" descr="02.jpg"/>
          <p:cNvPicPr>
            <a:picLocks noChangeAspect="1"/>
          </p:cNvPicPr>
          <p:nvPr/>
        </p:nvPicPr>
        <p:blipFill>
          <a:blip r:embed="rId3" cstate="print"/>
          <a:stretch>
            <a:fillRect/>
          </a:stretch>
        </p:blipFill>
        <p:spPr>
          <a:xfrm>
            <a:off x="744278" y="3198629"/>
            <a:ext cx="2743201" cy="2743201"/>
          </a:xfrm>
          <a:prstGeom prst="rect">
            <a:avLst/>
          </a:prstGeom>
        </p:spPr>
      </p:pic>
      <p:pic>
        <p:nvPicPr>
          <p:cNvPr id="6" name="Picture 5" descr="14541599145aaa27dc08788163364514_640x360.jpg"/>
          <p:cNvPicPr>
            <a:picLocks noChangeAspect="1"/>
          </p:cNvPicPr>
          <p:nvPr/>
        </p:nvPicPr>
        <p:blipFill>
          <a:blip r:embed="rId4" cstate="print"/>
          <a:stretch>
            <a:fillRect/>
          </a:stretch>
        </p:blipFill>
        <p:spPr>
          <a:xfrm>
            <a:off x="5355264" y="765543"/>
            <a:ext cx="4290828" cy="2413591"/>
          </a:xfrm>
          <a:prstGeom prst="rect">
            <a:avLst/>
          </a:prstGeom>
        </p:spPr>
      </p:pic>
      <p:pic>
        <p:nvPicPr>
          <p:cNvPr id="7" name="Picture 6" descr="klizišta.jpg"/>
          <p:cNvPicPr>
            <a:picLocks noChangeAspect="1"/>
          </p:cNvPicPr>
          <p:nvPr/>
        </p:nvPicPr>
        <p:blipFill>
          <a:blip r:embed="rId5" cstate="print"/>
          <a:stretch>
            <a:fillRect/>
          </a:stretch>
        </p:blipFill>
        <p:spPr>
          <a:xfrm>
            <a:off x="5353127" y="3242929"/>
            <a:ext cx="4279971" cy="286446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65814" y="496220"/>
            <a:ext cx="11025963" cy="4798794"/>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584791" y="1127051"/>
            <a:ext cx="10345478"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
        <p:nvSpPr>
          <p:cNvPr id="1025" name="Rectangle 1"/>
          <p:cNvSpPr>
            <a:spLocks noChangeArrowheads="1"/>
          </p:cNvSpPr>
          <p:nvPr/>
        </p:nvSpPr>
        <p:spPr bwMode="auto">
          <a:xfrm>
            <a:off x="648587" y="1973020"/>
            <a:ext cx="1095153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 </a:t>
            </a:r>
          </a:p>
          <a:p>
            <a:endParaRPr lang="sr-Latn-RS" dirty="0" smtClean="0"/>
          </a:p>
          <a:p>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637953" y="1073888"/>
            <a:ext cx="9537405" cy="5016758"/>
          </a:xfrm>
          <a:prstGeom prst="rect">
            <a:avLst/>
          </a:prstGeom>
          <a:noFill/>
        </p:spPr>
        <p:txBody>
          <a:bodyPr wrap="square" rtlCol="0">
            <a:spAutoFit/>
          </a:bodyPr>
          <a:lstStyle/>
          <a:p>
            <a:r>
              <a:rPr lang="en-US" dirty="0" smtClean="0"/>
              <a:t> </a:t>
            </a:r>
            <a:r>
              <a:rPr lang="en-US" sz="2000" dirty="0" err="1" smtClean="0">
                <a:latin typeface="Arial" pitchFamily="34" charset="0"/>
                <a:cs typeface="Arial" pitchFamily="34" charset="0"/>
              </a:rPr>
              <a:t>Procenitelj</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određuje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gradnje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unapređenja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lokacije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uključujući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direktne</a:t>
            </a:r>
            <a:r>
              <a:rPr lang="sr-Latn-RS" sz="2000" dirty="0" smtClean="0">
                <a:latin typeface="Arial" pitchFamily="34" charset="0"/>
                <a:cs typeface="Arial" pitchFamily="34" charset="0"/>
              </a:rPr>
              <a:t> /dozvole ,materijal, radna snaga, oprema za igradnju ,organizacija radova,izvodjački profit,nadzor,projket menadzmenta../ </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indirektne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troškove</a:t>
            </a:r>
            <a:r>
              <a:rPr lang="sr-Latn-RS" sz="2000" dirty="0" smtClean="0">
                <a:latin typeface="Arial" pitchFamily="34" charset="0"/>
                <a:cs typeface="Arial" pitchFamily="34" charset="0"/>
              </a:rPr>
              <a:t> /pojektovanje,finansiranje, naknade,osiguranja,prenosa vlasnistva /</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kao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profit </a:t>
            </a:r>
            <a:r>
              <a:rPr lang="en-US" sz="2000" dirty="0" err="1" smtClean="0">
                <a:latin typeface="Arial" pitchFamily="34" charset="0"/>
                <a:cs typeface="Arial" pitchFamily="34" charset="0"/>
              </a:rPr>
              <a:t>preduzetnika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koristeći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jednu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a:t>
            </a:r>
            <a:r>
              <a:rPr lang="en-US" sz="2000" dirty="0" smtClean="0">
                <a:latin typeface="Arial" pitchFamily="34" charset="0"/>
                <a:cs typeface="Arial" pitchFamily="34" charset="0"/>
              </a:rPr>
              <a:t> tri </a:t>
            </a:r>
            <a:r>
              <a:rPr lang="en-US" sz="2000" dirty="0" err="1" smtClean="0">
                <a:latin typeface="Arial" pitchFamily="34" charset="0"/>
                <a:cs typeface="Arial" pitchFamily="34" charset="0"/>
              </a:rPr>
              <a:t>tehnike</a:t>
            </a:r>
            <a:r>
              <a:rPr lang="en-US" sz="2000" dirty="0" smtClean="0">
                <a:latin typeface="Arial" pitchFamily="34" charset="0"/>
                <a:cs typeface="Arial" pitchFamily="34" charset="0"/>
              </a:rPr>
              <a:t>: </a:t>
            </a:r>
          </a:p>
          <a:p>
            <a:pPr algn="just"/>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	1. </a:t>
            </a:r>
            <a:r>
              <a:rPr lang="en-US" sz="2000" dirty="0" err="1" smtClean="0">
                <a:latin typeface="Arial" pitchFamily="34" charset="0"/>
                <a:cs typeface="Arial" pitchFamily="34" charset="0"/>
              </a:rPr>
              <a:t>Tehnika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jedinične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cene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r>
              <a:rPr lang="en-US" sz="2000" dirty="0" smtClean="0">
                <a:latin typeface="Arial" pitchFamily="34" charset="0"/>
                <a:cs typeface="Arial" pitchFamily="34" charset="0"/>
              </a:rPr>
              <a:t> </a:t>
            </a:r>
          </a:p>
          <a:p>
            <a:r>
              <a:rPr lang="en-US" sz="2000" dirty="0" smtClean="0">
                <a:latin typeface="Arial" pitchFamily="34" charset="0"/>
                <a:cs typeface="Arial" pitchFamily="34" charset="0"/>
              </a:rPr>
              <a:t>	2. </a:t>
            </a:r>
            <a:r>
              <a:rPr lang="en-US" sz="2000" dirty="0" err="1" smtClean="0">
                <a:latin typeface="Arial" pitchFamily="34" charset="0"/>
                <a:cs typeface="Arial" pitchFamily="34" charset="0"/>
              </a:rPr>
              <a:t>Tehnika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jediničnih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cena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komponenti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	3. </a:t>
            </a:r>
            <a:r>
              <a:rPr lang="en-US" sz="2000" dirty="0" err="1" smtClean="0">
                <a:latin typeface="Arial" pitchFamily="34" charset="0"/>
                <a:cs typeface="Arial" pitchFamily="34" charset="0"/>
              </a:rPr>
              <a:t>Tehnika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detaljne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analize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količina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cena</a:t>
            </a:r>
            <a:endParaRPr lang="en-US" sz="2000" dirty="0" smtClean="0">
              <a:latin typeface="Arial" pitchFamily="34" charset="0"/>
              <a:cs typeface="Arial" pitchFamily="34" charset="0"/>
            </a:endParaRPr>
          </a:p>
          <a:p>
            <a:endParaRPr lang="sr-Latn-RS" sz="2000" dirty="0" smtClean="0">
              <a:latin typeface="Arial" pitchFamily="34" charset="0"/>
              <a:cs typeface="Arial" pitchFamily="34" charset="0"/>
            </a:endParaRPr>
          </a:p>
          <a:p>
            <a:r>
              <a:rPr lang="en-US" sz="2000" dirty="0" smtClean="0">
                <a:latin typeface="Arial" pitchFamily="34" charset="0"/>
                <a:cs typeface="Arial" pitchFamily="34" charset="0"/>
              </a:rPr>
              <a:t>N</a:t>
            </a:r>
            <a:r>
              <a:rPr lang="sr-Latn-RS" sz="2000" dirty="0" smtClean="0">
                <a:latin typeface="Arial" pitchFamily="34" charset="0"/>
                <a:cs typeface="Arial" pitchFamily="34" charset="0"/>
              </a:rPr>
              <a:t>akon određivanja cene novog objekta oduzima se depresijacija objekta  i unaprešenja lokacije do dana procene .Vrednost depresijacije se dobija </a:t>
            </a:r>
          </a:p>
          <a:p>
            <a:r>
              <a:rPr lang="en-US" sz="2000" dirty="0" smtClean="0">
                <a:latin typeface="Arial" pitchFamily="34" charset="0"/>
                <a:cs typeface="Arial" pitchFamily="34" charset="0"/>
              </a:rPr>
              <a:t>J</a:t>
            </a:r>
            <a:r>
              <a:rPr lang="sr-Latn-RS" sz="2000" dirty="0" smtClean="0">
                <a:latin typeface="Arial" pitchFamily="34" charset="0"/>
                <a:cs typeface="Arial" pitchFamily="34" charset="0"/>
              </a:rPr>
              <a:t>ednom od tri metode :</a:t>
            </a:r>
          </a:p>
          <a:p>
            <a:pPr lvl="0"/>
            <a:r>
              <a:rPr lang="en-US" sz="2000" dirty="0" smtClean="0">
                <a:latin typeface="Arial" pitchFamily="34" charset="0"/>
                <a:cs typeface="Arial" pitchFamily="34" charset="0"/>
              </a:rPr>
              <a:t>METODA EKSTRAKCIJE SA TRŽIŠTA</a:t>
            </a:r>
          </a:p>
          <a:p>
            <a:pPr lvl="0"/>
            <a:r>
              <a:rPr lang="en-US" sz="2000" dirty="0" smtClean="0">
                <a:latin typeface="Arial" pitchFamily="34" charset="0"/>
                <a:cs typeface="Arial" pitchFamily="34" charset="0"/>
              </a:rPr>
              <a:t>METODA STAROST- VEK TRAJANJA </a:t>
            </a:r>
          </a:p>
          <a:p>
            <a:pPr lvl="0"/>
            <a:r>
              <a:rPr lang="en-US" sz="2000" dirty="0" smtClean="0">
                <a:latin typeface="Arial" pitchFamily="34" charset="0"/>
                <a:cs typeface="Arial" pitchFamily="34" charset="0"/>
              </a:rPr>
              <a:t>METODA RAZLAGANJA </a:t>
            </a:r>
            <a:r>
              <a:rPr lang="en-US" sz="2000" dirty="0" smtClean="0"/>
              <a:t> </a:t>
            </a:r>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
        <p:nvSpPr>
          <p:cNvPr id="1025" name="Rectangle 1"/>
          <p:cNvSpPr>
            <a:spLocks noChangeArrowheads="1"/>
          </p:cNvSpPr>
          <p:nvPr/>
        </p:nvSpPr>
        <p:spPr bwMode="auto">
          <a:xfrm>
            <a:off x="648587" y="1973020"/>
            <a:ext cx="1095153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 </a:t>
            </a:r>
          </a:p>
          <a:p>
            <a:endParaRPr lang="sr-Latn-RS" dirty="0" smtClean="0"/>
          </a:p>
          <a:p>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637953" y="561408"/>
            <a:ext cx="9537405" cy="4616648"/>
          </a:xfrm>
          <a:prstGeom prst="rect">
            <a:avLst/>
          </a:prstGeom>
          <a:noFill/>
        </p:spPr>
        <p:txBody>
          <a:bodyPr wrap="square" rtlCol="0">
            <a:spAutoFit/>
          </a:bodyPr>
          <a:lstStyle/>
          <a:p>
            <a:r>
              <a:rPr lang="en-US" dirty="0" smtClean="0"/>
              <a:t> </a:t>
            </a:r>
            <a:r>
              <a:rPr lang="en-US" sz="2000" dirty="0" err="1" smtClean="0">
                <a:latin typeface="Arial" pitchFamily="34" charset="0"/>
                <a:cs typeface="Arial" pitchFamily="34" charset="0"/>
              </a:rPr>
              <a:t>Kada</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vrednost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zemljišta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kao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neizgrađenog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doda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izgradnje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tako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dobijena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umanji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depresijaciju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dobijena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veličina</a:t>
            </a:r>
            <a:r>
              <a:rPr lang="en-US" sz="2000" dirty="0" smtClean="0">
                <a:latin typeface="Arial" pitchFamily="34" charset="0"/>
                <a:cs typeface="Arial" pitchFamily="34" charset="0"/>
              </a:rPr>
              <a:t> je </a:t>
            </a:r>
            <a:r>
              <a:rPr lang="en-US" sz="2000" dirty="0" err="1" smtClean="0">
                <a:latin typeface="Arial" pitchFamily="34" charset="0"/>
                <a:cs typeface="Arial" pitchFamily="34" charset="0"/>
              </a:rPr>
              <a:t>indikacija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nepokretne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imovine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pretpostavljajući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stabilizaciju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nekretnine</a:t>
            </a:r>
            <a:r>
              <a:rPr lang="en-US" sz="2000" dirty="0" smtClean="0">
                <a:latin typeface="Arial" pitchFamily="34" charset="0"/>
                <a:cs typeface="Arial" pitchFamily="34" charset="0"/>
              </a:rPr>
              <a:t>.</a:t>
            </a:r>
            <a:endParaRPr lang="sr-Latn-RS" sz="2000" dirty="0" smtClean="0">
              <a:latin typeface="Arial" pitchFamily="34" charset="0"/>
              <a:cs typeface="Arial" pitchFamily="34" charset="0"/>
            </a:endParaRPr>
          </a:p>
          <a:p>
            <a:pPr lvl="0" algn="just"/>
            <a:endParaRPr lang="sr-Latn-RS" sz="2000" dirty="0" smtClean="0">
              <a:latin typeface="Arial" pitchFamily="34" charset="0"/>
              <a:cs typeface="Arial" pitchFamily="34" charset="0"/>
            </a:endParaRPr>
          </a:p>
          <a:p>
            <a:pPr lvl="0"/>
            <a:r>
              <a:rPr lang="en-US" sz="2000" dirty="0" err="1" smtClean="0">
                <a:latin typeface="Arial" pitchFamily="34" charset="0"/>
                <a:cs typeface="Arial" pitchFamily="34" charset="0"/>
              </a:rPr>
              <a:t>Principi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vrednosti</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troškovnoj</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metodi</a:t>
            </a:r>
            <a:endParaRPr lang="en-US" sz="2000" dirty="0" smtClean="0">
              <a:latin typeface="Arial" pitchFamily="34" charset="0"/>
              <a:cs typeface="Arial" pitchFamily="34" charset="0"/>
            </a:endParaRPr>
          </a:p>
          <a:p>
            <a:r>
              <a:rPr lang="en-US" sz="2000" dirty="0" err="1" smtClean="0">
                <a:latin typeface="Arial" pitchFamily="34" charset="0"/>
                <a:cs typeface="Arial" pitchFamily="34" charset="0"/>
              </a:rPr>
              <a:t>Principi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koji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utiču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a:t>
            </a:r>
            <a:r>
              <a:rPr lang="en-US" sz="2000" dirty="0" smtClean="0">
                <a:latin typeface="Arial" pitchFamily="34" charset="0"/>
                <a:cs typeface="Arial" pitchFamily="34" charset="0"/>
              </a:rPr>
              <a:t>:</a:t>
            </a:r>
          </a:p>
          <a:p>
            <a:pPr lvl="1"/>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Stabilizacija</a:t>
            </a:r>
            <a:r>
              <a:rPr lang="en-US" sz="2000" dirty="0" smtClean="0">
                <a:latin typeface="Arial" pitchFamily="34" charset="0"/>
                <a:cs typeface="Arial" pitchFamily="34" charset="0"/>
              </a:rPr>
              <a:t> </a:t>
            </a:r>
          </a:p>
          <a:p>
            <a:pPr lvl="1"/>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Zamene</a:t>
            </a:r>
            <a:endParaRPr lang="en-US" sz="2000" dirty="0" smtClean="0">
              <a:latin typeface="Arial" pitchFamily="34" charset="0"/>
              <a:cs typeface="Arial" pitchFamily="34" charset="0"/>
            </a:endParaRPr>
          </a:p>
          <a:p>
            <a:pPr lvl="1"/>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Ponuda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potražnja</a:t>
            </a:r>
            <a:endParaRPr lang="en-US" sz="2000" dirty="0" smtClean="0">
              <a:latin typeface="Arial" pitchFamily="34" charset="0"/>
              <a:cs typeface="Arial" pitchFamily="34" charset="0"/>
            </a:endParaRPr>
          </a:p>
          <a:p>
            <a:pPr lvl="1"/>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Doprinosa</a:t>
            </a:r>
            <a:endParaRPr lang="en-US" sz="2000" dirty="0" smtClean="0">
              <a:latin typeface="Arial" pitchFamily="34" charset="0"/>
              <a:cs typeface="Arial" pitchFamily="34" charset="0"/>
            </a:endParaRPr>
          </a:p>
          <a:p>
            <a:pPr lvl="1"/>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Spoljašnji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uticaji</a:t>
            </a:r>
            <a:endParaRPr lang="en-US" sz="2000" dirty="0" smtClean="0">
              <a:latin typeface="Arial" pitchFamily="34" charset="0"/>
              <a:cs typeface="Arial" pitchFamily="34" charset="0"/>
            </a:endParaRPr>
          </a:p>
          <a:p>
            <a:pPr lvl="1"/>
            <a:r>
              <a:rPr lang="en-US" sz="2000" dirty="0" smtClean="0">
                <a:latin typeface="Arial" pitchFamily="34" charset="0"/>
                <a:cs typeface="Arial" pitchFamily="34" charset="0"/>
              </a:rPr>
              <a:t>- N</a:t>
            </a:r>
            <a:r>
              <a:rPr lang="sr-Latn-RS" sz="2000" dirty="0" smtClean="0">
                <a:latin typeface="Arial" pitchFamily="34" charset="0"/>
                <a:cs typeface="Arial" pitchFamily="34" charset="0"/>
              </a:rPr>
              <a:t>ajbolja i najisplatiija namena HABU</a:t>
            </a:r>
            <a:endParaRPr lang="en-US" sz="2000" dirty="0" smtClean="0">
              <a:latin typeface="Arial" pitchFamily="34" charset="0"/>
              <a:cs typeface="Arial" pitchFamily="34" charset="0"/>
            </a:endParaRPr>
          </a:p>
          <a:p>
            <a:endParaRPr lang="sr-Latn-RS" b="1" dirty="0" smtClean="0"/>
          </a:p>
          <a:p>
            <a:endParaRPr lang="en-US" dirty="0" smtClean="0"/>
          </a:p>
          <a:p>
            <a:r>
              <a:rPr lang="en-US" b="1" dirty="0" smtClean="0"/>
              <a:t> </a:t>
            </a:r>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
        <p:nvSpPr>
          <p:cNvPr id="1025" name="Rectangle 1"/>
          <p:cNvSpPr>
            <a:spLocks noChangeArrowheads="1"/>
          </p:cNvSpPr>
          <p:nvPr/>
        </p:nvSpPr>
        <p:spPr bwMode="auto">
          <a:xfrm>
            <a:off x="648587" y="1973020"/>
            <a:ext cx="1095153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 </a:t>
            </a:r>
          </a:p>
          <a:p>
            <a:endParaRPr lang="sr-Latn-RS" dirty="0" smtClean="0"/>
          </a:p>
          <a:p>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TextBox 7"/>
          <p:cNvSpPr txBox="1"/>
          <p:nvPr/>
        </p:nvSpPr>
        <p:spPr>
          <a:xfrm>
            <a:off x="1010094" y="425303"/>
            <a:ext cx="9027042" cy="5570756"/>
          </a:xfrm>
          <a:prstGeom prst="rect">
            <a:avLst/>
          </a:prstGeom>
          <a:noFill/>
        </p:spPr>
        <p:txBody>
          <a:bodyPr wrap="square" rtlCol="0">
            <a:spAutoFit/>
          </a:bodyPr>
          <a:lstStyle/>
          <a:p>
            <a:r>
              <a:rPr lang="en-US" b="1" dirty="0" smtClean="0"/>
              <a:t> </a:t>
            </a:r>
            <a:endParaRPr lang="en-US" dirty="0" smtClean="0"/>
          </a:p>
          <a:p>
            <a:pPr lvl="0" algn="just"/>
            <a:r>
              <a:rPr lang="en-US" sz="2000" b="1" dirty="0" err="1" smtClean="0">
                <a:latin typeface="Arial" pitchFamily="34" charset="0"/>
                <a:cs typeface="Arial" pitchFamily="34" charset="0"/>
              </a:rPr>
              <a:t>Stabilizacija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opisuje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tačku</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kojoj</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nekretnina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postiže</a:t>
            </a:r>
            <a:r>
              <a:rPr lang="en-US" sz="2000" dirty="0" smtClean="0">
                <a:latin typeface="Arial" pitchFamily="34" charset="0"/>
                <a:cs typeface="Arial" pitchFamily="34" charset="0"/>
              </a:rPr>
              <a:t> max. </a:t>
            </a:r>
            <a:r>
              <a:rPr lang="en-US" sz="2000" dirty="0" err="1" smtClean="0">
                <a:latin typeface="Arial" pitchFamily="34" charset="0"/>
                <a:cs typeface="Arial" pitchFamily="34" charset="0"/>
              </a:rPr>
              <a:t>profitabilnost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koja</a:t>
            </a:r>
            <a:r>
              <a:rPr lang="en-US" sz="2000" dirty="0" smtClean="0">
                <a:latin typeface="Arial" pitchFamily="34" charset="0"/>
                <a:cs typeface="Arial" pitchFamily="34" charset="0"/>
              </a:rPr>
              <a:t> je </a:t>
            </a:r>
            <a:r>
              <a:rPr lang="en-US" sz="2000" dirty="0" err="1" smtClean="0">
                <a:latin typeface="Arial" pitchFamily="34" charset="0"/>
                <a:cs typeface="Arial" pitchFamily="34" charset="0"/>
              </a:rPr>
              <a:t>održiva</a:t>
            </a:r>
            <a:r>
              <a:rPr lang="en-US" sz="2000" dirty="0" smtClean="0">
                <a:latin typeface="Arial" pitchFamily="34" charset="0"/>
                <a:cs typeface="Arial" pitchFamily="34" charset="0"/>
              </a:rPr>
              <a:t> (primer </a:t>
            </a:r>
            <a:r>
              <a:rPr lang="en-US" sz="2000" dirty="0" err="1" smtClean="0">
                <a:latin typeface="Arial" pitchFamily="34" charset="0"/>
                <a:cs typeface="Arial" pitchFamily="34" charset="0"/>
              </a:rPr>
              <a:t>kompletnog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zakupa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prostora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Nekretnina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može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postigne</a:t>
            </a:r>
            <a:r>
              <a:rPr lang="en-US" sz="2000" dirty="0" smtClean="0">
                <a:latin typeface="Arial" pitchFamily="34" charset="0"/>
                <a:cs typeface="Arial" pitchFamily="34" charset="0"/>
              </a:rPr>
              <a:t> 100% </a:t>
            </a:r>
            <a:r>
              <a:rPr lang="en-US" sz="2000" dirty="0" err="1" smtClean="0">
                <a:latin typeface="Arial" pitchFamily="34" charset="0"/>
                <a:cs typeface="Arial" pitchFamily="34" charset="0"/>
              </a:rPr>
              <a:t>zakupa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ima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samo</a:t>
            </a:r>
            <a:r>
              <a:rPr lang="en-US" sz="2000" dirty="0" smtClean="0">
                <a:latin typeface="Arial" pitchFamily="34" charset="0"/>
                <a:cs typeface="Arial" pitchFamily="34" charset="0"/>
              </a:rPr>
              <a:t> 50% </a:t>
            </a:r>
            <a:r>
              <a:rPr lang="en-US" sz="2000" dirty="0" err="1" smtClean="0">
                <a:latin typeface="Arial" pitchFamily="34" charset="0"/>
                <a:cs typeface="Arial" pitchFamily="34" charset="0"/>
              </a:rPr>
              <a:t>ostvarenog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zakupa</a:t>
            </a:r>
            <a:r>
              <a:rPr lang="en-US" sz="2000" dirty="0" smtClean="0">
                <a:latin typeface="Arial" pitchFamily="34" charset="0"/>
                <a:cs typeface="Arial" pitchFamily="34" charset="0"/>
              </a:rPr>
              <a:t> je </a:t>
            </a:r>
            <a:r>
              <a:rPr lang="en-US" sz="2000" dirty="0" err="1" smtClean="0">
                <a:latin typeface="Arial" pitchFamily="34" charset="0"/>
                <a:cs typeface="Arial" pitchFamily="34" charset="0"/>
              </a:rPr>
              <a:t>manje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a:t>
            </a:r>
            <a:r>
              <a:rPr lang="en-US" sz="2000" dirty="0" smtClean="0">
                <a:latin typeface="Arial" pitchFamily="34" charset="0"/>
                <a:cs typeface="Arial" pitchFamily="34" charset="0"/>
              </a:rPr>
              <a:t> one </a:t>
            </a:r>
            <a:r>
              <a:rPr lang="en-US" sz="2000" dirty="0" err="1" smtClean="0">
                <a:latin typeface="Arial" pitchFamily="34" charset="0"/>
                <a:cs typeface="Arial" pitchFamily="34" charset="0"/>
              </a:rPr>
              <a:t>koja</a:t>
            </a:r>
            <a:r>
              <a:rPr lang="en-US" sz="2000" dirty="0" smtClean="0">
                <a:latin typeface="Arial" pitchFamily="34" charset="0"/>
                <a:cs typeface="Arial" pitchFamily="34" charset="0"/>
              </a:rPr>
              <a:t> je 100% </a:t>
            </a:r>
            <a:r>
              <a:rPr lang="en-US" sz="2000" dirty="0" err="1" smtClean="0">
                <a:latin typeface="Arial" pitchFamily="34" charset="0"/>
                <a:cs typeface="Arial" pitchFamily="34" charset="0"/>
              </a:rPr>
              <a:t>zakupljena</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I</a:t>
            </a:r>
            <a:r>
              <a:rPr lang="en-US" sz="2000" dirty="0" err="1" smtClean="0">
                <a:latin typeface="Arial" pitchFamily="34" charset="0"/>
                <a:cs typeface="Arial" pitchFamily="34" charset="0"/>
              </a:rPr>
              <a:t>nformisani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kupac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će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kupovini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takvog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imati</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vidu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potrebna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ulaganja</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moguću adaptaciju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nove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instalacije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agencije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izdavanje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itd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bi </a:t>
            </a:r>
            <a:r>
              <a:rPr lang="en-US" sz="2000" dirty="0" err="1" smtClean="0">
                <a:latin typeface="Arial" pitchFamily="34" charset="0"/>
                <a:cs typeface="Arial" pitchFamily="34" charset="0"/>
              </a:rPr>
              <a:t>doveo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nekretninu</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stanje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stabilizovanog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zakupa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Ovi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troškovi</a:t>
            </a:r>
            <a:r>
              <a:rPr lang="en-US" sz="2000" dirty="0" smtClean="0">
                <a:latin typeface="Arial" pitchFamily="34" charset="0"/>
                <a:cs typeface="Arial" pitchFamily="34" charset="0"/>
              </a:rPr>
              <a:t> bi </a:t>
            </a:r>
            <a:r>
              <a:rPr lang="en-US" sz="2000" dirty="0" err="1" smtClean="0">
                <a:latin typeface="Arial" pitchFamily="34" charset="0"/>
                <a:cs typeface="Arial" pitchFamily="34" charset="0"/>
              </a:rPr>
              <a:t>morali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budu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uključeni</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kalkulaciju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reproduktivnih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troškova</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troškovnoj</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metodi</a:t>
            </a:r>
            <a:r>
              <a:rPr lang="en-US" sz="2000" dirty="0" smtClean="0">
                <a:latin typeface="Arial" pitchFamily="34" charset="0"/>
                <a:cs typeface="Arial" pitchFamily="34" charset="0"/>
              </a:rPr>
              <a:t>. </a:t>
            </a:r>
            <a:endParaRPr lang="sr-Latn-RS" sz="2000" dirty="0" smtClean="0">
              <a:latin typeface="Arial" pitchFamily="34" charset="0"/>
              <a:cs typeface="Arial" pitchFamily="34" charset="0"/>
            </a:endParaRPr>
          </a:p>
          <a:p>
            <a:pPr lvl="0" algn="just"/>
            <a:r>
              <a:rPr lang="en-US" sz="2000" b="1" dirty="0" err="1" smtClean="0">
                <a:latin typeface="Arial" pitchFamily="34" charset="0"/>
                <a:cs typeface="Arial" pitchFamily="34" charset="0"/>
              </a:rPr>
              <a:t>Princip</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zamene</a:t>
            </a:r>
            <a:r>
              <a:rPr lang="en-US" sz="2000" b="1" dirty="0" smtClean="0">
                <a:latin typeface="Arial" pitchFamily="34" charset="0"/>
                <a:cs typeface="Arial" pitchFamily="34" charset="0"/>
              </a:rPr>
              <a:t> </a:t>
            </a:r>
            <a:r>
              <a:rPr lang="en-US" sz="2000" dirty="0" err="1" smtClean="0">
                <a:latin typeface="Arial" pitchFamily="34" charset="0"/>
                <a:cs typeface="Arial" pitchFamily="34" charset="0"/>
              </a:rPr>
              <a:t>znači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razborit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kupac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neće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platiti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više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nekretninu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nego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što</a:t>
            </a:r>
            <a:r>
              <a:rPr lang="en-US" sz="2000" dirty="0" smtClean="0">
                <a:latin typeface="Arial" pitchFamily="34" charset="0"/>
                <a:cs typeface="Arial" pitchFamily="34" charset="0"/>
              </a:rPr>
              <a:t> bi </a:t>
            </a:r>
            <a:r>
              <a:rPr lang="en-US" sz="2000" dirty="0" err="1" smtClean="0">
                <a:latin typeface="Arial" pitchFamily="34" charset="0"/>
                <a:cs typeface="Arial" pitchFamily="34" charset="0"/>
              </a:rPr>
              <a:t>platio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nabavljanje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sllične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lokacije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izgradnju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ekvivalentne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upotrebne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bez</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nepotrebnog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odlaganja</a:t>
            </a:r>
            <a:r>
              <a:rPr lang="en-US" sz="2000" dirty="0" smtClean="0">
                <a:latin typeface="Arial" pitchFamily="34" charset="0"/>
                <a:cs typeface="Arial" pitchFamily="34" charset="0"/>
              </a:rPr>
              <a:t>. </a:t>
            </a:r>
          </a:p>
          <a:p>
            <a:pPr lvl="0" algn="just"/>
            <a:r>
              <a:rPr lang="en-US" sz="2000" b="1" dirty="0" err="1" smtClean="0">
                <a:latin typeface="Arial" pitchFamily="34" charset="0"/>
                <a:cs typeface="Arial" pitchFamily="34" charset="0"/>
              </a:rPr>
              <a:t>Pomeranja</a:t>
            </a:r>
            <a:r>
              <a:rPr lang="en-US" sz="2000" b="1" dirty="0" smtClean="0">
                <a:latin typeface="Arial" pitchFamily="34" charset="0"/>
                <a:cs typeface="Arial" pitchFamily="34" charset="0"/>
              </a:rPr>
              <a:t> u </a:t>
            </a:r>
            <a:r>
              <a:rPr lang="en-US" sz="2000" b="1" dirty="0" err="1" smtClean="0">
                <a:latin typeface="Arial" pitchFamily="34" charset="0"/>
                <a:cs typeface="Arial" pitchFamily="34" charset="0"/>
              </a:rPr>
              <a:t>ponudi</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i</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potražnji</a:t>
            </a:r>
            <a:r>
              <a:rPr lang="en-US" sz="2000" b="1" dirty="0" smtClean="0">
                <a:latin typeface="Arial" pitchFamily="34" charset="0"/>
                <a:cs typeface="Arial" pitchFamily="34" charset="0"/>
              </a:rPr>
              <a:t> </a:t>
            </a:r>
            <a:r>
              <a:rPr lang="en-US" sz="2000" dirty="0" err="1" smtClean="0">
                <a:latin typeface="Arial" pitchFamily="34" charset="0"/>
                <a:cs typeface="Arial" pitchFamily="34" charset="0"/>
              </a:rPr>
              <a:t>prouzrokuju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porast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opadanje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cena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tako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jedna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nekretnina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može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imati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različite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gledano</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nekom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vremenskom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periodu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Ako</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troškovi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izgradnje</a:t>
            </a:r>
            <a:r>
              <a:rPr lang="en-US" sz="2000" dirty="0" smtClean="0">
                <a:latin typeface="Arial" pitchFamily="34" charset="0"/>
                <a:cs typeface="Arial" pitchFamily="34" charset="0"/>
              </a:rPr>
              <a:t> ne </a:t>
            </a:r>
            <a:r>
              <a:rPr lang="en-US" sz="2000" dirty="0" err="1" smtClean="0">
                <a:latin typeface="Arial" pitchFamily="34" charset="0"/>
                <a:cs typeface="Arial" pitchFamily="34" charset="0"/>
              </a:rPr>
              <a:t>menjaju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proporcionalno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promenama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cena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nekretnina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onda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će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izgradnja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biti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više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profitabilna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postojećih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objekata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će</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povećavati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smanjivati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srazmerno</a:t>
            </a:r>
            <a:r>
              <a:rPr lang="en-US" sz="2000" dirty="0" smtClean="0">
                <a:latin typeface="Arial" pitchFamily="34" charset="0"/>
                <a:cs typeface="Arial" pitchFamily="34" charset="0"/>
              </a:rPr>
              <a:t>. </a:t>
            </a:r>
          </a:p>
          <a:p>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
        <p:nvSpPr>
          <p:cNvPr id="1025" name="Rectangle 1"/>
          <p:cNvSpPr>
            <a:spLocks noChangeArrowheads="1"/>
          </p:cNvSpPr>
          <p:nvPr/>
        </p:nvSpPr>
        <p:spPr bwMode="auto">
          <a:xfrm>
            <a:off x="648587" y="1973020"/>
            <a:ext cx="1095153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 </a:t>
            </a:r>
          </a:p>
          <a:p>
            <a:endParaRPr lang="sr-Latn-RS" dirty="0" smtClean="0"/>
          </a:p>
          <a:p>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TextBox 7"/>
          <p:cNvSpPr txBox="1"/>
          <p:nvPr/>
        </p:nvSpPr>
        <p:spPr>
          <a:xfrm>
            <a:off x="1254642" y="1318436"/>
            <a:ext cx="8782493" cy="1938992"/>
          </a:xfrm>
          <a:prstGeom prst="rect">
            <a:avLst/>
          </a:prstGeom>
          <a:noFill/>
        </p:spPr>
        <p:txBody>
          <a:bodyPr wrap="square" rtlCol="0">
            <a:spAutoFit/>
          </a:bodyPr>
          <a:lstStyle/>
          <a:p>
            <a:pPr lvl="0" algn="just"/>
            <a:r>
              <a:rPr lang="en-US" sz="2000" b="1" dirty="0" err="1" smtClean="0">
                <a:latin typeface="Arial" pitchFamily="34" charset="0"/>
                <a:cs typeface="Arial" pitchFamily="34" charset="0"/>
              </a:rPr>
              <a:t>Princip</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doprinosa</a:t>
            </a:r>
            <a:r>
              <a:rPr lang="sr-Latn-RS" sz="2000" b="1" dirty="0" smtClean="0">
                <a:latin typeface="Arial" pitchFamily="34" charset="0"/>
                <a:cs typeface="Arial" pitchFamily="34" charset="0"/>
              </a:rPr>
              <a:t> : </a:t>
            </a:r>
            <a:r>
              <a:rPr lang="en-US" sz="2000" dirty="0" err="1" smtClean="0">
                <a:latin typeface="Arial" pitchFamily="34" charset="0"/>
                <a:cs typeface="Arial" pitchFamily="34" charset="0"/>
              </a:rPr>
              <a:t>sredstva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proizvodnje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različite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komponente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nepokretnosti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moraju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biti</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odgovarajućem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odnosu</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kako bi se postigla ili održala </a:t>
            </a:r>
            <a:r>
              <a:rPr lang="en-US" sz="2000" dirty="0" err="1" smtClean="0">
                <a:latin typeface="Arial" pitchFamily="34" charset="0"/>
                <a:cs typeface="Arial" pitchFamily="34" charset="0"/>
              </a:rPr>
              <a:t>optimalna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Neodgovarajući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ekonomski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uslovi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mogu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dovesti</a:t>
            </a:r>
            <a:r>
              <a:rPr lang="en-US" sz="2000" dirty="0" smtClean="0">
                <a:latin typeface="Arial" pitchFamily="34" charset="0"/>
                <a:cs typeface="Arial" pitchFamily="34" charset="0"/>
              </a:rPr>
              <a:t> do </a:t>
            </a:r>
            <a:r>
              <a:rPr lang="en-US" sz="2000" dirty="0" err="1" smtClean="0">
                <a:latin typeface="Arial" pitchFamily="34" charset="0"/>
                <a:cs typeface="Arial" pitchFamily="34" charset="0"/>
              </a:rPr>
              <a:t>premalo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previše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ulaganja</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objekte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relativno</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gledano u odnosu na </a:t>
            </a:r>
            <a:r>
              <a:rPr lang="en-US" sz="2000" dirty="0" err="1" smtClean="0">
                <a:latin typeface="Arial" pitchFamily="34" charset="0"/>
                <a:cs typeface="Arial" pitchFamily="34" charset="0"/>
              </a:rPr>
              <a:t>vrednos</a:t>
            </a:r>
            <a:r>
              <a:rPr lang="sr-Latn-RS" sz="2000" dirty="0" smtClean="0">
                <a:latin typeface="Arial" pitchFamily="34" charset="0"/>
                <a:cs typeface="Arial" pitchFamily="34" charset="0"/>
              </a:rPr>
              <a:t>t </a:t>
            </a:r>
            <a:r>
              <a:rPr lang="en-US" sz="2000" dirty="0" err="1" smtClean="0">
                <a:latin typeface="Arial" pitchFamily="34" charset="0"/>
                <a:cs typeface="Arial" pitchFamily="34" charset="0"/>
              </a:rPr>
              <a:t>lokacije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npr</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izgradnja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većeg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nego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što</a:t>
            </a:r>
            <a:r>
              <a:rPr lang="en-US" sz="2000" dirty="0" smtClean="0">
                <a:latin typeface="Arial" pitchFamily="34" charset="0"/>
                <a:cs typeface="Arial" pitchFamily="34" charset="0"/>
              </a:rPr>
              <a:t> je </a:t>
            </a:r>
            <a:r>
              <a:rPr lang="en-US" sz="2000" dirty="0" err="1" smtClean="0">
                <a:latin typeface="Arial" pitchFamily="34" charset="0"/>
                <a:cs typeface="Arial" pitchFamily="34" charset="0"/>
              </a:rPr>
              <a:t>potrebno</a:t>
            </a:r>
            <a:r>
              <a:rPr lang="en-US" sz="2000" dirty="0" smtClean="0">
                <a:latin typeface="Arial" pitchFamily="34" charset="0"/>
                <a:cs typeface="Arial" pitchFamily="34" charset="0"/>
              </a:rPr>
              <a:t>). </a:t>
            </a:r>
            <a:endParaRPr lang="sr-Latn-RS" sz="2000" dirty="0" smtClean="0">
              <a:latin typeface="Arial" pitchFamily="34" charset="0"/>
              <a:cs typeface="Arial" pitchFamily="34" charset="0"/>
            </a:endParaRPr>
          </a:p>
          <a:p>
            <a:pPr lvl="0" algn="just"/>
            <a:r>
              <a:rPr lang="en-US" sz="2000" dirty="0" err="1" smtClean="0">
                <a:latin typeface="Arial" pitchFamily="34" charset="0"/>
                <a:cs typeface="Arial" pitchFamily="34" charset="0"/>
              </a:rPr>
              <a:t>Ovaj</a:t>
            </a:r>
            <a:r>
              <a:rPr lang="en-US" sz="2000" dirty="0" smtClean="0">
                <a:latin typeface="Arial" pitchFamily="34" charset="0"/>
                <a:cs typeface="Arial" pitchFamily="34" charset="0"/>
              </a:rPr>
              <a:t> problem se u </a:t>
            </a:r>
            <a:r>
              <a:rPr lang="en-US" sz="2000" dirty="0" err="1" smtClean="0">
                <a:latin typeface="Arial" pitchFamily="34" charset="0"/>
                <a:cs typeface="Arial" pitchFamily="34" charset="0"/>
              </a:rPr>
              <a:t>troškovnoj</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metodi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obrađuje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kroz</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depresijacije</a:t>
            </a:r>
            <a:r>
              <a:rPr lang="en-US" sz="2000" dirty="0" smtClean="0">
                <a:latin typeface="Arial" pitchFamily="34" charset="0"/>
                <a:cs typeface="Arial" pitchFamily="34" charset="0"/>
              </a:rPr>
              <a:t>. </a:t>
            </a:r>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
        <p:nvSpPr>
          <p:cNvPr id="1025" name="Rectangle 1"/>
          <p:cNvSpPr>
            <a:spLocks noChangeArrowheads="1"/>
          </p:cNvSpPr>
          <p:nvPr/>
        </p:nvSpPr>
        <p:spPr bwMode="auto">
          <a:xfrm>
            <a:off x="648587" y="1973020"/>
            <a:ext cx="1095153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 </a:t>
            </a:r>
          </a:p>
          <a:p>
            <a:endParaRPr lang="sr-Latn-RS" dirty="0" smtClean="0"/>
          </a:p>
          <a:p>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TextBox 7"/>
          <p:cNvSpPr txBox="1"/>
          <p:nvPr/>
        </p:nvSpPr>
        <p:spPr>
          <a:xfrm>
            <a:off x="786810" y="616688"/>
            <a:ext cx="8782493" cy="4985980"/>
          </a:xfrm>
          <a:prstGeom prst="rect">
            <a:avLst/>
          </a:prstGeom>
          <a:noFill/>
        </p:spPr>
        <p:txBody>
          <a:bodyPr wrap="square" rtlCol="0">
            <a:spAutoFit/>
          </a:bodyPr>
          <a:lstStyle/>
          <a:p>
            <a:pPr lvl="0" algn="just"/>
            <a:r>
              <a:rPr lang="en-US" sz="2000" dirty="0" err="1" smtClean="0">
                <a:latin typeface="Arial" pitchFamily="34" charset="0"/>
                <a:cs typeface="Arial" pitchFamily="34" charset="0"/>
              </a:rPr>
              <a:t>Svako</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neuravnoteženo </a:t>
            </a:r>
            <a:r>
              <a:rPr lang="en-US" sz="2000" dirty="0" err="1" smtClean="0">
                <a:latin typeface="Arial" pitchFamily="34" charset="0"/>
                <a:cs typeface="Arial" pitchFamily="34" charset="0"/>
              </a:rPr>
              <a:t>investiranje</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objekat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proporcionalno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lokacije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može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dovesti</a:t>
            </a:r>
            <a:r>
              <a:rPr lang="en-US" sz="2000" dirty="0" smtClean="0">
                <a:latin typeface="Arial" pitchFamily="34" charset="0"/>
                <a:cs typeface="Arial" pitchFamily="34" charset="0"/>
              </a:rPr>
              <a:t> do </a:t>
            </a:r>
            <a:r>
              <a:rPr lang="en-US" sz="2000" dirty="0" err="1" smtClean="0">
                <a:latin typeface="Arial" pitchFamily="34" charset="0"/>
                <a:cs typeface="Arial" pitchFamily="34" charset="0"/>
              </a:rPr>
              <a:t>smanjenja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njegove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vrednosti</a:t>
            </a:r>
            <a:r>
              <a:rPr lang="en-US" sz="2000" dirty="0" smtClean="0">
                <a:latin typeface="Arial" pitchFamily="34" charset="0"/>
                <a:cs typeface="Arial" pitchFamily="34" charset="0"/>
              </a:rPr>
              <a:t> u </a:t>
            </a:r>
            <a:r>
              <a:rPr lang="en-US" sz="2000" dirty="0" err="1" smtClean="0">
                <a:latin typeface="Arial" pitchFamily="34" charset="0"/>
                <a:cs typeface="Arial" pitchFamily="34" charset="0"/>
              </a:rPr>
              <a:t>odnosu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izgradnje</a:t>
            </a:r>
            <a:r>
              <a:rPr lang="sr-Latn-RS" sz="2000" dirty="0" smtClean="0">
                <a:latin typeface="Arial" pitchFamily="34" charset="0"/>
                <a:cs typeface="Arial" pitchFamily="34" charset="0"/>
              </a:rPr>
              <a:t>, kao i </a:t>
            </a:r>
            <a:r>
              <a:rPr lang="en-US" sz="2000" dirty="0" err="1" smtClean="0">
                <a:latin typeface="Arial" pitchFamily="34" charset="0"/>
                <a:cs typeface="Arial" pitchFamily="34" charset="0"/>
              </a:rPr>
              <a:t>debalans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različitih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komponenti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dovodi </a:t>
            </a:r>
            <a:r>
              <a:rPr lang="en-US" sz="2000" dirty="0" smtClean="0">
                <a:latin typeface="Arial" pitchFamily="34" charset="0"/>
                <a:cs typeface="Arial" pitchFamily="34" charset="0"/>
              </a:rPr>
              <a:t>do </a:t>
            </a:r>
            <a:r>
              <a:rPr lang="en-US" sz="2000" dirty="0" err="1" smtClean="0">
                <a:latin typeface="Arial" pitchFamily="34" charset="0"/>
                <a:cs typeface="Arial" pitchFamily="34" charset="0"/>
              </a:rPr>
              <a:t>gubitka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vrednosti</a:t>
            </a:r>
            <a:r>
              <a:rPr lang="en-US" sz="2000" dirty="0" smtClean="0">
                <a:latin typeface="Arial" pitchFamily="34" charset="0"/>
                <a:cs typeface="Arial" pitchFamily="34" charset="0"/>
              </a:rPr>
              <a:t>.</a:t>
            </a:r>
          </a:p>
          <a:p>
            <a:pPr lvl="0" algn="just"/>
            <a:endParaRPr lang="sr-Latn-RS" sz="2000" dirty="0" smtClean="0">
              <a:latin typeface="Arial" pitchFamily="34" charset="0"/>
              <a:cs typeface="Arial" pitchFamily="34" charset="0"/>
            </a:endParaRPr>
          </a:p>
          <a:p>
            <a:pPr lvl="0" algn="just"/>
            <a:r>
              <a:rPr lang="en-US" sz="2000" b="1" dirty="0" err="1" smtClean="0">
                <a:latin typeface="Arial" pitchFamily="34" charset="0"/>
                <a:cs typeface="Arial" pitchFamily="34" charset="0"/>
              </a:rPr>
              <a:t>Spoljašnji</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uticaji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mogu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različito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uticati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izgradnje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tržišnu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cenu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nekretnine</a:t>
            </a:r>
            <a:r>
              <a:rPr lang="en-US" sz="2000" dirty="0" smtClean="0">
                <a:latin typeface="Arial" pitchFamily="34" charset="0"/>
                <a:cs typeface="Arial" pitchFamily="34" charset="0"/>
              </a:rPr>
              <a:t>. Na primer </a:t>
            </a:r>
            <a:r>
              <a:rPr lang="en-US" sz="2000" dirty="0" err="1" smtClean="0">
                <a:latin typeface="Arial" pitchFamily="34" charset="0"/>
                <a:cs typeface="Arial" pitchFamily="34" charset="0"/>
              </a:rPr>
              <a:t>inflacija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može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uticati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povećanje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cena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materijala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radne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snage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ali</a:t>
            </a:r>
            <a:r>
              <a:rPr lang="en-US" sz="2000" dirty="0" smtClean="0">
                <a:latin typeface="Arial" pitchFamily="34" charset="0"/>
                <a:cs typeface="Arial" pitchFamily="34" charset="0"/>
              </a:rPr>
              <a:t> ne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tržišnu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cenu</a:t>
            </a:r>
            <a:r>
              <a:rPr lang="en-US" sz="2000" dirty="0" smtClean="0">
                <a:latin typeface="Arial" pitchFamily="34" charset="0"/>
                <a:cs typeface="Arial" pitchFamily="34" charset="0"/>
              </a:rPr>
              <a:t>. Sa </a:t>
            </a:r>
            <a:r>
              <a:rPr lang="en-US" sz="2000" dirty="0" err="1" smtClean="0">
                <a:latin typeface="Arial" pitchFamily="34" charset="0"/>
                <a:cs typeface="Arial" pitchFamily="34" charset="0"/>
              </a:rPr>
              <a:t>druge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strane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završetak</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kanalizacione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linije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može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povećati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nekretnine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nema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nikakvog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uticaja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trošak</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izgradnje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Ovi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gubici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dobici</a:t>
            </a:r>
            <a:r>
              <a:rPr lang="en-US" sz="2000" dirty="0" smtClean="0">
                <a:latin typeface="Arial" pitchFamily="34" charset="0"/>
                <a:cs typeface="Arial" pitchFamily="34" charset="0"/>
              </a:rPr>
              <a:t> pod </a:t>
            </a:r>
            <a:r>
              <a:rPr lang="en-US" sz="2000" dirty="0" err="1" smtClean="0">
                <a:latin typeface="Arial" pitchFamily="34" charset="0"/>
                <a:cs typeface="Arial" pitchFamily="34" charset="0"/>
              </a:rPr>
              <a:t>spoljašnjim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uticajima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mogu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nastati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zemljištu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objektima</a:t>
            </a:r>
            <a:r>
              <a:rPr lang="en-US" sz="2000" dirty="0" smtClean="0">
                <a:latin typeface="Arial" pitchFamily="34" charset="0"/>
                <a:cs typeface="Arial" pitchFamily="34" charset="0"/>
              </a:rPr>
              <a:t>. </a:t>
            </a:r>
            <a:endParaRPr lang="sr-Latn-RS" sz="2000" dirty="0" smtClean="0">
              <a:latin typeface="Arial" pitchFamily="34" charset="0"/>
              <a:cs typeface="Arial" pitchFamily="34" charset="0"/>
            </a:endParaRPr>
          </a:p>
          <a:p>
            <a:pPr lvl="0" algn="just"/>
            <a:r>
              <a:rPr lang="en-US" sz="2000" dirty="0" smtClean="0">
                <a:latin typeface="Arial" pitchFamily="34" charset="0"/>
                <a:cs typeface="Arial" pitchFamily="34" charset="0"/>
              </a:rPr>
              <a:t>U </a:t>
            </a:r>
            <a:r>
              <a:rPr lang="en-US" sz="2000" dirty="0" err="1" smtClean="0">
                <a:latin typeface="Arial" pitchFamily="34" charset="0"/>
                <a:cs typeface="Arial" pitchFamily="34" charset="0"/>
              </a:rPr>
              <a:t>troškovnom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principu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gubitak</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usled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spoljašnjih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uticaja</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dodeljuje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ekonomsk</a:t>
            </a:r>
            <a:r>
              <a:rPr lang="sr-Latn-RS" sz="2000" dirty="0" smtClean="0">
                <a:latin typeface="Arial" pitchFamily="34" charset="0"/>
                <a:cs typeface="Arial" pitchFamily="34" charset="0"/>
              </a:rPr>
              <a:t>oj depresijaciji </a:t>
            </a:r>
            <a:r>
              <a:rPr lang="en-US" sz="2000" dirty="0" smtClean="0">
                <a:latin typeface="Arial" pitchFamily="34" charset="0"/>
                <a:cs typeface="Arial" pitchFamily="34" charset="0"/>
              </a:rPr>
              <a:t>(</a:t>
            </a:r>
            <a:r>
              <a:rPr lang="en-US" sz="2000" dirty="0" err="1" smtClean="0">
                <a:latin typeface="Arial" pitchFamily="34" charset="0"/>
                <a:cs typeface="Arial" pitchFamily="34" charset="0"/>
              </a:rPr>
              <a:t>jednom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od</a:t>
            </a:r>
            <a:r>
              <a:rPr lang="en-US" sz="2000" dirty="0" smtClean="0">
                <a:latin typeface="Arial" pitchFamily="34" charset="0"/>
                <a:cs typeface="Arial" pitchFamily="34" charset="0"/>
              </a:rPr>
              <a:t> tri </a:t>
            </a:r>
            <a:r>
              <a:rPr lang="en-US" sz="2000" dirty="0" err="1" smtClean="0">
                <a:latin typeface="Arial" pitchFamily="34" charset="0"/>
                <a:cs typeface="Arial" pitchFamily="34" charset="0"/>
              </a:rPr>
              <a:t>glavna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tipa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depresijacije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Spoljašnji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uslovi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mogu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dovesti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novoizgrađeni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više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nego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što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košta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njihova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izgradnja</a:t>
            </a:r>
            <a:r>
              <a:rPr lang="en-US" sz="2000" dirty="0" smtClean="0">
                <a:latin typeface="Arial" pitchFamily="34" charset="0"/>
                <a:cs typeface="Arial" pitchFamily="34" charset="0"/>
              </a:rPr>
              <a:t>. </a:t>
            </a:r>
          </a:p>
          <a:p>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4912" y="496220"/>
            <a:ext cx="11063346" cy="5702562"/>
          </a:xfrm>
          <a:prstGeom prst="rect">
            <a:avLst/>
          </a:prstGeom>
        </p:spPr>
        <p:txBody>
          <a:bodyPr/>
          <a:lstStyle/>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
        <p:nvSpPr>
          <p:cNvPr id="6" name="Rectangle 5"/>
          <p:cNvSpPr/>
          <p:nvPr/>
        </p:nvSpPr>
        <p:spPr>
          <a:xfrm>
            <a:off x="783265" y="904896"/>
            <a:ext cx="10147004" cy="3693319"/>
          </a:xfrm>
          <a:prstGeom prst="rect">
            <a:avLst/>
          </a:prstGeom>
        </p:spPr>
        <p:txBody>
          <a:bodyPr wrap="square">
            <a:spAutoFit/>
          </a:bodyPr>
          <a:lstStyle/>
          <a:p>
            <a:endParaRPr lang="sr-Latn-RS" dirty="0" smtClean="0"/>
          </a:p>
          <a:p>
            <a:endParaRPr lang="sr-Latn-RS" dirty="0" smtClean="0"/>
          </a:p>
          <a:p>
            <a:endParaRPr lang="en-U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endParaRPr lang="sr-Latn-RS" dirty="0" smtClean="0"/>
          </a:p>
          <a:p>
            <a:r>
              <a:rPr lang="en-US" dirty="0" smtClean="0"/>
              <a:t> </a:t>
            </a:r>
            <a:endParaRPr lang="en-US" dirty="0"/>
          </a:p>
        </p:txBody>
      </p:sp>
      <p:sp>
        <p:nvSpPr>
          <p:cNvPr id="1025" name="Rectangle 1"/>
          <p:cNvSpPr>
            <a:spLocks noChangeArrowheads="1"/>
          </p:cNvSpPr>
          <p:nvPr/>
        </p:nvSpPr>
        <p:spPr bwMode="auto">
          <a:xfrm>
            <a:off x="648587" y="1973020"/>
            <a:ext cx="1095153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smtClean="0"/>
              <a:t> </a:t>
            </a:r>
          </a:p>
          <a:p>
            <a:endParaRPr lang="sr-Latn-RS" dirty="0" smtClean="0"/>
          </a:p>
          <a:p>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1031358" y="765544"/>
            <a:ext cx="8952614" cy="4955203"/>
          </a:xfrm>
          <a:prstGeom prst="rect">
            <a:avLst/>
          </a:prstGeom>
          <a:noFill/>
        </p:spPr>
        <p:txBody>
          <a:bodyPr wrap="square" rtlCol="0">
            <a:spAutoFit/>
          </a:bodyPr>
          <a:lstStyle/>
          <a:p>
            <a:pPr lvl="0"/>
            <a:r>
              <a:rPr lang="en-US" sz="2000" b="1" dirty="0" smtClean="0">
                <a:latin typeface="Arial" pitchFamily="34" charset="0"/>
                <a:cs typeface="Arial" pitchFamily="34" charset="0"/>
              </a:rPr>
              <a:t>N</a:t>
            </a:r>
            <a:r>
              <a:rPr lang="sr-Latn-RS" sz="2000" b="1" dirty="0" smtClean="0">
                <a:latin typeface="Arial" pitchFamily="34" charset="0"/>
                <a:cs typeface="Arial" pitchFamily="34" charset="0"/>
              </a:rPr>
              <a:t>ajbolja i najisplatiija namena HABU</a:t>
            </a:r>
          </a:p>
          <a:p>
            <a:pPr lvl="0"/>
            <a:endParaRPr lang="en-US" sz="2000" dirty="0" smtClean="0">
              <a:latin typeface="Arial" pitchFamily="34" charset="0"/>
              <a:cs typeface="Arial" pitchFamily="34" charset="0"/>
            </a:endParaRPr>
          </a:p>
          <a:p>
            <a:pPr lvl="0" algn="just"/>
            <a:r>
              <a:rPr lang="en-US" sz="2000" dirty="0" err="1" smtClean="0">
                <a:latin typeface="Arial" pitchFamily="34" charset="0"/>
                <a:cs typeface="Arial" pitchFamily="34" charset="0"/>
              </a:rPr>
              <a:t>Zemljište</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prvo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procenjuje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kao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neizgrađeno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slobodno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razvoj</a:t>
            </a:r>
            <a:r>
              <a:rPr lang="en-US" sz="2000" dirty="0" smtClean="0">
                <a:latin typeface="Arial" pitchFamily="34" charset="0"/>
                <a:cs typeface="Arial" pitchFamily="34" charset="0"/>
              </a:rPr>
              <a:t> do </a:t>
            </a:r>
            <a:r>
              <a:rPr lang="en-US" sz="2000" dirty="0" err="1" smtClean="0">
                <a:latin typeface="Arial" pitchFamily="34" charset="0"/>
                <a:cs typeface="Arial" pitchFamily="34" charset="0"/>
              </a:rPr>
              <a:t>svoje</a:t>
            </a:r>
            <a:r>
              <a:rPr lang="sr-Latn-RS" sz="2000" dirty="0" smtClean="0">
                <a:latin typeface="Arial" pitchFamily="34" charset="0"/>
                <a:cs typeface="Arial" pitchFamily="34" charset="0"/>
              </a:rPr>
              <a:t> najbolje i najisplativije namene</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a:t>
            </a:r>
            <a:r>
              <a:rPr lang="en-US" sz="2000" dirty="0" smtClean="0">
                <a:latin typeface="Arial" pitchFamily="34" charset="0"/>
                <a:cs typeface="Arial" pitchFamily="34" charset="0"/>
              </a:rPr>
              <a:t>HABU</a:t>
            </a:r>
            <a:r>
              <a:rPr lang="sr-Latn-RS" sz="2000" dirty="0" smtClean="0">
                <a:latin typeface="Arial" pitchFamily="34" charset="0"/>
                <a:cs typeface="Arial" pitchFamily="34" charset="0"/>
              </a:rPr>
              <a: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Konačan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zaključak</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analize</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bazira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analizi zemljišta kao </a:t>
            </a:r>
            <a:r>
              <a:rPr lang="en-US" sz="2000" dirty="0" err="1" smtClean="0">
                <a:latin typeface="Arial" pitchFamily="34" charset="0"/>
                <a:cs typeface="Arial" pitchFamily="34" charset="0"/>
              </a:rPr>
              <a:t>izgrađenog</a:t>
            </a:r>
            <a:r>
              <a:rPr lang="en-US" sz="2000" dirty="0" smtClean="0">
                <a:latin typeface="Arial" pitchFamily="34" charset="0"/>
                <a:cs typeface="Arial" pitchFamily="34" charset="0"/>
              </a:rPr>
              <a:t>. </a:t>
            </a:r>
            <a:endParaRPr lang="sr-Latn-RS" sz="2000" dirty="0" smtClean="0">
              <a:latin typeface="Arial" pitchFamily="34" charset="0"/>
              <a:cs typeface="Arial" pitchFamily="34" charset="0"/>
            </a:endParaRPr>
          </a:p>
          <a:p>
            <a:pPr lvl="0" algn="just"/>
            <a:r>
              <a:rPr lang="en-US" sz="2000" dirty="0" err="1" smtClean="0">
                <a:latin typeface="Arial" pitchFamily="34" charset="0"/>
                <a:cs typeface="Arial" pitchFamily="34" charset="0"/>
              </a:rPr>
              <a:t>Tako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parcela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može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imati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jednu</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najbolju i najisplativiju namenu kao </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neizgrađena</a:t>
            </a:r>
            <a:r>
              <a:rPr lang="en-US" sz="2000" dirty="0" smtClean="0">
                <a:latin typeface="Arial" pitchFamily="34" charset="0"/>
                <a:cs typeface="Arial" pitchFamily="34" charset="0"/>
              </a:rPr>
              <a:t>, a </a:t>
            </a:r>
            <a:r>
              <a:rPr lang="en-US" sz="2000" dirty="0" err="1" smtClean="0">
                <a:latin typeface="Arial" pitchFamily="34" charset="0"/>
                <a:cs typeface="Arial" pitchFamily="34" charset="0"/>
              </a:rPr>
              <a:t>postojeća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lokacija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izgrađenim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objektom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može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imati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različit</a:t>
            </a:r>
            <a:r>
              <a:rPr lang="sr-Latn-RS" sz="2000" dirty="0" smtClean="0">
                <a:latin typeface="Arial" pitchFamily="34" charset="0"/>
                <a:cs typeface="Arial" pitchFamily="34" charset="0"/>
              </a:rPr>
              <a:t>e zaključke analize.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Postojeća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unapređenja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lokacije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imaju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jednaku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iznosu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kojim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doprinose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lokaciji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mogu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joj</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umanje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vrednost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često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iznos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unapređenja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uklone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lokacije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Ako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postojeća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unapređenja</a:t>
            </a:r>
            <a:r>
              <a:rPr lang="en-US" sz="2000" dirty="0" smtClean="0">
                <a:latin typeface="Arial" pitchFamily="34" charset="0"/>
                <a:cs typeface="Arial" pitchFamily="34" charset="0"/>
              </a:rPr>
              <a:t> ne </a:t>
            </a:r>
            <a:r>
              <a:rPr lang="en-US" sz="2000" dirty="0" err="1" smtClean="0">
                <a:latin typeface="Arial" pitchFamily="34" charset="0"/>
                <a:cs typeface="Arial" pitchFamily="34" charset="0"/>
              </a:rPr>
              <a:t>razvijaju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lokaciju</a:t>
            </a:r>
            <a:r>
              <a:rPr lang="en-US" sz="2000" dirty="0" smtClean="0">
                <a:latin typeface="Arial" pitchFamily="34" charset="0"/>
                <a:cs typeface="Arial" pitchFamily="34" charset="0"/>
              </a:rPr>
              <a:t> do </a:t>
            </a:r>
            <a:r>
              <a:rPr lang="en-US" sz="2000" dirty="0" err="1" smtClean="0">
                <a:latin typeface="Arial" pitchFamily="34" charset="0"/>
                <a:cs typeface="Arial" pitchFamily="34" charset="0"/>
              </a:rPr>
              <a:t>njene</a:t>
            </a:r>
            <a:r>
              <a:rPr lang="en-US" sz="2000" dirty="0" smtClean="0">
                <a:latin typeface="Arial" pitchFamily="34" charset="0"/>
                <a:cs typeface="Arial" pitchFamily="34" charset="0"/>
              </a:rPr>
              <a:t> HABU, </a:t>
            </a:r>
            <a:r>
              <a:rPr lang="en-US" sz="2000" dirty="0" err="1" smtClean="0">
                <a:latin typeface="Arial" pitchFamily="34" charset="0"/>
                <a:cs typeface="Arial" pitchFamily="34" charset="0"/>
              </a:rPr>
              <a:t>onda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unapređenja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nego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što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koštaju</a:t>
            </a:r>
            <a:r>
              <a:rPr lang="en-US" sz="2000" dirty="0" smtClean="0">
                <a:latin typeface="Arial" pitchFamily="34" charset="0"/>
                <a:cs typeface="Arial" pitchFamily="34" charset="0"/>
              </a:rPr>
              <a:t>. </a:t>
            </a:r>
            <a:endParaRPr lang="sr-Latn-RS" sz="2000" dirty="0" smtClean="0">
              <a:latin typeface="Arial" pitchFamily="34" charset="0"/>
              <a:cs typeface="Arial" pitchFamily="34" charset="0"/>
            </a:endParaRPr>
          </a:p>
          <a:p>
            <a:pPr lvl="0" algn="just"/>
            <a:r>
              <a:rPr lang="en-US" sz="2000" dirty="0" smtClean="0">
                <a:latin typeface="Arial" pitchFamily="34" charset="0"/>
                <a:cs typeface="Arial" pitchFamily="34" charset="0"/>
              </a:rPr>
              <a:t>Nova </a:t>
            </a:r>
            <a:r>
              <a:rPr lang="en-US" sz="2000" dirty="0" err="1" smtClean="0">
                <a:latin typeface="Arial" pitchFamily="34" charset="0"/>
                <a:cs typeface="Arial" pitchFamily="34" charset="0"/>
              </a:rPr>
              <a:t>zgrada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koja</a:t>
            </a:r>
            <a:r>
              <a:rPr lang="en-US" sz="2000" dirty="0" smtClean="0">
                <a:latin typeface="Arial" pitchFamily="34" charset="0"/>
                <a:cs typeface="Arial" pitchFamily="34" charset="0"/>
              </a:rPr>
              <a:t> je </a:t>
            </a:r>
            <a:r>
              <a:rPr lang="en-US" sz="2000" dirty="0" err="1" smtClean="0">
                <a:latin typeface="Arial" pitchFamily="34" charset="0"/>
                <a:cs typeface="Arial" pitchFamily="34" charset="0"/>
              </a:rPr>
              <a:t>loše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projektovana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vredi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manje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nego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što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troškovi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izgradnje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zbog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funkcionalnog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otpisa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usled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lošeg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projektovanja</a:t>
            </a:r>
            <a:r>
              <a:rPr lang="en-US" sz="2000" dirty="0" smtClean="0">
                <a:latin typeface="Arial" pitchFamily="34" charset="0"/>
                <a:cs typeface="Arial" pitchFamily="34" charset="0"/>
              </a:rPr>
              <a:t>. </a:t>
            </a:r>
          </a:p>
          <a:p>
            <a:pPr lvl="0"/>
            <a:r>
              <a:rPr lang="en-US" b="1" dirty="0" smtClean="0"/>
              <a:t> </a:t>
            </a:r>
            <a:endParaRPr lang="en-US" dirty="0" smtClean="0"/>
          </a:p>
          <a:p>
            <a:endParaRPr lang="en-US" dirty="0"/>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748709" y="712381"/>
            <a:ext cx="10515600" cy="5018568"/>
          </a:xfrm>
        </p:spPr>
        <p:txBody>
          <a:bodyPr/>
          <a:lstStyle/>
          <a:p>
            <a:r>
              <a:rPr lang="en-US" sz="2400" dirty="0" smtClean="0">
                <a:solidFill>
                  <a:schemeClr val="tx1"/>
                </a:solidFill>
                <a:latin typeface="Arial" pitchFamily="34" charset="0"/>
                <a:cs typeface="Arial" pitchFamily="34" charset="0"/>
              </a:rPr>
              <a:t>KO SU MOGUĆI KRIVCI:</a:t>
            </a:r>
          </a:p>
          <a:p>
            <a:pPr lvl="0"/>
            <a:r>
              <a:rPr lang="en-US" sz="2400" dirty="0" smtClean="0">
                <a:solidFill>
                  <a:schemeClr val="tx1"/>
                </a:solidFill>
                <a:latin typeface="Arial" pitchFamily="34" charset="0"/>
                <a:cs typeface="Arial" pitchFamily="34" charset="0"/>
              </a:rPr>
              <a:t>1.PROJEKTANTI </a:t>
            </a:r>
            <a:endParaRPr lang="sr-Latn-RS" sz="2400" dirty="0" smtClean="0">
              <a:solidFill>
                <a:schemeClr val="tx1"/>
              </a:solidFill>
              <a:latin typeface="Arial" pitchFamily="34" charset="0"/>
              <a:cs typeface="Arial" pitchFamily="34" charset="0"/>
            </a:endParaRPr>
          </a:p>
          <a:p>
            <a:pPr lvl="0"/>
            <a:endParaRPr lang="en-US" sz="2400" dirty="0" smtClean="0">
              <a:solidFill>
                <a:schemeClr val="tx1"/>
              </a:solidFill>
              <a:latin typeface="Arial" pitchFamily="34" charset="0"/>
              <a:cs typeface="Arial" pitchFamily="34" charset="0"/>
            </a:endParaRPr>
          </a:p>
          <a:p>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nesagledavanje</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problema</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prikrivanje</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podataka</a:t>
            </a:r>
            <a:r>
              <a:rPr lang="sr-Latn-RS" sz="2400" dirty="0" smtClean="0">
                <a:solidFill>
                  <a:schemeClr val="tx1"/>
                </a:solidFill>
                <a:latin typeface="Arial" pitchFamily="34" charset="0"/>
                <a:cs typeface="Arial" pitchFamily="34" charset="0"/>
              </a:rPr>
              <a:t> (lažirane dimenzije)</a:t>
            </a:r>
            <a:r>
              <a:rPr lang="en-US" sz="2400" dirty="0" smtClean="0">
                <a:solidFill>
                  <a:schemeClr val="tx1"/>
                </a:solidFill>
                <a:latin typeface="Arial" pitchFamily="34" charset="0"/>
                <a:cs typeface="Arial" pitchFamily="34" charset="0"/>
              </a:rPr>
              <a:t>, </a:t>
            </a:r>
            <a:r>
              <a:rPr lang="sr-Latn-R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neinsistiranje</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na</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istraživanjima</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terena</a:t>
            </a:r>
            <a:r>
              <a:rPr lang="en-US" sz="2400" dirty="0" smtClean="0">
                <a:solidFill>
                  <a:schemeClr val="tx1"/>
                </a:solidFill>
                <a:latin typeface="Arial" pitchFamily="34" charset="0"/>
                <a:cs typeface="Arial" pitchFamily="34" charset="0"/>
              </a:rPr>
              <a:t> </a:t>
            </a:r>
          </a:p>
          <a:p>
            <a:r>
              <a:rPr lang="hr-HR" sz="2400" dirty="0" smtClean="0">
                <a:solidFill>
                  <a:schemeClr val="tx1"/>
                </a:solidFill>
                <a:latin typeface="Arial" pitchFamily="34" charset="0"/>
                <a:cs typeface="Arial" pitchFamily="34" charset="0"/>
              </a:rPr>
              <a:t>- ne uzimanjem podataka okolnih objekta sa terena.</a:t>
            </a:r>
            <a:endParaRPr lang="en-US" sz="2400" dirty="0" smtClean="0">
              <a:solidFill>
                <a:schemeClr val="tx1"/>
              </a:solidFill>
              <a:latin typeface="Arial" pitchFamily="34" charset="0"/>
              <a:cs typeface="Arial" pitchFamily="34" charset="0"/>
            </a:endParaRPr>
          </a:p>
          <a:p>
            <a:pPr lvl="0"/>
            <a:r>
              <a:rPr lang="en-US" sz="2400" dirty="0" smtClean="0">
                <a:solidFill>
                  <a:schemeClr val="tx1"/>
                </a:solidFill>
                <a:latin typeface="Arial" pitchFamily="34" charset="0"/>
                <a:cs typeface="Arial" pitchFamily="34" charset="0"/>
              </a:rPr>
              <a:t>- n</a:t>
            </a:r>
            <a:r>
              <a:rPr lang="hr-HR" sz="2400" dirty="0" smtClean="0">
                <a:solidFill>
                  <a:schemeClr val="tx1"/>
                </a:solidFill>
                <a:latin typeface="Arial" pitchFamily="34" charset="0"/>
                <a:cs typeface="Arial" pitchFamily="34" charset="0"/>
              </a:rPr>
              <a:t>epravilnim projektovanjem</a:t>
            </a:r>
            <a:r>
              <a:rPr lang="en-US" sz="2400" dirty="0" smtClean="0">
                <a:solidFill>
                  <a:schemeClr val="tx1"/>
                </a:solidFill>
                <a:latin typeface="Arial" pitchFamily="34" charset="0"/>
                <a:cs typeface="Arial" pitchFamily="34" charset="0"/>
              </a:rPr>
              <a:t>,</a:t>
            </a:r>
            <a:r>
              <a:rPr lang="hr-HR" sz="2400" dirty="0" smtClean="0">
                <a:solidFill>
                  <a:schemeClr val="tx1"/>
                </a:solidFill>
                <a:latin typeface="Arial" pitchFamily="34" charset="0"/>
                <a:cs typeface="Arial" pitchFamily="34" charset="0"/>
              </a:rPr>
              <a:t> gde se ne poštuju principi nošenja konstrukcije, svođenja i prenošenja opterećenja na temeljnu konstrukciju i dalje na tlo. </a:t>
            </a:r>
            <a:endParaRPr lang="en-US" sz="2400" dirty="0" smtClean="0">
              <a:solidFill>
                <a:schemeClr val="tx1"/>
              </a:solidFill>
              <a:latin typeface="Arial" pitchFamily="34" charset="0"/>
              <a:cs typeface="Arial" pitchFamily="34" charset="0"/>
            </a:endParaRPr>
          </a:p>
          <a:p>
            <a:pPr lvl="0">
              <a:buFontTx/>
              <a:buChar char="-"/>
            </a:pPr>
            <a:r>
              <a:rPr lang="sr-Latn-RS" sz="2400" dirty="0" smtClean="0">
                <a:solidFill>
                  <a:schemeClr val="tx1"/>
                </a:solidFill>
                <a:latin typeface="Arial" pitchFamily="34" charset="0"/>
                <a:cs typeface="Arial" pitchFamily="34" charset="0"/>
              </a:rPr>
              <a:t> </a:t>
            </a:r>
            <a:r>
              <a:rPr lang="en-US" sz="2400" dirty="0" smtClean="0">
                <a:solidFill>
                  <a:schemeClr val="tx1"/>
                </a:solidFill>
                <a:latin typeface="Arial" pitchFamily="34" charset="0"/>
                <a:cs typeface="Arial" pitchFamily="34" charset="0"/>
              </a:rPr>
              <a:t>n</a:t>
            </a:r>
            <a:r>
              <a:rPr lang="hr-HR" sz="2400" dirty="0" smtClean="0">
                <a:solidFill>
                  <a:schemeClr val="tx1"/>
                </a:solidFill>
                <a:latin typeface="Arial" pitchFamily="34" charset="0"/>
                <a:cs typeface="Arial" pitchFamily="34" charset="0"/>
              </a:rPr>
              <a:t>epravilan izbor principa temeljenja i temeljne konstrukcije, zaštite temeljne jame i suseda i ne sagledavanjem uticaja temeljnja na okolinu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823136" y="1055723"/>
            <a:ext cx="10755719" cy="4451941"/>
          </a:xfrm>
        </p:spPr>
        <p:txBody>
          <a:bodyPr/>
          <a:lstStyle/>
          <a:p>
            <a:pPr marL="457200" lvl="0" indent="-457200">
              <a:buAutoNum type="arabicPeriod" startAt="2"/>
            </a:pPr>
            <a:r>
              <a:rPr lang="en-US" sz="2400" dirty="0" smtClean="0">
                <a:solidFill>
                  <a:schemeClr val="tx1"/>
                </a:solidFill>
                <a:latin typeface="Arial" pitchFamily="34" charset="0"/>
                <a:cs typeface="Arial" pitchFamily="34" charset="0"/>
              </a:rPr>
              <a:t>IZVOĐAČI  / NADZOR  PROPUSTI U IZVOĐENJU </a:t>
            </a:r>
          </a:p>
          <a:p>
            <a:pPr marL="457200" lvl="0" indent="-457200"/>
            <a:r>
              <a:rPr lang="en-US" sz="2400" dirty="0" err="1" smtClean="0">
                <a:solidFill>
                  <a:schemeClr val="tx1"/>
                </a:solidFill>
                <a:latin typeface="Arial" pitchFamily="34" charset="0"/>
                <a:cs typeface="Arial" pitchFamily="34" charset="0"/>
              </a:rPr>
              <a:t>usled</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nemara</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namerno</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nestručno</a:t>
            </a:r>
            <a:r>
              <a:rPr lang="en-US" sz="2400" dirty="0" smtClean="0">
                <a:solidFill>
                  <a:schemeClr val="tx1"/>
                </a:solidFill>
                <a:latin typeface="Arial" pitchFamily="34" charset="0"/>
                <a:cs typeface="Arial" pitchFamily="34" charset="0"/>
              </a:rPr>
              <a:t> </a:t>
            </a:r>
          </a:p>
          <a:p>
            <a:pPr lvl="0"/>
            <a:endParaRPr lang="en-US" sz="2400" dirty="0" smtClean="0">
              <a:solidFill>
                <a:schemeClr val="tx1"/>
              </a:solidFill>
              <a:latin typeface="Arial" pitchFamily="34" charset="0"/>
              <a:cs typeface="Arial" pitchFamily="34" charset="0"/>
            </a:endParaRPr>
          </a:p>
          <a:p>
            <a:pPr lvl="0"/>
            <a:r>
              <a:rPr lang="en-US" sz="2400" dirty="0" err="1" smtClean="0">
                <a:solidFill>
                  <a:schemeClr val="tx1"/>
                </a:solidFill>
                <a:latin typeface="Arial" pitchFamily="34" charset="0"/>
                <a:cs typeface="Arial" pitchFamily="34" charset="0"/>
              </a:rPr>
              <a:t>Kvalitet</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izvođenja</a:t>
            </a:r>
            <a:r>
              <a:rPr lang="en-US" sz="2400" dirty="0" smtClean="0">
                <a:solidFill>
                  <a:schemeClr val="tx1"/>
                </a:solidFill>
                <a:latin typeface="Arial" pitchFamily="34" charset="0"/>
                <a:cs typeface="Arial" pitchFamily="34" charset="0"/>
              </a:rPr>
              <a:t> - </a:t>
            </a:r>
            <a:r>
              <a:rPr lang="en-US" sz="2400" dirty="0" err="1" smtClean="0">
                <a:solidFill>
                  <a:schemeClr val="tx1"/>
                </a:solidFill>
                <a:latin typeface="Arial" pitchFamily="34" charset="0"/>
                <a:cs typeface="Arial" pitchFamily="34" charset="0"/>
              </a:rPr>
              <a:t>atesti</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za</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materijale</a:t>
            </a:r>
            <a:r>
              <a:rPr lang="en-US" sz="2400" dirty="0" smtClean="0">
                <a:solidFill>
                  <a:schemeClr val="tx1"/>
                </a:solidFill>
                <a:latin typeface="Arial" pitchFamily="34" charset="0"/>
                <a:cs typeface="Arial" pitchFamily="34" charset="0"/>
              </a:rPr>
              <a:t> </a:t>
            </a:r>
          </a:p>
          <a:p>
            <a:pPr lvl="0"/>
            <a:r>
              <a:rPr lang="hr-HR" sz="2400" dirty="0" smtClean="0">
                <a:solidFill>
                  <a:schemeClr val="tx1"/>
                </a:solidFill>
                <a:latin typeface="Arial" pitchFamily="34" charset="0"/>
                <a:cs typeface="Arial" pitchFamily="34" charset="0"/>
              </a:rPr>
              <a:t>Konstrukcija kojoj je ugrožena stabilnost i kojoj je poremećen osnovni  konstruktivni  sistem ima tendenciju progresi</a:t>
            </a:r>
            <a:r>
              <a:rPr lang="en-US" sz="2400" dirty="0" smtClean="0">
                <a:solidFill>
                  <a:schemeClr val="tx1"/>
                </a:solidFill>
                <a:latin typeface="Arial" pitchFamily="34" charset="0"/>
                <a:cs typeface="Arial" pitchFamily="34" charset="0"/>
              </a:rPr>
              <a:t>v</a:t>
            </a:r>
            <a:r>
              <a:rPr lang="hr-HR" sz="2400" dirty="0" smtClean="0">
                <a:solidFill>
                  <a:schemeClr val="tx1"/>
                </a:solidFill>
                <a:latin typeface="Arial" pitchFamily="34" charset="0"/>
                <a:cs typeface="Arial" pitchFamily="34" charset="0"/>
              </a:rPr>
              <a:t>nih oštećenja. </a:t>
            </a:r>
            <a:endParaRPr lang="en-US" sz="2400" dirty="0" smtClean="0">
              <a:solidFill>
                <a:schemeClr val="tx1"/>
              </a:solidFill>
              <a:latin typeface="Arial" pitchFamily="34" charset="0"/>
              <a:cs typeface="Arial" pitchFamily="34" charset="0"/>
            </a:endParaRPr>
          </a:p>
          <a:p>
            <a:pPr lvl="0"/>
            <a:r>
              <a:rPr lang="hr-HR" sz="2400" dirty="0" smtClean="0">
                <a:solidFill>
                  <a:schemeClr val="tx1"/>
                </a:solidFill>
                <a:latin typeface="Arial" pitchFamily="34" charset="0"/>
                <a:cs typeface="Arial" pitchFamily="34" charset="0"/>
              </a:rPr>
              <a:t>Lako se uočavaju na početku, </a:t>
            </a:r>
            <a:r>
              <a:rPr lang="en-US" sz="2400" dirty="0" smtClean="0">
                <a:solidFill>
                  <a:schemeClr val="tx1"/>
                </a:solidFill>
                <a:latin typeface="Arial" pitchFamily="34" charset="0"/>
                <a:cs typeface="Arial" pitchFamily="34" charset="0"/>
              </a:rPr>
              <a:t>a u</a:t>
            </a:r>
            <a:r>
              <a:rPr lang="hr-HR" sz="2400" dirty="0" smtClean="0">
                <a:solidFill>
                  <a:schemeClr val="tx1"/>
                </a:solidFill>
                <a:latin typeface="Arial" pitchFamily="34" charset="0"/>
                <a:cs typeface="Arial" pitchFamily="34" charset="0"/>
              </a:rPr>
              <a:t>ko</a:t>
            </a:r>
            <a:r>
              <a:rPr lang="en-US" sz="2400" dirty="0" err="1" smtClean="0">
                <a:solidFill>
                  <a:schemeClr val="tx1"/>
                </a:solidFill>
                <a:latin typeface="Arial" pitchFamily="34" charset="0"/>
                <a:cs typeface="Arial" pitchFamily="34" charset="0"/>
              </a:rPr>
              <a:t>liko</a:t>
            </a:r>
            <a:r>
              <a:rPr lang="hr-HR" sz="2400" dirty="0" smtClean="0">
                <a:solidFill>
                  <a:schemeClr val="tx1"/>
                </a:solidFill>
                <a:latin typeface="Arial" pitchFamily="34" charset="0"/>
                <a:cs typeface="Arial" pitchFamily="34" charset="0"/>
              </a:rPr>
              <a:t> se zataškavaju, potencijalne greške u konstrukciji postaju sve gore.</a:t>
            </a:r>
            <a:endParaRPr lang="en-US" sz="2400" dirty="0" smtClean="0">
              <a:solidFill>
                <a:schemeClr val="tx1"/>
              </a:solidFill>
              <a:latin typeface="Arial" pitchFamily="34" charset="0"/>
              <a:cs typeface="Arial" pitchFamily="34" charset="0"/>
            </a:endParaRPr>
          </a:p>
          <a:p>
            <a:r>
              <a:rPr lang="en-US" sz="2400" dirty="0" smtClean="0">
                <a:solidFill>
                  <a:schemeClr val="tx1"/>
                </a:solidFill>
                <a:latin typeface="Arial" pitchFamily="34" charset="0"/>
                <a:cs typeface="Arial" pitchFamily="34" charset="0"/>
              </a:rPr>
              <a:t>3.	KORISNICI  (ne </a:t>
            </a:r>
            <a:r>
              <a:rPr lang="en-US" sz="2400" dirty="0" err="1" smtClean="0">
                <a:solidFill>
                  <a:schemeClr val="tx1"/>
                </a:solidFill>
                <a:latin typeface="Arial" pitchFamily="34" charset="0"/>
                <a:cs typeface="Arial" pitchFamily="34" charset="0"/>
              </a:rPr>
              <a:t>koristi</a:t>
            </a:r>
            <a:r>
              <a:rPr lang="en-US" sz="2400" dirty="0" smtClean="0">
                <a:solidFill>
                  <a:schemeClr val="tx1"/>
                </a:solidFill>
                <a:latin typeface="Arial" pitchFamily="34" charset="0"/>
                <a:cs typeface="Arial" pitchFamily="34" charset="0"/>
              </a:rPr>
              <a:t> se </a:t>
            </a:r>
            <a:r>
              <a:rPr lang="en-US" sz="2400" dirty="0" err="1" smtClean="0">
                <a:solidFill>
                  <a:schemeClr val="tx1"/>
                </a:solidFill>
                <a:latin typeface="Arial" pitchFamily="34" charset="0"/>
                <a:cs typeface="Arial" pitchFamily="34" charset="0"/>
              </a:rPr>
              <a:t>shodno</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nameni</a:t>
            </a:r>
            <a:r>
              <a:rPr lang="sr-Latn-RS" sz="2400" dirty="0" smtClean="0">
                <a:solidFill>
                  <a:schemeClr val="tx1"/>
                </a:solidFill>
                <a:latin typeface="Arial" pitchFamily="34" charset="0"/>
                <a:cs typeface="Arial" pitchFamily="34" charset="0"/>
              </a:rPr>
              <a:t> </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teške</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mašine</a:t>
            </a:r>
            <a:r>
              <a:rPr lang="en-US" sz="2400" dirty="0" smtClean="0">
                <a:solidFill>
                  <a:schemeClr val="tx1"/>
                </a:solidFill>
                <a:latin typeface="Arial" pitchFamily="34" charset="0"/>
                <a:cs typeface="Arial" pitchFamily="34" charset="0"/>
              </a:rPr>
              <a:t> </a:t>
            </a:r>
            <a:r>
              <a:rPr lang="sr-Latn-RS" sz="2400" dirty="0" smtClean="0">
                <a:solidFill>
                  <a:schemeClr val="tx1"/>
                </a:solidFill>
                <a:latin typeface="Arial" pitchFamily="34" charset="0"/>
                <a:cs typeface="Arial" pitchFamily="34" charset="0"/>
              </a:rPr>
              <a:t>gde</a:t>
            </a:r>
            <a:r>
              <a:rPr lang="en-US" sz="2400" dirty="0" smtClean="0">
                <a:solidFill>
                  <a:schemeClr val="tx1"/>
                </a:solidFill>
                <a:latin typeface="Arial" pitchFamily="34" charset="0"/>
                <a:cs typeface="Arial" pitchFamily="34" charset="0"/>
              </a:rPr>
              <a:t> </a:t>
            </a:r>
            <a:r>
              <a:rPr lang="sr-Latn-RS" sz="2400" dirty="0" smtClean="0">
                <a:solidFill>
                  <a:schemeClr val="tx1"/>
                </a:solidFill>
                <a:latin typeface="Arial" pitchFamily="34" charset="0"/>
                <a:cs typeface="Arial" pitchFamily="34" charset="0"/>
              </a:rPr>
              <a:t>nisu predviđene, bez ojačanja konstrukcije </a:t>
            </a:r>
            <a:r>
              <a:rPr lang="en-US" sz="2400" dirty="0" err="1" smtClean="0">
                <a:solidFill>
                  <a:schemeClr val="tx1"/>
                </a:solidFill>
                <a:latin typeface="Arial" pitchFamily="34" charset="0"/>
                <a:cs typeface="Arial" pitchFamily="34" charset="0"/>
              </a:rPr>
              <a:t>npr</a:t>
            </a:r>
            <a:r>
              <a:rPr lang="en-US" sz="2400" dirty="0" smtClean="0">
                <a:solidFill>
                  <a:schemeClr val="tx1"/>
                </a:solidFill>
                <a:latin typeface="Arial" pitchFamily="34" charset="0"/>
                <a:cs typeface="Arial" pitchFamily="34" charset="0"/>
              </a:rPr>
              <a:t>.)</a:t>
            </a:r>
          </a:p>
          <a:p>
            <a:endParaRPr lang="en-US" sz="2400" dirty="0" smtClean="0">
              <a:solidFill>
                <a:schemeClr val="tx1"/>
              </a:solidFill>
              <a:latin typeface="Arial" pitchFamily="34" charset="0"/>
              <a:cs typeface="Arial" pitchFamily="34" charset="0"/>
            </a:endParaRPr>
          </a:p>
          <a:p>
            <a:pPr lvl="0"/>
            <a:endParaRPr lang="en-US" sz="2400" dirty="0" smtClean="0">
              <a:solidFill>
                <a:schemeClr val="tx1"/>
              </a:solidFill>
              <a:latin typeface="Arial" pitchFamily="34" charset="0"/>
              <a:cs typeface="Arial" pitchFamily="34" charset="0"/>
            </a:endParaRPr>
          </a:p>
          <a:p>
            <a:endParaRPr lang="en-US" sz="2400" dirty="0"/>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67954" y="1119520"/>
            <a:ext cx="10515600" cy="4653960"/>
          </a:xfrm>
        </p:spPr>
        <p:txBody>
          <a:bodyPr/>
          <a:lstStyle/>
          <a:p>
            <a:pPr algn="just"/>
            <a:r>
              <a:rPr lang="hr-HR" sz="2000" dirty="0" smtClean="0">
                <a:solidFill>
                  <a:schemeClr val="tx1"/>
                </a:solidFill>
                <a:latin typeface="Arial" pitchFamily="34" charset="0"/>
                <a:cs typeface="Arial" pitchFamily="34" charset="0"/>
              </a:rPr>
              <a:t>INDIKATORI NESTABILNOSTI I /ILI OŠTEĆENOSTI KONSTRUKCIJE NA GRAVITACIONA OPTEREĆENJA: </a:t>
            </a:r>
            <a:endParaRPr lang="en-US" sz="2000" dirty="0" smtClean="0">
              <a:solidFill>
                <a:schemeClr val="tx1"/>
              </a:solidFill>
              <a:latin typeface="Arial" pitchFamily="34" charset="0"/>
              <a:cs typeface="Arial" pitchFamily="34" charset="0"/>
            </a:endParaRPr>
          </a:p>
          <a:p>
            <a:pPr lvl="0" algn="just"/>
            <a:r>
              <a:rPr lang="hr-HR" sz="2000" dirty="0" smtClean="0">
                <a:solidFill>
                  <a:schemeClr val="tx1"/>
                </a:solidFill>
                <a:latin typeface="Arial" pitchFamily="34" charset="0"/>
                <a:cs typeface="Arial" pitchFamily="34" charset="0"/>
              </a:rPr>
              <a:t>Pukotine</a:t>
            </a:r>
            <a:r>
              <a:rPr lang="en-US" sz="2000" dirty="0" smtClean="0">
                <a:solidFill>
                  <a:schemeClr val="tx1"/>
                </a:solidFill>
                <a:latin typeface="Arial" pitchFamily="34" charset="0"/>
                <a:cs typeface="Arial" pitchFamily="34" charset="0"/>
              </a:rPr>
              <a:t>, o</a:t>
            </a:r>
            <a:r>
              <a:rPr lang="hr-HR" sz="2000" dirty="0" smtClean="0">
                <a:solidFill>
                  <a:schemeClr val="tx1"/>
                </a:solidFill>
                <a:latin typeface="Arial" pitchFamily="34" charset="0"/>
                <a:cs typeface="Arial" pitchFamily="34" charset="0"/>
              </a:rPr>
              <a:t>štećenja na delovima ili na čitavoj konstrukciji</a:t>
            </a:r>
            <a:r>
              <a:rPr lang="en-US" sz="2000" dirty="0" smtClean="0">
                <a:solidFill>
                  <a:schemeClr val="tx1"/>
                </a:solidFill>
                <a:latin typeface="Arial" pitchFamily="34" charset="0"/>
                <a:cs typeface="Arial" pitchFamily="34" charset="0"/>
              </a:rPr>
              <a:t>, v</a:t>
            </a:r>
            <a:r>
              <a:rPr lang="hr-HR" sz="2000" dirty="0" smtClean="0">
                <a:solidFill>
                  <a:schemeClr val="tx1"/>
                </a:solidFill>
                <a:latin typeface="Arial" pitchFamily="34" charset="0"/>
                <a:cs typeface="Arial" pitchFamily="34" charset="0"/>
              </a:rPr>
              <a:t>idljiva sleganja (trotoari)</a:t>
            </a:r>
            <a:r>
              <a:rPr lang="en-US" sz="2000" dirty="0" smtClean="0">
                <a:solidFill>
                  <a:schemeClr val="tx1"/>
                </a:solidFill>
                <a:latin typeface="Arial" pitchFamily="34" charset="0"/>
                <a:cs typeface="Arial" pitchFamily="34" charset="0"/>
              </a:rPr>
              <a:t>, o</a:t>
            </a:r>
            <a:r>
              <a:rPr lang="hr-HR" sz="2000" dirty="0" smtClean="0">
                <a:solidFill>
                  <a:schemeClr val="tx1"/>
                </a:solidFill>
                <a:latin typeface="Arial" pitchFamily="34" charset="0"/>
                <a:cs typeface="Arial" pitchFamily="34" charset="0"/>
              </a:rPr>
              <a:t>dstupanja podova od horizontale,</a:t>
            </a:r>
            <a:r>
              <a:rPr lang="en-US" sz="2000" dirty="0" smtClean="0">
                <a:solidFill>
                  <a:schemeClr val="tx1"/>
                </a:solidFill>
                <a:latin typeface="Arial" pitchFamily="34" charset="0"/>
                <a:cs typeface="Arial" pitchFamily="34" charset="0"/>
              </a:rPr>
              <a:t> </a:t>
            </a:r>
            <a:r>
              <a:rPr lang="hr-HR" sz="2000" dirty="0" smtClean="0">
                <a:solidFill>
                  <a:schemeClr val="tx1"/>
                </a:solidFill>
                <a:latin typeface="Arial" pitchFamily="34" charset="0"/>
                <a:cs typeface="Arial" pitchFamily="34" charset="0"/>
              </a:rPr>
              <a:t>vrata i prozori koji se oteženo zatvaraju. </a:t>
            </a:r>
            <a:endParaRPr lang="en-US" sz="2000" dirty="0" smtClean="0">
              <a:solidFill>
                <a:schemeClr val="tx1"/>
              </a:solidFill>
              <a:latin typeface="Arial" pitchFamily="34" charset="0"/>
              <a:cs typeface="Arial" pitchFamily="34" charset="0"/>
            </a:endParaRPr>
          </a:p>
          <a:p>
            <a:pPr lvl="0" algn="just"/>
            <a:r>
              <a:rPr lang="hr-HR" sz="2000" dirty="0" smtClean="0">
                <a:solidFill>
                  <a:schemeClr val="tx1"/>
                </a:solidFill>
                <a:latin typeface="Arial" pitchFamily="34" charset="0"/>
                <a:cs typeface="Arial" pitchFamily="34" charset="0"/>
              </a:rPr>
              <a:t>Stepen opterećenja objekta zavisi od lokacije kao i vrste tla na kome je objekat fundiran. </a:t>
            </a:r>
            <a:endParaRPr lang="en-US" sz="2000" dirty="0" smtClean="0">
              <a:solidFill>
                <a:schemeClr val="tx1"/>
              </a:solidFill>
              <a:latin typeface="Arial" pitchFamily="34" charset="0"/>
              <a:cs typeface="Arial" pitchFamily="34" charset="0"/>
            </a:endParaRPr>
          </a:p>
          <a:p>
            <a:pPr lvl="0" algn="just"/>
            <a:r>
              <a:rPr lang="hr-HR" sz="2000" dirty="0" smtClean="0">
                <a:solidFill>
                  <a:schemeClr val="tx1"/>
                </a:solidFill>
                <a:latin typeface="Arial" pitchFamily="34" charset="0"/>
                <a:cs typeface="Arial" pitchFamily="34" charset="0"/>
              </a:rPr>
              <a:t>Ugroženost objekata se povećava ukoliko je veći i viši. </a:t>
            </a:r>
            <a:endParaRPr lang="en-US" sz="2000" dirty="0" smtClean="0">
              <a:solidFill>
                <a:schemeClr val="tx1"/>
              </a:solidFill>
              <a:latin typeface="Arial" pitchFamily="34" charset="0"/>
              <a:cs typeface="Arial" pitchFamily="34" charset="0"/>
            </a:endParaRPr>
          </a:p>
          <a:p>
            <a:pPr lvl="0" algn="just"/>
            <a:r>
              <a:rPr lang="hr-HR" sz="2000" dirty="0" smtClean="0">
                <a:solidFill>
                  <a:schemeClr val="tx1"/>
                </a:solidFill>
                <a:latin typeface="Arial" pitchFamily="34" charset="0"/>
                <a:cs typeface="Arial" pitchFamily="34" charset="0"/>
              </a:rPr>
              <a:t>Stabilnost objekata se postiže poštovanjem pravila projektovanja i definisanja objekata u uslovima seizmičke gradnje.</a:t>
            </a:r>
            <a:endParaRPr lang="en-US" sz="2000" dirty="0" smtClean="0">
              <a:solidFill>
                <a:schemeClr val="tx1"/>
              </a:solidFill>
              <a:latin typeface="Arial" pitchFamily="34" charset="0"/>
              <a:cs typeface="Arial" pitchFamily="34" charset="0"/>
            </a:endParaRPr>
          </a:p>
          <a:p>
            <a:pPr algn="just"/>
            <a:r>
              <a:rPr lang="en-US" sz="2000" dirty="0" err="1" smtClean="0">
                <a:solidFill>
                  <a:schemeClr val="tx1"/>
                </a:solidFill>
                <a:latin typeface="Arial" pitchFamily="34" charset="0"/>
                <a:cs typeface="Arial" pitchFamily="34" charset="0"/>
              </a:rPr>
              <a:t>Obe</a:t>
            </a:r>
            <a:r>
              <a:rPr lang="sr-Latn-RS" sz="2000" dirty="0" smtClean="0">
                <a:solidFill>
                  <a:schemeClr val="tx1"/>
                </a:solidFill>
                <a:latin typeface="Arial" pitchFamily="34" charset="0"/>
                <a:cs typeface="Arial" pitchFamily="34" charset="0"/>
              </a:rPr>
              <a:t>z</a:t>
            </a:r>
            <a:r>
              <a:rPr lang="en-US" sz="2000" dirty="0" smtClean="0">
                <a:solidFill>
                  <a:schemeClr val="tx1"/>
                </a:solidFill>
                <a:latin typeface="Arial" pitchFamily="34" charset="0"/>
                <a:cs typeface="Arial" pitchFamily="34" charset="0"/>
              </a:rPr>
              <a:t>be</a:t>
            </a:r>
            <a:r>
              <a:rPr lang="sr-Latn-RS" sz="2000" dirty="0" smtClean="0">
                <a:solidFill>
                  <a:schemeClr val="tx1"/>
                </a:solidFill>
                <a:latin typeface="Arial" pitchFamily="34" charset="0"/>
                <a:cs typeface="Arial" pitchFamily="34" charset="0"/>
              </a:rPr>
              <a:t>đuje se </a:t>
            </a:r>
            <a:r>
              <a:rPr lang="en-US" sz="2000" dirty="0" smtClean="0">
                <a:solidFill>
                  <a:schemeClr val="tx1"/>
                </a:solidFill>
                <a:latin typeface="Arial" pitchFamily="34" charset="0"/>
                <a:cs typeface="Arial" pitchFamily="34" charset="0"/>
              </a:rPr>
              <a:t>s</a:t>
            </a:r>
            <a:r>
              <a:rPr lang="hr-HR" sz="2000" dirty="0" smtClean="0">
                <a:solidFill>
                  <a:schemeClr val="tx1"/>
                </a:solidFill>
                <a:latin typeface="Arial" pitchFamily="34" charset="0"/>
                <a:cs typeface="Arial" pitchFamily="34" charset="0"/>
              </a:rPr>
              <a:t>tabilnost objekata na horizontalna  i seizmička opterećenja.</a:t>
            </a:r>
            <a:endParaRPr lang="en-US" sz="2000" dirty="0" smtClean="0">
              <a:solidFill>
                <a:schemeClr val="tx1"/>
              </a:solidFill>
              <a:latin typeface="Arial" pitchFamily="34" charset="0"/>
              <a:cs typeface="Arial" pitchFamily="34" charset="0"/>
            </a:endParaRPr>
          </a:p>
          <a:p>
            <a:endParaRPr lang="en-US" sz="2400" dirty="0"/>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Povratni period-975_lokalno_tlo_l.jpg"/>
          <p:cNvPicPr>
            <a:picLocks noChangeAspect="1"/>
          </p:cNvPicPr>
          <p:nvPr/>
        </p:nvPicPr>
        <p:blipFill>
          <a:blip r:embed="rId3" cstate="print"/>
          <a:stretch>
            <a:fillRect/>
          </a:stretch>
        </p:blipFill>
        <p:spPr>
          <a:xfrm>
            <a:off x="813552" y="563525"/>
            <a:ext cx="4226281" cy="5879502"/>
          </a:xfrm>
          <a:prstGeom prst="rect">
            <a:avLst/>
          </a:prstGeom>
        </p:spPr>
      </p:pic>
      <p:sp>
        <p:nvSpPr>
          <p:cNvPr id="6" name="TextBox 5"/>
          <p:cNvSpPr txBox="1"/>
          <p:nvPr/>
        </p:nvSpPr>
        <p:spPr>
          <a:xfrm>
            <a:off x="5528931" y="712381"/>
            <a:ext cx="4954772" cy="5601533"/>
          </a:xfrm>
          <a:prstGeom prst="rect">
            <a:avLst/>
          </a:prstGeom>
          <a:noFill/>
        </p:spPr>
        <p:txBody>
          <a:bodyPr wrap="square" rtlCol="0">
            <a:spAutoFit/>
          </a:bodyPr>
          <a:lstStyle/>
          <a:p>
            <a:r>
              <a:rPr lang="hr-HR" sz="2000" dirty="0" smtClean="0">
                <a:latin typeface="Arial" pitchFamily="34" charset="0"/>
                <a:cs typeface="Arial" pitchFamily="34" charset="0"/>
              </a:rPr>
              <a:t>Pravila gradnje u seizmički ugroženim područjima: </a:t>
            </a:r>
            <a:endParaRPr lang="en-US" sz="2000" dirty="0" smtClean="0">
              <a:latin typeface="Arial" pitchFamily="34" charset="0"/>
              <a:cs typeface="Arial" pitchFamily="34" charset="0"/>
            </a:endParaRPr>
          </a:p>
          <a:p>
            <a:pPr lvl="0"/>
            <a:endParaRPr lang="hr-HR" sz="2000" dirty="0" smtClean="0">
              <a:latin typeface="Arial" pitchFamily="34" charset="0"/>
              <a:cs typeface="Arial" pitchFamily="34" charset="0"/>
            </a:endParaRPr>
          </a:p>
          <a:p>
            <a:pPr lvl="0"/>
            <a:r>
              <a:rPr lang="hr-HR" sz="2000" dirty="0" smtClean="0">
                <a:latin typeface="Arial" pitchFamily="34" charset="0"/>
                <a:cs typeface="Arial" pitchFamily="34" charset="0"/>
              </a:rPr>
              <a:t>Poštovanje pravila jasno izdiferen</a:t>
            </a:r>
            <a:r>
              <a:rPr lang="en-US" sz="2000" dirty="0" smtClean="0">
                <a:latin typeface="Arial" pitchFamily="34" charset="0"/>
                <a:cs typeface="Arial" pitchFamily="34" charset="0"/>
              </a:rPr>
              <a:t>c</a:t>
            </a:r>
            <a:r>
              <a:rPr lang="hr-HR" sz="2000" dirty="0" smtClean="0">
                <a:latin typeface="Arial" pitchFamily="34" charset="0"/>
                <a:cs typeface="Arial" pitchFamily="34" charset="0"/>
              </a:rPr>
              <a:t>iranih oscilujućih masa i beskonačne krutosti međuspratnih konstrukcija u svojoj ravni</a:t>
            </a:r>
            <a:r>
              <a:rPr lang="en-US" sz="2000" dirty="0" smtClean="0">
                <a:latin typeface="Arial" pitchFamily="34" charset="0"/>
                <a:cs typeface="Arial" pitchFamily="34" charset="0"/>
              </a:rPr>
              <a:t> </a:t>
            </a:r>
            <a:r>
              <a:rPr lang="hr-HR" sz="2000" dirty="0" smtClean="0">
                <a:latin typeface="Arial" pitchFamily="34" charset="0"/>
                <a:cs typeface="Arial" pitchFamily="34" charset="0"/>
              </a:rPr>
              <a:t>– monolitne tavanice </a:t>
            </a:r>
            <a:endParaRPr lang="en-US" sz="2000" dirty="0" smtClean="0">
              <a:latin typeface="Arial" pitchFamily="34" charset="0"/>
              <a:cs typeface="Arial" pitchFamily="34" charset="0"/>
            </a:endParaRPr>
          </a:p>
          <a:p>
            <a:pPr lvl="0"/>
            <a:endParaRPr lang="hr-HR" sz="2000" dirty="0" smtClean="0">
              <a:latin typeface="Arial" pitchFamily="34" charset="0"/>
              <a:cs typeface="Arial" pitchFamily="34" charset="0"/>
            </a:endParaRPr>
          </a:p>
          <a:p>
            <a:pPr lvl="0"/>
            <a:r>
              <a:rPr lang="hr-HR" sz="2000" dirty="0" smtClean="0">
                <a:latin typeface="Arial" pitchFamily="34" charset="0"/>
                <a:cs typeface="Arial" pitchFamily="34" charset="0"/>
              </a:rPr>
              <a:t>Poštovanje pravila izjednačavanja centra </a:t>
            </a:r>
            <a:r>
              <a:rPr lang="en-US" sz="2000" dirty="0" smtClean="0">
                <a:latin typeface="Arial" pitchFamily="34" charset="0"/>
                <a:cs typeface="Arial" pitchFamily="34" charset="0"/>
              </a:rPr>
              <a:t>m</a:t>
            </a:r>
            <a:r>
              <a:rPr lang="hr-HR" sz="2000" dirty="0" smtClean="0">
                <a:latin typeface="Arial" pitchFamily="34" charset="0"/>
                <a:cs typeface="Arial" pitchFamily="34" charset="0"/>
              </a:rPr>
              <a:t>ase i centra krutosti po čitavoj visini ojekta. </a:t>
            </a:r>
            <a:endParaRPr lang="en-US" sz="2000" dirty="0" smtClean="0">
              <a:latin typeface="Arial" pitchFamily="34" charset="0"/>
              <a:cs typeface="Arial" pitchFamily="34" charset="0"/>
            </a:endParaRPr>
          </a:p>
          <a:p>
            <a:endParaRPr lang="hr-HR" sz="2000" dirty="0" smtClean="0">
              <a:latin typeface="Arial" pitchFamily="34" charset="0"/>
              <a:cs typeface="Arial" pitchFamily="34" charset="0"/>
            </a:endParaRPr>
          </a:p>
          <a:p>
            <a:r>
              <a:rPr lang="hr-HR" sz="2000" dirty="0" smtClean="0">
                <a:latin typeface="Arial" pitchFamily="34" charset="0"/>
                <a:cs typeface="Arial" pitchFamily="34" charset="0"/>
              </a:rPr>
              <a:t>Simetrični objekti kako po formi tako i po konstrukciji značajno doprinose stabilnosti – razuđenost objekata – dilatacije. </a:t>
            </a:r>
            <a:endParaRPr lang="en-US" sz="2000" dirty="0" smtClean="0">
              <a:latin typeface="Arial" pitchFamily="34" charset="0"/>
              <a:cs typeface="Arial" pitchFamily="34" charset="0"/>
            </a:endParaRPr>
          </a:p>
          <a:p>
            <a:pPr lvl="0"/>
            <a:r>
              <a:rPr lang="en-US" sz="2000" dirty="0" smtClean="0">
                <a:latin typeface="Arial" pitchFamily="34" charset="0"/>
                <a:cs typeface="Arial" pitchFamily="34" charset="0"/>
              </a:rPr>
              <a:t>P</a:t>
            </a:r>
            <a:r>
              <a:rPr lang="hr-HR" sz="2000" dirty="0" smtClean="0">
                <a:latin typeface="Arial" pitchFamily="34" charset="0"/>
                <a:cs typeface="Arial" pitchFamily="34" charset="0"/>
              </a:rPr>
              <a:t>oštovanje pravila rastuće krutosti prema nižim etažama objekta. </a:t>
            </a:r>
            <a:endParaRPr lang="en-US" sz="2000" dirty="0" smtClean="0">
              <a:latin typeface="Arial" pitchFamily="34" charset="0"/>
              <a:cs typeface="Arial" pitchFamily="34" charset="0"/>
            </a:endParaRPr>
          </a:p>
          <a:p>
            <a:endParaRPr lang="en-US" dirty="0"/>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a:pPr>
            <a:r>
              <a:rPr lang="sr-Latn-RS" sz="3600" b="0" dirty="0" smtClean="0"/>
              <a:t/>
            </a:r>
            <a:br>
              <a:rPr lang="sr-Latn-RS" sz="3600" b="0" dirty="0" smtClean="0"/>
            </a:br>
            <a:r>
              <a:rPr lang="sr-Latn-RS" sz="3600" b="0" dirty="0" smtClean="0"/>
              <a:t/>
            </a:r>
            <a:br>
              <a:rPr lang="sr-Latn-RS" sz="3600" b="0" dirty="0" smtClean="0"/>
            </a:br>
            <a:endParaRPr lang="sr-Latn-RS" sz="3600" b="0" dirty="0" smtClean="0"/>
          </a:p>
        </p:txBody>
      </p:sp>
      <p:sp>
        <p:nvSpPr>
          <p:cNvPr id="4" name="Title 1"/>
          <p:cNvSpPr txBox="1">
            <a:spLocks/>
          </p:cNvSpPr>
          <p:nvPr/>
        </p:nvSpPr>
        <p:spPr>
          <a:xfrm>
            <a:off x="723014" y="666341"/>
            <a:ext cx="10781414" cy="5266627"/>
          </a:xfrm>
          <a:prstGeom prst="rect">
            <a:avLst/>
          </a:prstGeom>
        </p:spPr>
        <p:txBody>
          <a:bodyPr/>
          <a:lstStyle/>
          <a:p>
            <a:pPr algn="just"/>
            <a:r>
              <a:rPr lang="hr-HR" sz="2000" dirty="0" smtClean="0">
                <a:latin typeface="Arial" pitchFamily="34" charset="0"/>
                <a:cs typeface="Arial" pitchFamily="34" charset="0"/>
              </a:rPr>
              <a:t>Pravila gradnje u seizmički ugroženim područjima: </a:t>
            </a:r>
            <a:endParaRPr lang="en-US" sz="2000" dirty="0" smtClean="0">
              <a:latin typeface="Arial" pitchFamily="34" charset="0"/>
              <a:cs typeface="Arial" pitchFamily="34" charset="0"/>
            </a:endParaRPr>
          </a:p>
          <a:p>
            <a:pPr lvl="0" algn="just"/>
            <a:r>
              <a:rPr lang="en-US" sz="2000" dirty="0" smtClean="0">
                <a:latin typeface="Arial" pitchFamily="34" charset="0"/>
                <a:cs typeface="Arial" pitchFamily="34" charset="0"/>
              </a:rPr>
              <a:t>P</a:t>
            </a:r>
            <a:r>
              <a:rPr lang="hr-HR" sz="2000" dirty="0" smtClean="0">
                <a:latin typeface="Arial" pitchFamily="34" charset="0"/>
                <a:cs typeface="Arial" pitchFamily="34" charset="0"/>
              </a:rPr>
              <a:t>oštovanje pravila seizmičke gradnje kod zidanih objekata podrazumeva propisani procenat nosećih zidova u oba glavna pravca oscilovanja objekta kao i sistem zatvorenih AB hor. i ver. </a:t>
            </a:r>
            <a:endParaRPr lang="en-US" sz="2000" dirty="0" smtClean="0">
              <a:latin typeface="Arial" pitchFamily="34" charset="0"/>
              <a:cs typeface="Arial" pitchFamily="34" charset="0"/>
            </a:endParaRPr>
          </a:p>
          <a:p>
            <a:pPr algn="just"/>
            <a:r>
              <a:rPr lang="hr-HR" sz="2000" dirty="0" smtClean="0">
                <a:latin typeface="Arial" pitchFamily="34" charset="0"/>
                <a:cs typeface="Arial" pitchFamily="34" charset="0"/>
              </a:rPr>
              <a:t>Vod</a:t>
            </a:r>
            <a:r>
              <a:rPr lang="en-US" sz="2000" dirty="0" err="1" smtClean="0">
                <a:latin typeface="Arial" pitchFamily="34" charset="0"/>
                <a:cs typeface="Arial" pitchFamily="34" charset="0"/>
              </a:rPr>
              <a:t>i</a:t>
            </a:r>
            <a:r>
              <a:rPr lang="hr-HR" sz="2000" dirty="0" smtClean="0">
                <a:latin typeface="Arial" pitchFamily="34" charset="0"/>
                <a:cs typeface="Arial" pitchFamily="34" charset="0"/>
              </a:rPr>
              <a:t>ti računa i o lokalnoj stabilnosti parcijalnih delova konstrukcije</a:t>
            </a:r>
            <a:r>
              <a:rPr lang="en-US" sz="2000" dirty="0" smtClean="0">
                <a:latin typeface="Arial" pitchFamily="34" charset="0"/>
                <a:cs typeface="Arial" pitchFamily="34" charset="0"/>
              </a:rPr>
              <a:t> </a:t>
            </a:r>
            <a:r>
              <a:rPr lang="hr-HR" sz="2000" dirty="0" smtClean="0">
                <a:latin typeface="Arial" pitchFamily="34" charset="0"/>
                <a:cs typeface="Arial" pitchFamily="34" charset="0"/>
              </a:rPr>
              <a:t>(atike, dimnjaci, nadst</a:t>
            </a:r>
            <a:r>
              <a:rPr lang="en-US" sz="2000" dirty="0" smtClean="0">
                <a:latin typeface="Arial" pitchFamily="34" charset="0"/>
                <a:cs typeface="Arial" pitchFamily="34" charset="0"/>
              </a:rPr>
              <a:t>re</a:t>
            </a:r>
            <a:r>
              <a:rPr lang="hr-HR" sz="2000" dirty="0" smtClean="0">
                <a:latin typeface="Arial" pitchFamily="34" charset="0"/>
                <a:cs typeface="Arial" pitchFamily="34" charset="0"/>
              </a:rPr>
              <a:t>šnice, stepeništa). Praksa je pokazala da najveći deo štete nastaje na parcijalnim oštećenjima</a:t>
            </a:r>
            <a:r>
              <a:rPr lang="en-US" sz="2000" dirty="0" smtClean="0">
                <a:latin typeface="Arial" pitchFamily="34" charset="0"/>
                <a:cs typeface="Arial" pitchFamily="34" charset="0"/>
              </a:rPr>
              <a:t>.</a:t>
            </a:r>
            <a:endParaRPr lang="hr-HR" sz="2000" dirty="0" smtClean="0">
              <a:latin typeface="Arial" pitchFamily="34" charset="0"/>
              <a:cs typeface="Arial" pitchFamily="34" charset="0"/>
            </a:endParaRPr>
          </a:p>
          <a:p>
            <a:pPr algn="just"/>
            <a:endParaRPr lang="hr-HR" sz="2000" dirty="0" smtClean="0">
              <a:latin typeface="Arial" pitchFamily="34" charset="0"/>
              <a:cs typeface="Arial" pitchFamily="34" charset="0"/>
            </a:endParaRPr>
          </a:p>
          <a:p>
            <a:pPr algn="just"/>
            <a:r>
              <a:rPr lang="hr-HR" sz="2000" dirty="0" smtClean="0">
                <a:latin typeface="Arial" pitchFamily="34" charset="0"/>
                <a:cs typeface="Arial" pitchFamily="34" charset="0"/>
              </a:rPr>
              <a:t>Najčešće greške i nepravilnosti u formi objekta su: </a:t>
            </a:r>
            <a:endParaRPr lang="en-US" sz="2000" dirty="0" smtClean="0">
              <a:latin typeface="Arial" pitchFamily="34" charset="0"/>
              <a:cs typeface="Arial" pitchFamily="34" charset="0"/>
            </a:endParaRPr>
          </a:p>
          <a:p>
            <a:pPr lvl="0" algn="just"/>
            <a:r>
              <a:rPr lang="hr-HR" sz="2000" dirty="0" smtClean="0">
                <a:latin typeface="Arial" pitchFamily="34" charset="0"/>
                <a:cs typeface="Arial" pitchFamily="34" charset="0"/>
              </a:rPr>
              <a:t>Koncentracija velikih masa na višim etažama (primer: bazeni na krovu)</a:t>
            </a:r>
            <a:r>
              <a:rPr lang="en-US" sz="2000" dirty="0" smtClean="0">
                <a:latin typeface="Arial" pitchFamily="34" charset="0"/>
                <a:cs typeface="Arial" pitchFamily="34" charset="0"/>
              </a:rPr>
              <a:t>.</a:t>
            </a:r>
            <a:r>
              <a:rPr lang="hr-HR" sz="2000" dirty="0" smtClean="0">
                <a:latin typeface="Arial" pitchFamily="34" charset="0"/>
                <a:cs typeface="Arial" pitchFamily="34" charset="0"/>
              </a:rPr>
              <a:t> </a:t>
            </a:r>
            <a:endParaRPr lang="en-US" sz="2000" dirty="0" smtClean="0">
              <a:latin typeface="Arial" pitchFamily="34" charset="0"/>
              <a:cs typeface="Arial" pitchFamily="34" charset="0"/>
            </a:endParaRPr>
          </a:p>
          <a:p>
            <a:pPr lvl="0" algn="just"/>
            <a:r>
              <a:rPr lang="hr-HR" sz="2000" dirty="0" smtClean="0">
                <a:latin typeface="Arial" pitchFamily="34" charset="0"/>
                <a:cs typeface="Arial" pitchFamily="34" charset="0"/>
              </a:rPr>
              <a:t>Gradnja sa poluspratovima bez dilatacione odvojenosti celina. </a:t>
            </a:r>
            <a:endParaRPr lang="en-US" sz="2000" dirty="0" smtClean="0">
              <a:latin typeface="Arial" pitchFamily="34" charset="0"/>
              <a:cs typeface="Arial" pitchFamily="34" charset="0"/>
            </a:endParaRPr>
          </a:p>
          <a:p>
            <a:pPr lvl="0" algn="just"/>
            <a:r>
              <a:rPr lang="hr-HR" sz="2000" dirty="0" smtClean="0">
                <a:latin typeface="Arial" pitchFamily="34" charset="0"/>
                <a:cs typeface="Arial" pitchFamily="34" charset="0"/>
              </a:rPr>
              <a:t>Prelazak sa skeletnog (manja krutost) na masivni (veća krutost) sistem</a:t>
            </a:r>
            <a:r>
              <a:rPr lang="en-US" sz="2000" dirty="0" smtClean="0">
                <a:latin typeface="Arial" pitchFamily="34" charset="0"/>
                <a:cs typeface="Arial" pitchFamily="34" charset="0"/>
              </a:rPr>
              <a:t>a</a:t>
            </a:r>
            <a:r>
              <a:rPr lang="hr-HR" sz="2000" dirty="0" smtClean="0">
                <a:latin typeface="Arial" pitchFamily="34" charset="0"/>
                <a:cs typeface="Arial" pitchFamily="34" charset="0"/>
              </a:rPr>
              <a:t> ka višim etažama. Često kod javnih objekata, naročito hotela. </a:t>
            </a:r>
            <a:endParaRPr lang="en-US" sz="2000" dirty="0" smtClean="0">
              <a:latin typeface="Arial" pitchFamily="34" charset="0"/>
              <a:cs typeface="Arial" pitchFamily="34" charset="0"/>
            </a:endParaRPr>
          </a:p>
          <a:p>
            <a:pPr lvl="0" algn="just"/>
            <a:r>
              <a:rPr lang="hr-HR" sz="2000" dirty="0" smtClean="0">
                <a:latin typeface="Arial" pitchFamily="34" charset="0"/>
                <a:cs typeface="Arial" pitchFamily="34" charset="0"/>
              </a:rPr>
              <a:t>Etaže sa smanjenom spratnom visinom, najčešće tehničke etaže. </a:t>
            </a:r>
            <a:endParaRPr lang="en-US" sz="2000" dirty="0" smtClean="0">
              <a:latin typeface="Arial" pitchFamily="34" charset="0"/>
              <a:cs typeface="Arial" pitchFamily="34" charset="0"/>
            </a:endParaRPr>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a:pPr>
            <a:r>
              <a:rPr lang="sr-Latn-RS" sz="3600" b="0" dirty="0" smtClean="0"/>
              <a:t/>
            </a:r>
            <a:br>
              <a:rPr lang="sr-Latn-RS" sz="3600" b="0" dirty="0" smtClean="0"/>
            </a:br>
            <a:r>
              <a:rPr lang="sr-Latn-RS" sz="3600" b="0" dirty="0" smtClean="0"/>
              <a:t/>
            </a:r>
            <a:br>
              <a:rPr lang="sr-Latn-RS" sz="3600" b="0" dirty="0" smtClean="0"/>
            </a:br>
            <a:endParaRPr lang="sr-Latn-RS" sz="3600" b="0" dirty="0" smtClean="0"/>
          </a:p>
        </p:txBody>
      </p:sp>
      <p:sp>
        <p:nvSpPr>
          <p:cNvPr id="4" name="Title 1"/>
          <p:cNvSpPr txBox="1">
            <a:spLocks/>
          </p:cNvSpPr>
          <p:nvPr/>
        </p:nvSpPr>
        <p:spPr>
          <a:xfrm>
            <a:off x="499730" y="404038"/>
            <a:ext cx="10521086" cy="5560828"/>
          </a:xfrm>
          <a:prstGeom prst="rect">
            <a:avLst/>
          </a:prstGeom>
        </p:spPr>
        <p:txBody>
          <a:bodyPr/>
          <a:lstStyle/>
          <a:p>
            <a:endParaRPr lang="en-US" sz="2400" dirty="0" smtClean="0">
              <a:latin typeface="Arial" pitchFamily="34" charset="0"/>
              <a:cs typeface="Arial" pitchFamily="34" charset="0"/>
            </a:endParaRPr>
          </a:p>
          <a:p>
            <a:pPr algn="just"/>
            <a:r>
              <a:rPr lang="hr-HR" sz="2000" dirty="0" smtClean="0">
                <a:latin typeface="Arial" pitchFamily="34" charset="0"/>
                <a:cs typeface="Arial" pitchFamily="34" charset="0"/>
              </a:rPr>
              <a:t>Najčešće greške i nepravilnosti u formi objekta su: </a:t>
            </a:r>
            <a:endParaRPr lang="en-US" sz="2000" dirty="0" smtClean="0">
              <a:latin typeface="Arial" pitchFamily="34" charset="0"/>
              <a:cs typeface="Arial" pitchFamily="34" charset="0"/>
            </a:endParaRPr>
          </a:p>
          <a:p>
            <a:pPr lvl="0" algn="just"/>
            <a:r>
              <a:rPr lang="hr-HR" sz="2000" dirty="0" smtClean="0">
                <a:latin typeface="Arial" pitchFamily="34" charset="0"/>
                <a:cs typeface="Arial" pitchFamily="34" charset="0"/>
              </a:rPr>
              <a:t>Nepravilan i nesimetričan raspored oslonaca (krutosti) u osnovi objekta a naročito razuđeni objekti kod kojih značajna konstruktivna krutost figurira udaljena od centra ukupne krutosti objekta. </a:t>
            </a:r>
            <a:endParaRPr lang="en-US" sz="2000" dirty="0" smtClean="0">
              <a:latin typeface="Arial" pitchFamily="34" charset="0"/>
              <a:cs typeface="Arial" pitchFamily="34" charset="0"/>
            </a:endParaRPr>
          </a:p>
          <a:p>
            <a:pPr lvl="0" algn="just"/>
            <a:r>
              <a:rPr lang="hr-HR" sz="2000" dirty="0" smtClean="0">
                <a:latin typeface="Arial" pitchFamily="34" charset="0"/>
                <a:cs typeface="Arial" pitchFamily="34" charset="0"/>
              </a:rPr>
              <a:t>Seizmički neobezbeđeni posebni delovi konstrukcije (delovi fasade, dimnjaci, spoljna stepeništa, pregradni zidovi koji nisu osl</a:t>
            </a:r>
            <a:r>
              <a:rPr lang="en-US" sz="2000" dirty="0" smtClean="0">
                <a:latin typeface="Arial" pitchFamily="34" charset="0"/>
                <a:cs typeface="Arial" pitchFamily="34" charset="0"/>
              </a:rPr>
              <a:t>o</a:t>
            </a:r>
            <a:r>
              <a:rPr lang="hr-HR" sz="2000" dirty="0" smtClean="0">
                <a:latin typeface="Arial" pitchFamily="34" charset="0"/>
                <a:cs typeface="Arial" pitchFamily="34" charset="0"/>
              </a:rPr>
              <a:t>njeni na gornjoj površini...) </a:t>
            </a:r>
            <a:endParaRPr lang="en-US" sz="2000" dirty="0" smtClean="0">
              <a:latin typeface="Arial" pitchFamily="34" charset="0"/>
              <a:cs typeface="Arial" pitchFamily="34" charset="0"/>
            </a:endParaRPr>
          </a:p>
          <a:p>
            <a:pPr lvl="0" algn="just"/>
            <a:r>
              <a:rPr lang="hr-HR" sz="2000" dirty="0" smtClean="0">
                <a:latin typeface="Arial" pitchFamily="34" charset="0"/>
                <a:cs typeface="Arial" pitchFamily="34" charset="0"/>
              </a:rPr>
              <a:t>Kod viših skeletnih objekata dinamičko dejstvo vetra na konstrukciju može prevazići seizmička dejstva. Ovo je naročito izraženo kod kula, dimnjaka, antena, jarbola, stubova za reklame i bilborda...</a:t>
            </a:r>
            <a:endParaRPr lang="en-US" sz="2000" dirty="0" smtClean="0">
              <a:latin typeface="Arial" pitchFamily="34" charset="0"/>
              <a:cs typeface="Arial" pitchFamily="34" charset="0"/>
            </a:endParaRPr>
          </a:p>
          <a:p>
            <a:pPr algn="just"/>
            <a:r>
              <a:rPr lang="hr-HR" sz="2000" dirty="0" smtClean="0">
                <a:latin typeface="Arial" pitchFamily="34" charset="0"/>
                <a:cs typeface="Arial" pitchFamily="34" charset="0"/>
              </a:rPr>
              <a:t>Princip otpornosti konstrukcije isti je za sva dinamička opterećenja. </a:t>
            </a:r>
          </a:p>
          <a:p>
            <a:pPr lvl="0" algn="just"/>
            <a:endParaRPr lang="sr-Latn-RS" sz="2000" dirty="0" smtClean="0">
              <a:latin typeface="Arial" pitchFamily="34" charset="0"/>
              <a:cs typeface="Arial" pitchFamily="34" charset="0"/>
            </a:endParaRPr>
          </a:p>
          <a:p>
            <a:pPr lvl="0" algn="just"/>
            <a:r>
              <a:rPr lang="en-US" sz="2000" dirty="0" smtClean="0">
                <a:latin typeface="Arial" pitchFamily="34" charset="0"/>
                <a:cs typeface="Arial" pitchFamily="34" charset="0"/>
              </a:rPr>
              <a:t>KORISNICI  (ne </a:t>
            </a:r>
            <a:r>
              <a:rPr lang="en-US" sz="2000" dirty="0" err="1" smtClean="0">
                <a:latin typeface="Arial" pitchFamily="34" charset="0"/>
                <a:cs typeface="Arial" pitchFamily="34" charset="0"/>
              </a:rPr>
              <a:t>koristi</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shodno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nameni</a:t>
            </a:r>
            <a:r>
              <a:rPr lang="sr-Latn-RS" sz="2000" dirty="0" smtClean="0">
                <a:latin typeface="Arial" pitchFamily="34" charset="0"/>
                <a:cs typeface="Arial" pitchFamily="34" charset="0"/>
              </a:rPr>
              <a:t> </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teške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mašine</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gde</a:t>
            </a:r>
            <a:r>
              <a:rPr lang="en-US" sz="2000" dirty="0" smtClean="0">
                <a:latin typeface="Arial" pitchFamily="34" charset="0"/>
                <a:cs typeface="Arial" pitchFamily="34" charset="0"/>
              </a:rPr>
              <a:t> </a:t>
            </a:r>
            <a:r>
              <a:rPr lang="sr-Latn-RS" sz="2000" dirty="0" smtClean="0">
                <a:latin typeface="Arial" pitchFamily="34" charset="0"/>
                <a:cs typeface="Arial" pitchFamily="34" charset="0"/>
              </a:rPr>
              <a:t>nisu predviđene, bez ojačanja konstrukcije </a:t>
            </a:r>
            <a:r>
              <a:rPr lang="en-US" sz="2000" dirty="0" err="1" smtClean="0">
                <a:latin typeface="Arial" pitchFamily="34" charset="0"/>
                <a:cs typeface="Arial" pitchFamily="34" charset="0"/>
              </a:rPr>
              <a:t>npr</a:t>
            </a:r>
            <a:r>
              <a:rPr lang="en-US" sz="2000" dirty="0" smtClean="0">
                <a:latin typeface="Arial" pitchFamily="34" charset="0"/>
                <a:cs typeface="Arial" pitchFamily="34" charset="0"/>
              </a:rPr>
              <a:t>.)</a:t>
            </a:r>
          </a:p>
          <a:p>
            <a:endParaRPr lang="en-US" sz="2400" dirty="0" smtClean="0"/>
          </a:p>
          <a:p>
            <a:endParaRPr lang="en-US" sz="2400" dirty="0" smtClean="0"/>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sr-Latn-RS" sz="2400" b="0" i="0" u="none" strike="noStrike" kern="1200" cap="none" spc="0" normalizeH="0" baseline="0" noProof="0" dirty="0" smtClean="0">
              <a:ln>
                <a:noFill/>
              </a:ln>
              <a:solidFill>
                <a:schemeClr val="tx1"/>
              </a:solidFill>
              <a:effectLst/>
              <a:uLnTx/>
              <a:uFillTx/>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ea typeface="+mj-ea"/>
              <a:cs typeface="+mj-cs"/>
            </a:endParaRPr>
          </a:p>
        </p:txBody>
      </p:sp>
    </p:spTree>
    <p:extLst>
      <p:ext uri="{BB962C8B-B14F-4D97-AF65-F5344CB8AC3E}">
        <p14:creationId xmlns="" xmlns:p14="http://schemas.microsoft.com/office/powerpoint/2010/main" val="16662057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1271</TotalTime>
  <Words>2128</Words>
  <Application>Microsoft Office PowerPoint</Application>
  <PresentationFormat>Custom</PresentationFormat>
  <Paragraphs>642</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Slide 1</vt:lpstr>
      <vt:lpstr>2.6. NEDOSTACI  OBJEKTA KOJI SU POSLEDICA GREŠAKA U PROJEKTOVANJU   ILI GRAĐENJU, POTKOPAVANJA I ŠTETE NASTALE U EKSPLOATACIJI   </vt:lpstr>
      <vt:lpstr>Slide 3</vt:lpstr>
      <vt:lpstr>Slide 4</vt:lpstr>
      <vt:lpstr>Slide 5</vt:lpstr>
      <vt:lpstr>Slide 6</vt:lpstr>
      <vt:lpstr>Slide 7</vt:lpstr>
      <vt:lpstr>  </vt:lpstr>
      <vt:lpstr>  </vt:lpstr>
      <vt:lpstr>2.7. HABANJE OBJEKTA USLED DEJSTAVA TEHNIČKIH ČINILACA   - METODI PROCENE     </vt:lpstr>
      <vt:lpstr>Slide 11</vt:lpstr>
      <vt:lpstr>Slide 12</vt:lpstr>
      <vt:lpstr>METODA STAROST- VEK TRAJANJA  Efektivna starost i ekonomski vek su primarni elementi koji se koriste. Iz ovog odnosa se dobija depresijacija.  Efektivna starost /ekonomski vek x troškovi gradnje = depresijacija   - nije precizna ali je lako razumljiva.  Istražuje se očekivani ekonomski vek sličnih objekata i procenjuje se efektivna starost objekta. Dobija se depresijacija objekta i onda se ona oduzima od troškova gradnje predmetnog objekta kako bi se dobila procenjena vrednost.   Ograničenja: pretpostavlja da svaki objekat ima linearnu depresijaciju tokom ekonomskog veka, ona je aproksimativna, ne deli depresijaciju na njene komponente i ne pravi razliku između kratkotrajnih i dugotrajnih komponenti. </vt:lpstr>
      <vt:lpstr>METODA RAZLAGANJA   Sveobuhvatan i detaljan način za određivanje depresijacije, razlaže ukupnu depresijaciju na komponente -  fizičko, funkcionalno, ekonomsko ... koje se dalje razlažu   TEHNIKE  - procena troškova popravke (fizičko i funkcionalno) - primena odnosa starost veka za popravljivo i nepopravljivo fizičko propadanje za kratkoročne i      dugoročne komponente  - primena procedure da bi se odredile funkcionalne zastarelosti  - analiza tržišnih podataka koji se mogu koristiti za procenu nepopravljive i funkcionalne zastarelosti  - kapitalizacija gubitaka prihoda zastarelosti izazvane nedostacima kao i ekonomske zastarelosti.  Metoda za računanje ukupne zastarelosti i određivanje posebno svake komponente depresijacije.  Ograničenja: previše vremena i sredstava da bi bila praktična, potrebna je jedino kada se traži od procenitelja odvajanje svake od komponenti depresijacije ili kada se druge dve metode depresijacije ne mogu primeniti na tržištu.   </vt:lpstr>
      <vt:lpstr>Sve tri metode razmatraju odnos STAROST - VEK direktno ili indirektno, sve je zasnovano na ovom konceptu bilo objekta ili posebnih elementa i komponenti.  Ovaj princip se naročito koristi kod fizičkog propadanja objekta. Za ovaj koncept se vezuju tri osnovna koncepta:  1- EKONOMSKI VEK OBJEKTA  2- EFEKTIVNA STAROST  3- PREOSTALI EKONOMSKI VEK  i razmatra sve elemente depresijacije    PROCENA EFEKTIVNE STAROSTI OBJEKTA PODRAZUMEVA NE SAMO FIZIČKU VEĆ I FUNKCIONALNU I EKONOMSKU ZASTARELOST.  Karakteristična je za metode ekstrakcije sa tržišta i starost-vek, može se modifikovati tako da može da odražava prisustvo bilo kog kratkotrajnog elementa objekta koji ima popravljivu ili nepopravljivu fizičku depresijaciju.  </vt:lpstr>
      <vt:lpstr>U METODI RAZLAGANJA najvažniji je koncept starost - životni vek   KORISNI VEK  (ima samo fizičku komponentu) i bi bio duži nego ekonomski vek STVARNA STAROST  PREOSTALI KORISNI VEK   - odnosi se na razdvajanje fizičkog propadanja od funkcionalne i ekonomske zastarelosti    U prve dve metode:  1 -EKONOMSKI VEK OBJEKTA  sve tri komponente (funkcionalnu ,fizičku, ekonomsku) 2 -EFEKTIVNA STAROST  3 -PREOSTALI EKONOMSKI VEK  Uprkos razlikama u metodama korisni vek (razlaganje) ili ekonomski vek (ekstrakcija i strost vek ) bi trebalo da dovedu do istih rezultata u proceni ukupne depresijacije.     </vt:lpstr>
      <vt:lpstr>STVARNA STAROST /EFEKTIVNA STAROST   STVARNA STAROST - broj godina od kada je objekat napravljen.  Početni element u analizi efektivne starosti ili u analizi fizikog propadanja kod kratkotrajnih i dugotrajnih elementa objekta.   EFEKTIVNA STAROST određena je stanjem i upotrebnom vrednošću objekta i zasnovana je na sudu procenitelja i interpretaciji percepcije tržišta prema konkretnom objektu. Kvalitet odžavanja utiče na brzinu depresijacije.  Efektivna starost može biti duža, kraća ili ista kao stvarna starost u zavisnosti od toga da li je objekat održavan odlično, slabo ili tipično.      </vt:lpstr>
      <vt:lpstr>EKONOMSKI VEK / KORISNI VEK   EKONOMSKI VEK počinje kada se objekat izgradi (počne upotreba), a završava kada više nije ekonomski upotrebljiv (ne doprinosi upotrebi) - kraći je nego period fizičkog postojanja objekta.  može se produžiti  - renoviranjem  - sanacijom  - adaptacijom  - rekonstrukcijom   KORISNI VEK u metodi razlaganja je period vremena u kome se za komponente objekta ili objekat može smatrati da će vršiti svoju funkciju za svrhu za koju je projektovan, ako je fizički vek nekih komponenti duži (beton ,čelik-100 god.) korisni vek prepoznaje ekonomske uticaje  koji deluju na objekte koji imaju ove komponente.  Korisni vek kratkotrajnih komponenti (obloge, pokrivači instalacije...)  je kraći nego ekonomski vek objekta. Tako dugovečne komponente - konstrukcija, podzemne instalacije... imaju korisni vek dužine barem kao ekonomski vek. Ovo je važno u metodi razlaganja za potrebe ocene depresijacije elementa ... Tako na primer :      </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Milica</dc:creator>
  <cp:lastModifiedBy>user</cp:lastModifiedBy>
  <cp:revision>265</cp:revision>
  <dcterms:created xsi:type="dcterms:W3CDTF">2017-10-13T10:19:34Z</dcterms:created>
  <dcterms:modified xsi:type="dcterms:W3CDTF">2019-03-01T10:29:29Z</dcterms:modified>
</cp:coreProperties>
</file>