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Override12.xml" ContentType="application/vnd.openxmlformats-officedocument.themeOverride+xml"/>
  <Override PartName="/ppt/theme/themeOverride30.xml" ContentType="application/vnd.openxmlformats-officedocument.themeOverr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theme/themeOverride5.xml" ContentType="application/vnd.openxmlformats-officedocument.themeOverr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heme/themeOverride39.xml" ContentType="application/vnd.openxmlformats-officedocument.themeOverride+xml"/>
  <Override PartName="/ppt/theme/themeOverride17.xml" ContentType="application/vnd.openxmlformats-officedocument.themeOverride+xml"/>
  <Override PartName="/ppt/theme/themeOverride28.xml" ContentType="application/vnd.openxmlformats-officedocument.themeOverride+xml"/>
  <Override PartName="/ppt/theme/themeOverride46.xml" ContentType="application/vnd.openxmlformats-officedocument.themeOverride+xml"/>
  <Override PartName="/ppt/theme/themeOverride24.xml" ContentType="application/vnd.openxmlformats-officedocument.themeOverride+xml"/>
  <Override PartName="/ppt/theme/themeOverride35.xml" ContentType="application/vnd.openxmlformats-officedocument.themeOverride+xml"/>
  <Override PartName="/ppt/theme/themeOverride53.xml" ContentType="application/vnd.openxmlformats-officedocument.themeOverr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Override13.xml" ContentType="application/vnd.openxmlformats-officedocument.themeOverride+xml"/>
  <Override PartName="/ppt/theme/themeOverride22.xml" ContentType="application/vnd.openxmlformats-officedocument.themeOverride+xml"/>
  <Override PartName="/ppt/theme/themeOverride33.xml" ContentType="application/vnd.openxmlformats-officedocument.themeOverride+xml"/>
  <Override PartName="/ppt/theme/themeOverride42.xml" ContentType="application/vnd.openxmlformats-officedocument.themeOverride+xml"/>
  <Override PartName="/ppt/theme/themeOverride51.xml" ContentType="application/vnd.openxmlformats-officedocument.themeOverr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Default Extension="png" ContentType="image/png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theme/themeOverride20.xml" ContentType="application/vnd.openxmlformats-officedocument.themeOverride+xml"/>
  <Override PartName="/ppt/theme/themeOverride31.xml" ContentType="application/vnd.openxmlformats-officedocument.themeOverride+xml"/>
  <Override PartName="/ppt/theme/themeOverride40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theme/themeOverride29.xml" ContentType="application/vnd.openxmlformats-officedocument.themeOverride+xml"/>
  <Override PartName="/ppt/theme/themeOverride38.xml" ContentType="application/vnd.openxmlformats-officedocument.themeOverride+xml"/>
  <Override PartName="/ppt/theme/themeOverride47.xml" ContentType="application/vnd.openxmlformats-officedocument.themeOverride+xml"/>
  <Override PartName="/ppt/theme/themeOverride49.xml" ContentType="application/vnd.openxmlformats-officedocument.themeOverride+xml"/>
  <Default Extension="wdp" ContentType="image/vnd.ms-photo"/>
  <Override PartName="/ppt/theme/themeOverride18.xml" ContentType="application/vnd.openxmlformats-officedocument.themeOverride+xml"/>
  <Override PartName="/ppt/theme/themeOverride27.xml" ContentType="application/vnd.openxmlformats-officedocument.themeOverride+xml"/>
  <Override PartName="/ppt/theme/themeOverride36.xml" ContentType="application/vnd.openxmlformats-officedocument.themeOverride+xml"/>
  <Override PartName="/ppt/theme/themeOverride45.xml" ContentType="application/vnd.openxmlformats-officedocument.themeOverride+xml"/>
  <Override PartName="/ppt/theme/themeOverride56.xml" ContentType="application/vnd.openxmlformats-officedocument.themeOverride+xml"/>
  <Override PartName="/ppt/theme/themeOverride16.xml" ContentType="application/vnd.openxmlformats-officedocument.themeOverride+xml"/>
  <Override PartName="/ppt/theme/themeOverride25.xml" ContentType="application/vnd.openxmlformats-officedocument.themeOverride+xml"/>
  <Override PartName="/ppt/theme/themeOverride34.xml" ContentType="application/vnd.openxmlformats-officedocument.themeOverride+xml"/>
  <Override PartName="/ppt/theme/themeOverride43.xml" ContentType="application/vnd.openxmlformats-officedocument.themeOverride+xml"/>
  <Override PartName="/ppt/theme/themeOverride54.xml" ContentType="application/vnd.openxmlformats-officedocument.themeOverr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theme/themeOverride9.xml" ContentType="application/vnd.openxmlformats-officedocument.themeOverride+xml"/>
  <Override PartName="/ppt/theme/themeOverride14.xml" ContentType="application/vnd.openxmlformats-officedocument.themeOverride+xml"/>
  <Override PartName="/ppt/theme/themeOverride23.xml" ContentType="application/vnd.openxmlformats-officedocument.themeOverride+xml"/>
  <Override PartName="/ppt/theme/themeOverride32.xml" ContentType="application/vnd.openxmlformats-officedocument.themeOverride+xml"/>
  <Override PartName="/ppt/theme/themeOverride41.xml" ContentType="application/vnd.openxmlformats-officedocument.themeOverride+xml"/>
  <Override PartName="/ppt/theme/themeOverride52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theme/themeOverride7.xml" ContentType="application/vnd.openxmlformats-officedocument.themeOverride+xml"/>
  <Override PartName="/ppt/theme/themeOverride21.xml" ContentType="application/vnd.openxmlformats-officedocument.themeOverride+xml"/>
  <Override PartName="/ppt/theme/themeOverride50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theme/themeOverride19.xml" ContentType="application/vnd.openxmlformats-officedocument.themeOverride+xml"/>
  <Override PartName="/ppt/theme/themeOverride48.xml" ContentType="application/vnd.openxmlformats-officedocument.themeOverride+xml"/>
  <Override PartName="/ppt/theme/themeOverride37.xml" ContentType="application/vnd.openxmlformats-officedocument.themeOverride+xml"/>
  <Override PartName="/ppt/theme/themeOverride55.xml" ContentType="application/vnd.openxmlformats-officedocument.themeOverride+xml"/>
  <Override PartName="/ppt/theme/themeOverride15.xml" ContentType="application/vnd.openxmlformats-officedocument.themeOverride+xml"/>
  <Override PartName="/ppt/theme/themeOverride26.xml" ContentType="application/vnd.openxmlformats-officedocument.themeOverride+xml"/>
  <Override PartName="/ppt/theme/themeOverride44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61"/>
  </p:notesMasterIdLst>
  <p:sldIdLst>
    <p:sldId id="256" r:id="rId2"/>
    <p:sldId id="322" r:id="rId3"/>
    <p:sldId id="359" r:id="rId4"/>
    <p:sldId id="360" r:id="rId5"/>
    <p:sldId id="391" r:id="rId6"/>
    <p:sldId id="392" r:id="rId7"/>
    <p:sldId id="393" r:id="rId8"/>
    <p:sldId id="394" r:id="rId9"/>
    <p:sldId id="395" r:id="rId10"/>
    <p:sldId id="396" r:id="rId11"/>
    <p:sldId id="397" r:id="rId12"/>
    <p:sldId id="399" r:id="rId13"/>
    <p:sldId id="398" r:id="rId14"/>
    <p:sldId id="400" r:id="rId15"/>
    <p:sldId id="401" r:id="rId16"/>
    <p:sldId id="402" r:id="rId17"/>
    <p:sldId id="403" r:id="rId18"/>
    <p:sldId id="404" r:id="rId19"/>
    <p:sldId id="405" r:id="rId20"/>
    <p:sldId id="406" r:id="rId21"/>
    <p:sldId id="407" r:id="rId22"/>
    <p:sldId id="408" r:id="rId23"/>
    <p:sldId id="409" r:id="rId24"/>
    <p:sldId id="410" r:id="rId25"/>
    <p:sldId id="411" r:id="rId26"/>
    <p:sldId id="450" r:id="rId27"/>
    <p:sldId id="412" r:id="rId28"/>
    <p:sldId id="413" r:id="rId29"/>
    <p:sldId id="414" r:id="rId30"/>
    <p:sldId id="415" r:id="rId31"/>
    <p:sldId id="416" r:id="rId32"/>
    <p:sldId id="417" r:id="rId33"/>
    <p:sldId id="418" r:id="rId34"/>
    <p:sldId id="420" r:id="rId35"/>
    <p:sldId id="419" r:id="rId36"/>
    <p:sldId id="423" r:id="rId37"/>
    <p:sldId id="424" r:id="rId38"/>
    <p:sldId id="425" r:id="rId39"/>
    <p:sldId id="426" r:id="rId40"/>
    <p:sldId id="427" r:id="rId41"/>
    <p:sldId id="428" r:id="rId42"/>
    <p:sldId id="449" r:id="rId43"/>
    <p:sldId id="429" r:id="rId44"/>
    <p:sldId id="430" r:id="rId45"/>
    <p:sldId id="431" r:id="rId46"/>
    <p:sldId id="432" r:id="rId47"/>
    <p:sldId id="433" r:id="rId48"/>
    <p:sldId id="434" r:id="rId49"/>
    <p:sldId id="436" r:id="rId50"/>
    <p:sldId id="438" r:id="rId51"/>
    <p:sldId id="439" r:id="rId52"/>
    <p:sldId id="440" r:id="rId53"/>
    <p:sldId id="441" r:id="rId54"/>
    <p:sldId id="442" r:id="rId55"/>
    <p:sldId id="443" r:id="rId56"/>
    <p:sldId id="444" r:id="rId57"/>
    <p:sldId id="446" r:id="rId58"/>
    <p:sldId id="445" r:id="rId59"/>
    <p:sldId id="447" r:id="rId6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31" autoAdjust="0"/>
    <p:restoredTop sz="94660"/>
  </p:normalViewPr>
  <p:slideViewPr>
    <p:cSldViewPr snapToGrid="0">
      <p:cViewPr>
        <p:scale>
          <a:sx n="90" d="100"/>
          <a:sy n="90" d="100"/>
        </p:scale>
        <p:origin x="-1368" y="-6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EDFA4-00C3-4485-9E92-26CBA89A51A7}" type="datetimeFigureOut">
              <a:rPr lang="sr-Latn-RS" smtClean="0"/>
              <a:pPr/>
              <a:t>1.3.2019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91F25-538B-44DD-B790-12D9081A5205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84045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44840" y="3602038"/>
            <a:ext cx="9144000" cy="56890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Latn-RS" dirty="0" smtClean="0"/>
              <a:t>Naslov/Naziv teme predavanja</a:t>
            </a:r>
            <a:endParaRPr lang="sr-Latn-RS" dirty="0"/>
          </a:p>
        </p:txBody>
      </p:sp>
      <p:pic>
        <p:nvPicPr>
          <p:cNvPr id="7" name="Picture 10" descr="Image result for teacher icon 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0732" y="4147471"/>
            <a:ext cx="781968" cy="76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clock timer png"/>
          <p:cNvPicPr>
            <a:picLocks noChangeAspect="1" noChangeArrowheads="1"/>
          </p:cNvPicPr>
          <p:nvPr userDrawn="1"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6772" y="4228910"/>
            <a:ext cx="438171" cy="43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64108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56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r-Latn-R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76300" y="2076450"/>
            <a:ext cx="10515600" cy="40005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414531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r-Latn-R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2038350"/>
            <a:ext cx="4933950" cy="40386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r-Latn-R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438900" y="2038350"/>
            <a:ext cx="4933950" cy="40386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2833844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6511" y="5814025"/>
            <a:ext cx="12192000" cy="111015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biLevel thresh="25000"/>
          </a:blip>
          <a:stretch>
            <a:fillRect/>
          </a:stretch>
        </p:blipFill>
        <p:spPr>
          <a:xfrm>
            <a:off x="10371221" y="5547972"/>
            <a:ext cx="1612748" cy="1674345"/>
          </a:xfrm>
          <a:prstGeom prst="rect">
            <a:avLst/>
          </a:prstGeom>
        </p:spPr>
      </p:pic>
      <p:sp>
        <p:nvSpPr>
          <p:cNvPr id="14" name="Oval 13"/>
          <p:cNvSpPr/>
          <p:nvPr userDrawn="1"/>
        </p:nvSpPr>
        <p:spPr>
          <a:xfrm rot="10162212" flipH="1">
            <a:off x="-105519" y="2761999"/>
            <a:ext cx="12175565" cy="3852142"/>
          </a:xfrm>
          <a:prstGeom prst="ellipse">
            <a:avLst/>
          </a:prstGeom>
          <a:solidFill>
            <a:schemeClr val="bg1"/>
          </a:solidFill>
          <a:ln w="47625">
            <a:noFill/>
          </a:ln>
          <a:effectLst>
            <a:outerShdw blurRad="101600" dist="38100" sx="76000" sy="76000" algn="l" rotWithShape="0">
              <a:prstClr val="black">
                <a:alpha val="7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9" name="Oval 18"/>
          <p:cNvSpPr/>
          <p:nvPr userDrawn="1"/>
        </p:nvSpPr>
        <p:spPr>
          <a:xfrm rot="10036807" flipH="1">
            <a:off x="-116637" y="3661707"/>
            <a:ext cx="9775349" cy="2259590"/>
          </a:xfrm>
          <a:prstGeom prst="ellipse">
            <a:avLst/>
          </a:prstGeom>
          <a:solidFill>
            <a:schemeClr val="bg1"/>
          </a:solidFill>
          <a:ln w="47625">
            <a:noFill/>
          </a:ln>
          <a:effectLst>
            <a:outerShdw blurRad="101600" dist="38100" sx="76000" sy="76000" algn="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48900" y="222175"/>
            <a:ext cx="1735069" cy="78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317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4" r:id="rId2"/>
    <p:sldLayoutId id="214748369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9.xml"/><Relationship Id="rId4" Type="http://schemas.openxmlformats.org/officeDocument/2006/relationships/image" Target="../media/image15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1.xml"/><Relationship Id="rId4" Type="http://schemas.openxmlformats.org/officeDocument/2006/relationships/image" Target="../media/image18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6916" y="2927336"/>
            <a:ext cx="9144000" cy="568909"/>
          </a:xfrm>
        </p:spPr>
        <p:txBody>
          <a:bodyPr/>
          <a:lstStyle/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UVOD U GRA</a:t>
            </a:r>
            <a:r>
              <a:rPr lang="sr-Latn-RS" sz="4400" dirty="0" smtClean="0">
                <a:latin typeface="Arial" pitchFamily="34" charset="0"/>
                <a:cs typeface="Arial" pitchFamily="34" charset="0"/>
              </a:rPr>
              <a:t>ĐEVINARSTVO</a:t>
            </a:r>
            <a:endParaRPr lang="sr-Latn-R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90615" y="4293078"/>
            <a:ext cx="3711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mtClean="0">
                <a:latin typeface="Century Gothic" panose="020B0502020202020204" pitchFamily="34" charset="0"/>
              </a:rPr>
              <a:t>Snežana Anđušić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en-US" dirty="0" err="1" smtClean="0">
                <a:latin typeface="Century Gothic" panose="020B0502020202020204" pitchFamily="34" charset="0"/>
              </a:rPr>
              <a:t>dipl.ing.arh</a:t>
            </a:r>
            <a:r>
              <a:rPr lang="en-US" dirty="0" smtClean="0">
                <a:latin typeface="Century Gothic" panose="020B0502020202020204" pitchFamily="34" charset="0"/>
              </a:rPr>
              <a:t>.</a:t>
            </a:r>
          </a:p>
          <a:p>
            <a:r>
              <a:rPr lang="en-US" dirty="0" err="1" smtClean="0">
                <a:latin typeface="Century Gothic" panose="020B0502020202020204" pitchFamily="34" charset="0"/>
              </a:rPr>
              <a:t>Sudski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en-US" dirty="0" err="1" smtClean="0">
                <a:latin typeface="Century Gothic" panose="020B0502020202020204" pitchFamily="34" charset="0"/>
              </a:rPr>
              <a:t>ve</a:t>
            </a:r>
            <a:r>
              <a:rPr lang="x-none" smtClean="0">
                <a:latin typeface="Century Gothic" panose="020B0502020202020204" pitchFamily="34" charset="0"/>
              </a:rPr>
              <a:t>štak</a:t>
            </a:r>
            <a:r>
              <a:rPr lang="sr-Latn-RS" dirty="0" smtClean="0">
                <a:latin typeface="Century Gothic" panose="020B0502020202020204" pitchFamily="34" charset="0"/>
              </a:rPr>
              <a:t>,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L</a:t>
            </a:r>
            <a:r>
              <a:rPr lang="sr-Latn-RS" dirty="0" smtClean="0">
                <a:latin typeface="Century Gothic" panose="020B0502020202020204" pitchFamily="34" charset="0"/>
              </a:rPr>
              <a:t>ic.procen.nepokretnosti </a:t>
            </a:r>
            <a:endParaRPr lang="en-US" dirty="0" smtClean="0">
              <a:latin typeface="Century Gothic" panose="020B0502020202020204" pitchFamily="34" charset="0"/>
            </a:endParaRPr>
          </a:p>
          <a:p>
            <a:endParaRPr lang="sr-Latn-RS" dirty="0">
              <a:latin typeface="Century Gothic" panose="020B0502020202020204" pitchFamily="34" charset="0"/>
            </a:endParaRPr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3532325" y="5414652"/>
            <a:ext cx="3046027" cy="594946"/>
          </a:xfrm>
          <a:prstGeom prst="rect">
            <a:avLst/>
          </a:prstGeom>
        </p:spPr>
        <p:txBody>
          <a:bodyPr/>
          <a:lstStyle>
            <a:defPPr>
              <a:defRPr lang="sr-Latn-R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800" dirty="0" smtClean="0">
                <a:latin typeface="Arial" pitchFamily="34" charset="0"/>
                <a:cs typeface="Arial" pitchFamily="34" charset="0"/>
              </a:rPr>
              <a:t>Beograd,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RS" sz="1800" dirty="0" smtClean="0">
                <a:latin typeface="Arial" pitchFamily="34" charset="0"/>
                <a:cs typeface="Arial" pitchFamily="34" charset="0"/>
              </a:rPr>
              <a:t>03</a:t>
            </a:r>
            <a:r>
              <a:rPr lang="sr-Latn-RS" sz="18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.03.2019.</a:t>
            </a:r>
            <a:endParaRPr lang="sr-Latn-RS" sz="18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8296082" y="4293078"/>
            <a:ext cx="2793675" cy="397379"/>
          </a:xfrm>
          <a:prstGeom prst="rect">
            <a:avLst/>
          </a:prstGeom>
        </p:spPr>
        <p:txBody>
          <a:bodyPr/>
          <a:lstStyle>
            <a:defPPr>
              <a:defRPr lang="sr-Latn-R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ukupno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RS" sz="18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XVII časova</a:t>
            </a:r>
            <a:endParaRPr lang="sr-Latn-RS" sz="1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2772" y="967563"/>
            <a:ext cx="10005237" cy="124400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baseline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sr-Latn-RS" sz="2800" dirty="0" smtClean="0">
                <a:latin typeface="Arial" pitchFamily="34" charset="0"/>
                <a:cs typeface="Arial" pitchFamily="34" charset="0"/>
              </a:rPr>
              <a:t>STRUČNA OBUKA ZA PROCENITELJE VREDNOSTI NEPOKRETNOSTI</a:t>
            </a:r>
            <a:r>
              <a:rPr lang="sr-Latn-RS" sz="2800" dirty="0" smtClean="0">
                <a:latin typeface="+mj-lt"/>
              </a:rPr>
              <a:t/>
            </a:r>
            <a:br>
              <a:rPr lang="sr-Latn-RS" sz="2800" dirty="0" smtClean="0">
                <a:latin typeface="+mj-lt"/>
              </a:rPr>
            </a:br>
            <a:endParaRPr lang="sr-Latn-RS" sz="2800" dirty="0">
              <a:latin typeface="+mj-lt"/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4658894" y="3593671"/>
            <a:ext cx="1943292" cy="397379"/>
          </a:xfrm>
          <a:prstGeom prst="rect">
            <a:avLst/>
          </a:prstGeom>
        </p:spPr>
        <p:txBody>
          <a:bodyPr/>
          <a:lstStyle>
            <a:defPPr>
              <a:defRPr lang="sr-Latn-R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2400" dirty="0" smtClean="0">
                <a:latin typeface="Arial" pitchFamily="34" charset="0"/>
                <a:cs typeface="Arial" pitchFamily="34" charset="0"/>
              </a:rPr>
              <a:t>IV DEO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RS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sr-Latn-RS" sz="24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334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2382" y="786809"/>
            <a:ext cx="1018599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RS" sz="2000" dirty="0" smtClean="0"/>
          </a:p>
          <a:p>
            <a:pPr algn="just"/>
            <a:endParaRPr lang="sr-Latn-C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r-Latn-RS" sz="2000" dirty="0" smtClean="0">
                <a:latin typeface="Arial" pitchFamily="34" charset="0"/>
                <a:cs typeface="Arial" pitchFamily="34" charset="0"/>
              </a:rPr>
              <a:t>19)	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postrojenja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tretman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opasnog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otpada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spaljivanjem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termičkim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ili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fizičkim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, 	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fizičko-hemijskim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hemijskim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postupcima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kao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centralnih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skladišta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ili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deponija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odlaganje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opasnog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otpada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regionalnih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deponija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odnosno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deponija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odlaganje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opasnog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otpada</a:t>
            </a:r>
            <a:r>
              <a:rPr lang="sr-Cyrl-RS" sz="2000" dirty="0" smtClean="0">
                <a:latin typeface="Arial" pitchFamily="34" charset="0"/>
                <a:cs typeface="Arial" pitchFamily="34" charset="0"/>
              </a:rPr>
              <a:t>, određena posebnim propisom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;</a:t>
            </a:r>
            <a:endParaRPr lang="sr-Latn-C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r-Latn-CS" sz="2000" dirty="0" smtClean="0">
                <a:latin typeface="Arial" pitchFamily="34" charset="0"/>
                <a:cs typeface="Arial" pitchFamily="34" charset="0"/>
              </a:rPr>
              <a:t>20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sr-Latn-CS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pristaništa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luka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r>
              <a:rPr lang="sr-Latn-CS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sr-Cyrl-RS" sz="2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sr-Latn-CS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objekata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proizvodnju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energije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iz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obnovljivih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izvora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energije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CS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vetar</a:t>
            </a:r>
            <a:r>
              <a:rPr lang="sr-Latn-C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biogas, 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solarna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energija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geotermalna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energija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biomasa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deponijski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gas, gas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iz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komunalnih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otpadnih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voda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dr.</a:t>
            </a:r>
            <a:r>
              <a:rPr lang="sr-Cyrl-RS" sz="2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elektrana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kombinovanom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proizvodnjom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pojedinačne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snage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do 10 MW</a:t>
            </a:r>
            <a:r>
              <a:rPr lang="sr-Latn-CS" sz="2000" dirty="0" smtClean="0">
                <a:latin typeface="Arial" pitchFamily="34" charset="0"/>
                <a:cs typeface="Arial" pitchFamily="34" charset="0"/>
              </a:rPr>
              <a:t>;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AutoNum type="arabicParenR" startAt="22"/>
            </a:pPr>
            <a:r>
              <a:rPr lang="sr-Latn-RS" sz="20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objekata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odnosno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delova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objekata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unutar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kojih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smešta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telekomunikaciona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oprema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sistemi</a:t>
            </a:r>
            <a:r>
              <a:rPr lang="sr-Latn-C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buAutoNum type="arabicParenR" startAt="22"/>
            </a:pPr>
            <a:endParaRPr lang="en-US" sz="2000" dirty="0" smtClean="0"/>
          </a:p>
          <a:p>
            <a:pPr marL="457200" indent="-457200">
              <a:buAutoNum type="arabicParenR" startAt="7"/>
            </a:pPr>
            <a:endParaRPr lang="en-US" sz="2000" dirty="0" smtClean="0"/>
          </a:p>
          <a:p>
            <a:endParaRPr lang="en-US" dirty="0" smtClean="0"/>
          </a:p>
          <a:p>
            <a:pPr lvl="0"/>
            <a:endParaRPr lang="en-US" dirty="0" smtClean="0"/>
          </a:p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4791" y="606056"/>
            <a:ext cx="10185990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CS" sz="2000" dirty="0" smtClean="0">
                <a:latin typeface="Arial" pitchFamily="34" charset="0"/>
                <a:cs typeface="Arial" pitchFamily="34" charset="0"/>
              </a:rPr>
              <a:t>Član 36.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r-Cyrl-RS" sz="2000" dirty="0" smtClean="0">
                <a:latin typeface="Arial" pitchFamily="34" charset="0"/>
                <a:cs typeface="Arial" pitchFamily="34" charset="0"/>
              </a:rPr>
              <a:t>Kada je predmet tehničkog pregleda u smislu zakona kojim se uređuje izgradnja objekat iz člana 3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sr-Cyrl-RS" sz="2000" dirty="0" smtClean="0">
                <a:latin typeface="Arial" pitchFamily="34" charset="0"/>
                <a:cs typeface="Arial" pitchFamily="34" charset="0"/>
              </a:rPr>
              <a:t>. ovog zakona, član komisije za tehnički pregled koji utvrđuje podobnost objekta za upotrebu u pogledu sprovedenosti mera zaštite od požara predviđenih u tehničkoj dokumentaciji je lice sa licencom zaposleno u organu državne uprave nadležnom za poslove zaštite od požara ovlašćeno za donošenje rešenja u delokrugu rada. Za potrebe ovog lica tehničke poslove obavljaju stručne osobe zaposlene u organu državne uprave nadležnom za poslove zaštite od požara.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r-Cyrl-RS" sz="2000" dirty="0" smtClean="0">
                <a:latin typeface="Arial" pitchFamily="34" charset="0"/>
                <a:cs typeface="Arial" pitchFamily="34" charset="0"/>
              </a:rPr>
              <a:t>Odredbe stava 1. ovog člana primenjuju se i na pojedine objekte iz čl. 33. i to: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r-Cyrl-RS" sz="2000" dirty="0" smtClean="0">
                <a:latin typeface="Arial" pitchFamily="34" charset="0"/>
                <a:cs typeface="Arial" pitchFamily="34" charset="0"/>
              </a:rPr>
              <a:t>1) stambene, stambeno-poslovne i poslovne objekte, a koji spadaju u visoke objekte u skladu sa posebnim propisom;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r-Cyrl-RS" sz="2000" dirty="0" smtClean="0">
                <a:latin typeface="Arial" pitchFamily="34" charset="0"/>
                <a:cs typeface="Arial" pitchFamily="34" charset="0"/>
              </a:rPr>
              <a:t>2) zgrade za stanovanje zajednica, hotele, motele, restorane i objekte za trgovinu na veliko i malo, površine preko 2.000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sr-Cyrl-RS" sz="2000" baseline="30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r>
              <a:rPr lang="sr-Cyrl-RS" sz="2000" dirty="0" smtClean="0">
                <a:latin typeface="Arial" pitchFamily="34" charset="0"/>
                <a:cs typeface="Arial" pitchFamily="34" charset="0"/>
              </a:rPr>
              <a:t>3) noćne klubove i slične ugostiteljske objekte;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r-Cyrl-RS" sz="2000" dirty="0" smtClean="0">
                <a:latin typeface="Arial" pitchFamily="34" charset="0"/>
                <a:cs typeface="Arial" pitchFamily="34" charset="0"/>
              </a:rPr>
              <a:t>4) druge objekte javne namene površine preko 500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sr-Cyrl-RS" sz="2000" baseline="30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r>
              <a:rPr lang="sr-Cyrl-RS" sz="2000" dirty="0" smtClean="0">
                <a:latin typeface="Arial" pitchFamily="34" charset="0"/>
                <a:cs typeface="Arial" pitchFamily="34" charset="0"/>
              </a:rPr>
              <a:t>5) velike samostalne garaže;</a:t>
            </a:r>
            <a:endParaRPr lang="sr-Latn-R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r-Cyrl-RS" sz="2000" dirty="0" smtClean="0">
                <a:latin typeface="Arial" pitchFamily="34" charset="0"/>
                <a:cs typeface="Arial" pitchFamily="34" charset="0"/>
              </a:rPr>
              <a:t>6) objekte u kojima se proizvode, prerađuju i skladište hemikalije koje mogu izazvati požar ili eksploziju ili ugroziti zdravlje i bezbednost ljudi i materijalnih dobara;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/>
          </a:p>
          <a:p>
            <a:pPr marL="457200" indent="-457200"/>
            <a:endParaRPr lang="en-US" sz="2000" dirty="0" smtClean="0"/>
          </a:p>
          <a:p>
            <a:pPr marL="457200" indent="-457200">
              <a:buAutoNum type="arabicParenR" startAt="7"/>
            </a:pPr>
            <a:endParaRPr lang="en-US" sz="2000" dirty="0" smtClean="0"/>
          </a:p>
          <a:p>
            <a:endParaRPr lang="en-US" dirty="0" smtClean="0"/>
          </a:p>
          <a:p>
            <a:pPr lvl="0"/>
            <a:endParaRPr lang="en-US" dirty="0" smtClean="0"/>
          </a:p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9219" y="723014"/>
            <a:ext cx="10185990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 smtClean="0">
                <a:latin typeface="Arial" pitchFamily="34" charset="0"/>
                <a:cs typeface="Arial" pitchFamily="34" charset="0"/>
              </a:rPr>
              <a:t>7) 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sr-Cyrl-RS" sz="2000" dirty="0" smtClean="0">
                <a:latin typeface="Arial" pitchFamily="34" charset="0"/>
                <a:cs typeface="Arial" pitchFamily="34" charset="0"/>
              </a:rPr>
              <a:t>objekte u čijim se pogonima proizvode, prerađuju ili obrađuju čvrste zapaljive 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sr-Cyrl-RS" sz="2000" dirty="0" smtClean="0">
                <a:latin typeface="Arial" pitchFamily="34" charset="0"/>
                <a:cs typeface="Arial" pitchFamily="34" charset="0"/>
              </a:rPr>
              <a:t>materije, pri čemu nastaju eksplozivne smeše gasova, para i prašine;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r-Cyrl-RS" sz="2000" dirty="0" smtClean="0">
                <a:latin typeface="Arial" pitchFamily="34" charset="0"/>
                <a:cs typeface="Arial" pitchFamily="34" charset="0"/>
              </a:rPr>
              <a:t>8) 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sr-Cyrl-RS" sz="2000" dirty="0" smtClean="0">
                <a:latin typeface="Arial" pitchFamily="34" charset="0"/>
                <a:cs typeface="Arial" pitchFamily="34" charset="0"/>
              </a:rPr>
              <a:t>stanice za snabdevanje gorivom motornih vozila ili plovila na sopstveni pogon, 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sr-Cyrl-RS" sz="2000" dirty="0" smtClean="0">
                <a:latin typeface="Arial" pitchFamily="34" charset="0"/>
                <a:cs typeface="Arial" pitchFamily="34" charset="0"/>
              </a:rPr>
              <a:t>skladišnog kapaciteta do 500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sr-Cyrl-RS" sz="2000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sr-Cyrl-RS" sz="2000" dirty="0" smtClean="0">
                <a:latin typeface="Arial" pitchFamily="34" charset="0"/>
                <a:cs typeface="Arial" pitchFamily="34" charset="0"/>
              </a:rPr>
              <a:t> zapaljivih tečnosti;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r-Cyrl-RS" sz="2000" dirty="0" smtClean="0">
                <a:latin typeface="Arial" pitchFamily="34" charset="0"/>
                <a:cs typeface="Arial" pitchFamily="34" charset="0"/>
              </a:rPr>
              <a:t>9) 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sr-Cyrl-RS" sz="2000" dirty="0" smtClean="0">
                <a:latin typeface="Arial" pitchFamily="34" charset="0"/>
                <a:cs typeface="Arial" pitchFamily="34" charset="0"/>
              </a:rPr>
              <a:t>industrijske objekte površine preko 3.000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sr-Cyrl-RS" sz="2000" baseline="30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sr-Cyrl-RS" sz="2000" dirty="0" smtClean="0">
                <a:latin typeface="Arial" pitchFamily="34" charset="0"/>
                <a:cs typeface="Arial" pitchFamily="34" charset="0"/>
              </a:rPr>
              <a:t> i skladišne objekte površine preko 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sr-Cyrl-RS" sz="2000" dirty="0" smtClean="0">
                <a:latin typeface="Arial" pitchFamily="34" charset="0"/>
                <a:cs typeface="Arial" pitchFamily="34" charset="0"/>
              </a:rPr>
              <a:t>1.500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sr-Cyrl-RS" sz="2000" baseline="30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sr-Cyrl-RS" sz="2000" dirty="0" smtClean="0">
                <a:latin typeface="Arial" pitchFamily="34" charset="0"/>
                <a:cs typeface="Arial" pitchFamily="34" charset="0"/>
              </a:rPr>
              <a:t>, kao i sva visokoregalna skladišta;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r-Cyrl-RS" sz="2000" dirty="0" smtClean="0">
                <a:latin typeface="Arial" pitchFamily="34" charset="0"/>
                <a:cs typeface="Arial" pitchFamily="34" charset="0"/>
              </a:rPr>
              <a:t>10) 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sr-Cyrl-RS" sz="2000" dirty="0" smtClean="0">
                <a:latin typeface="Arial" pitchFamily="34" charset="0"/>
                <a:cs typeface="Arial" pitchFamily="34" charset="0"/>
              </a:rPr>
              <a:t>elektroenergetska postrojenja nazivnog napona od 35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V </a:t>
            </a:r>
            <a:r>
              <a:rPr lang="sr-Cyrl-RS" sz="2000" dirty="0" smtClean="0">
                <a:latin typeface="Arial" pitchFamily="34" charset="0"/>
                <a:cs typeface="Arial" pitchFamily="34" charset="0"/>
              </a:rPr>
              <a:t>i trafo-stanice na 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sr-Cyrl-RS" sz="2000" dirty="0" smtClean="0">
                <a:latin typeface="Arial" pitchFamily="34" charset="0"/>
                <a:cs typeface="Arial" pitchFamily="34" charset="0"/>
              </a:rPr>
              <a:t>otvorenom snage preko 10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MVA</a:t>
            </a:r>
            <a:r>
              <a:rPr lang="sr-Cyrl-RS" sz="2000" dirty="0" smtClean="0">
                <a:latin typeface="Arial" pitchFamily="34" charset="0"/>
                <a:cs typeface="Arial" pitchFamily="34" charset="0"/>
              </a:rPr>
              <a:t>;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r-Cyrl-RS" sz="2000" dirty="0" smtClean="0">
                <a:latin typeface="Arial" pitchFamily="34" charset="0"/>
                <a:cs typeface="Arial" pitchFamily="34" charset="0"/>
              </a:rPr>
              <a:t>11) 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sr-Cyrl-RS" sz="2000" dirty="0" smtClean="0">
                <a:latin typeface="Arial" pitchFamily="34" charset="0"/>
                <a:cs typeface="Arial" pitchFamily="34" charset="0"/>
              </a:rPr>
              <a:t>naftovode, produktovode i gasovode koji nisu obuhvaćeni članom 34. stav 1. 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sr-Cyrl-RS" sz="2000" dirty="0" smtClean="0">
                <a:latin typeface="Arial" pitchFamily="34" charset="0"/>
                <a:cs typeface="Arial" pitchFamily="34" charset="0"/>
              </a:rPr>
              <a:t>tačka 1) ovog zakona;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r-Cyrl-RS" sz="2000" dirty="0" smtClean="0">
                <a:latin typeface="Arial" pitchFamily="34" charset="0"/>
                <a:cs typeface="Arial" pitchFamily="34" charset="0"/>
              </a:rPr>
              <a:t>12) 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sr-Cyrl-RS" sz="2000" dirty="0" smtClean="0">
                <a:latin typeface="Arial" pitchFamily="34" charset="0"/>
                <a:cs typeface="Arial" pitchFamily="34" charset="0"/>
              </a:rPr>
              <a:t>objekte za skladištenje eksplozivnih materija do 1.000 kg;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r-Cyrl-RS" sz="2000" dirty="0" smtClean="0">
                <a:latin typeface="Arial" pitchFamily="34" charset="0"/>
                <a:cs typeface="Arial" pitchFamily="34" charset="0"/>
              </a:rPr>
              <a:t>13) 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sr-Cyrl-RS" sz="2000" dirty="0" smtClean="0">
                <a:latin typeface="Arial" pitchFamily="34" charset="0"/>
                <a:cs typeface="Arial" pitchFamily="34" charset="0"/>
              </a:rPr>
              <a:t>slobodnostojeće kotlarnice snage preko 300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kW</a:t>
            </a:r>
            <a:r>
              <a:rPr lang="sr-Cyrl-RS" sz="2000" dirty="0" smtClean="0">
                <a:latin typeface="Arial" pitchFamily="34" charset="0"/>
                <a:cs typeface="Arial" pitchFamily="34" charset="0"/>
              </a:rPr>
              <a:t>;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r-Cyrl-RS" sz="2000" dirty="0" smtClean="0">
                <a:latin typeface="Arial" pitchFamily="34" charset="0"/>
                <a:cs typeface="Arial" pitchFamily="34" charset="0"/>
              </a:rPr>
              <a:t>14) 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sr-Cyrl-RS" sz="2000" dirty="0" smtClean="0">
                <a:latin typeface="Arial" pitchFamily="34" charset="0"/>
                <a:cs typeface="Arial" pitchFamily="34" charset="0"/>
              </a:rPr>
              <a:t>objekte bazne i prerađivačke hemijske industrije, crne i obojene metalurgije, 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sr-Cyrl-RS" sz="2000" dirty="0" smtClean="0">
                <a:latin typeface="Arial" pitchFamily="34" charset="0"/>
                <a:cs typeface="Arial" pitchFamily="34" charset="0"/>
              </a:rPr>
              <a:t>objekte za preradu kaučuka, objekte za proizvodnju celuloze i papira, objekte za 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sr-Cyrl-RS" sz="2000" dirty="0" smtClean="0">
                <a:latin typeface="Arial" pitchFamily="34" charset="0"/>
                <a:cs typeface="Arial" pitchFamily="34" charset="0"/>
              </a:rPr>
              <a:t>preradu nemetaličnih mineralnih sirovina i objekte za proizvodnju biodizela;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r-Cyrl-RS" sz="2000" dirty="0" smtClean="0">
                <a:latin typeface="Arial" pitchFamily="34" charset="0"/>
                <a:cs typeface="Arial" pitchFamily="34" charset="0"/>
              </a:rPr>
              <a:t>15)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sr-Cyrl-RS" sz="2000" dirty="0" smtClean="0">
                <a:latin typeface="Arial" pitchFamily="34" charset="0"/>
                <a:cs typeface="Arial" pitchFamily="34" charset="0"/>
              </a:rPr>
              <a:t> objekte kazneno-popravnih ustanova;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r-Cyrl-RS" sz="2000" dirty="0" smtClean="0">
                <a:latin typeface="Arial" pitchFamily="34" charset="0"/>
                <a:cs typeface="Arial" pitchFamily="34" charset="0"/>
              </a:rPr>
              <a:t>16)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sr-Cyrl-RS" sz="2000" dirty="0" smtClean="0">
                <a:latin typeface="Arial" pitchFamily="34" charset="0"/>
                <a:cs typeface="Arial" pitchFamily="34" charset="0"/>
              </a:rPr>
              <a:t> stadioni od 1.000 do 20.000 gledalaca;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r-Cyrl-RS" sz="2000" dirty="0" smtClean="0">
                <a:latin typeface="Arial" pitchFamily="34" charset="0"/>
                <a:cs typeface="Arial" pitchFamily="34" charset="0"/>
              </a:rPr>
              <a:t>17) 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sr-Cyrl-RS" sz="2000" dirty="0" smtClean="0">
                <a:latin typeface="Arial" pitchFamily="34" charset="0"/>
                <a:cs typeface="Arial" pitchFamily="34" charset="0"/>
              </a:rPr>
              <a:t>trafostanice napona od 35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457200" indent="-457200"/>
            <a:endParaRPr lang="en-US" sz="2000" dirty="0" smtClean="0"/>
          </a:p>
          <a:p>
            <a:endParaRPr lang="en-US" dirty="0" smtClean="0"/>
          </a:p>
          <a:p>
            <a:pPr lvl="0"/>
            <a:endParaRPr lang="en-US" dirty="0" smtClean="0"/>
          </a:p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9219" y="723014"/>
            <a:ext cx="1018599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sr-Latn-R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18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) 	</a:t>
            </a:r>
            <a:r>
              <a:rPr lang="sr-Cyrl-RS" sz="2000" dirty="0" smtClean="0">
                <a:latin typeface="Arial" pitchFamily="34" charset="0"/>
                <a:cs typeface="Arial" pitchFamily="34" charset="0"/>
              </a:rPr>
              <a:t>kulturna dobra od izuzetnog značaja i objekte u njihovoj zaštićenoj okolini i 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sr-Cyrl-RS" sz="2000" dirty="0" smtClean="0">
                <a:latin typeface="Arial" pitchFamily="34" charset="0"/>
                <a:cs typeface="Arial" pitchFamily="34" charset="0"/>
              </a:rPr>
              <a:t>kulturna dobra upisana u Listu svetske kulturne baštine (osim pretvaranja 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sr-Cyrl-RS" sz="2000" dirty="0" smtClean="0">
                <a:latin typeface="Arial" pitchFamily="34" charset="0"/>
                <a:cs typeface="Arial" pitchFamily="34" charset="0"/>
              </a:rPr>
              <a:t>zajedničkih prostorija u stan odnosno poslovni prostor u zaštićenoj okolini 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sr-Cyrl-RS" sz="2000" dirty="0" smtClean="0">
                <a:latin typeface="Arial" pitchFamily="34" charset="0"/>
                <a:cs typeface="Arial" pitchFamily="34" charset="0"/>
              </a:rPr>
              <a:t>kulturnih dobara od izuzetnog značaja i kulturnih dobara upisanih u Listu svetske 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sr-Cyrl-RS" sz="2000" dirty="0" smtClean="0">
                <a:latin typeface="Arial" pitchFamily="34" charset="0"/>
                <a:cs typeface="Arial" pitchFamily="34" charset="0"/>
              </a:rPr>
              <a:t>kulturne baštine);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r-Cyrl-RS" sz="2000" dirty="0" smtClean="0">
                <a:latin typeface="Arial" pitchFamily="34" charset="0"/>
                <a:cs typeface="Arial" pitchFamily="34" charset="0"/>
              </a:rPr>
              <a:t>19) 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sr-Cyrl-RS" sz="2000" dirty="0" smtClean="0">
                <a:latin typeface="Arial" pitchFamily="34" charset="0"/>
                <a:cs typeface="Arial" pitchFamily="34" charset="0"/>
              </a:rPr>
              <a:t>postrojenja za tretman neopasnog otpada, spaljivanjem ili hemijskim 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sr-Cyrl-RS" sz="2000" dirty="0" smtClean="0">
                <a:latin typeface="Arial" pitchFamily="34" charset="0"/>
                <a:cs typeface="Arial" pitchFamily="34" charset="0"/>
              </a:rPr>
              <a:t>postupcima, određena posebnim propisima;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AutoNum type="arabicParenR" startAt="20"/>
            </a:pPr>
            <a:r>
              <a:rPr lang="sr-Latn-RS" sz="20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sr-Cyrl-RS" sz="2000" dirty="0" smtClean="0">
                <a:latin typeface="Arial" pitchFamily="34" charset="0"/>
                <a:cs typeface="Arial" pitchFamily="34" charset="0"/>
              </a:rPr>
              <a:t>postrojenja za tretman opasnog otpada spaljivanjem, termičkim i/ili fizičkim, 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sr-Cyrl-RS" sz="2000" dirty="0" smtClean="0">
                <a:latin typeface="Arial" pitchFamily="34" charset="0"/>
                <a:cs typeface="Arial" pitchFamily="34" charset="0"/>
              </a:rPr>
              <a:t>fizičko-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sz="2000" dirty="0" smtClean="0">
                <a:latin typeface="Arial" pitchFamily="34" charset="0"/>
                <a:cs typeface="Arial" pitchFamily="34" charset="0"/>
              </a:rPr>
              <a:t>hemijskim, hemijskim postupcima, kao i centralna skladišta i/ili deponija 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sr-Cyrl-RS" sz="2000" dirty="0" smtClean="0">
                <a:latin typeface="Arial" pitchFamily="34" charset="0"/>
                <a:cs typeface="Arial" pitchFamily="34" charset="0"/>
              </a:rPr>
              <a:t>za odlaganje opasnog otpada i regionalnih deponija odnosno deponije za 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sr-Cyrl-RS" sz="2000" dirty="0" smtClean="0">
                <a:latin typeface="Arial" pitchFamily="34" charset="0"/>
                <a:cs typeface="Arial" pitchFamily="34" charset="0"/>
              </a:rPr>
              <a:t>odlaganje opasnog otpada, određena posebnim propisima;</a:t>
            </a:r>
            <a:endParaRPr lang="sr-Latn-R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AutoNum type="arabicParenR" startAt="20"/>
            </a:pPr>
            <a:r>
              <a:rPr lang="sr-Latn-RS" sz="20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sr-Cyrl-RS" sz="2000" dirty="0" smtClean="0">
                <a:latin typeface="Arial" pitchFamily="34" charset="0"/>
                <a:cs typeface="Arial" pitchFamily="34" charset="0"/>
              </a:rPr>
              <a:t>pristaništa i luke;</a:t>
            </a:r>
            <a:endParaRPr lang="sr-Latn-R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/>
            <a:r>
              <a:rPr lang="sr-Cyrl-RS" sz="2000" dirty="0" smtClean="0">
                <a:latin typeface="Arial" pitchFamily="34" charset="0"/>
                <a:cs typeface="Arial" pitchFamily="34" charset="0"/>
              </a:rPr>
              <a:t>22) 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	      </a:t>
            </a:r>
            <a:r>
              <a:rPr lang="sr-Cyrl-RS" sz="2000" dirty="0" smtClean="0">
                <a:latin typeface="Arial" pitchFamily="34" charset="0"/>
                <a:cs typeface="Arial" pitchFamily="34" charset="0"/>
              </a:rPr>
              <a:t>objekte za prizvodnju energije iz biogasa i biomase i elektrane sa 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sr-Cyrl-RS" sz="2000" dirty="0" smtClean="0">
                <a:latin typeface="Arial" pitchFamily="34" charset="0"/>
                <a:cs typeface="Arial" pitchFamily="34" charset="0"/>
              </a:rPr>
              <a:t>kombinovanom proizvodnjom, pojedinačne snage do 10 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W</a:t>
            </a:r>
            <a:r>
              <a:rPr lang="sr-Cyrl-R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9219" y="723014"/>
            <a:ext cx="1018599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sr-Latn-R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r-Cyrl-RS" sz="2000" dirty="0" smtClean="0">
                <a:latin typeface="Arial" pitchFamily="34" charset="0"/>
                <a:cs typeface="Arial" pitchFamily="34" charset="0"/>
              </a:rPr>
              <a:t>Lice iz stava 1. ovog člana utvrđuje podobnost objekta za upotrebu u pogledu sprovedenosti mera zaštite od požara rešenjem iz stava 1. u roku od 15 dana od dana dostavljanja zahteva od strane investitora.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sr-Latn-R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r-Cyrl-RS" sz="2000" dirty="0" smtClean="0">
                <a:latin typeface="Arial" pitchFamily="34" charset="0"/>
                <a:cs typeface="Arial" pitchFamily="34" charset="0"/>
              </a:rPr>
              <a:t>Kada je predmet tehničkog pregleda objekat koji nije obuhvaćen stavovima 1. i 2. ovog člana, član komisije za tehnički pregled koji utvrđuje podobnost objekta za upotrebu u pogledu sprovedenosti mera zaštite od požara predviđenih u tehničkoj dokumentaciji je lice koje poseduje odgovarajuću licencu prema propisima iz zaštite od požara.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en-US" sz="2000" dirty="0" smtClean="0"/>
          </a:p>
          <a:p>
            <a:endParaRPr lang="en-US" dirty="0" smtClean="0"/>
          </a:p>
          <a:p>
            <a:pPr lvl="0"/>
            <a:endParaRPr lang="en-US" dirty="0" smtClean="0"/>
          </a:p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4671" y="499730"/>
            <a:ext cx="10185990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Objekat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je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podoban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upotrebu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pogledu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sprovedenosti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zaštite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požara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ako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je:</a:t>
            </a: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1)</a:t>
            </a:r>
            <a:r>
              <a:rPr lang="sr-Latn-CS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izgrađen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skladu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tehničkom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dokumentacijom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koju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je data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saglasnost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2)	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obezbeđen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dokaz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o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karakteristikama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konstrukcija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kao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elementima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konstrukcija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koji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treba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budu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otporni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prema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požaru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dokaz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o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karakteristikama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opreme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uređaja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instalacija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posebnim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karakteristikama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prema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požaru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eksploziji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kao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dokaz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o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karakteristikama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materijala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enterijer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instalacije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postavljaju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posebni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zahtevi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pogledu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karakteristika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prema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požaru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materijalima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koji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koriste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ili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skladište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tehnološkom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procesu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3)</a:t>
            </a:r>
            <a:r>
              <a:rPr lang="sr-Latn-CS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obezbeđen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dokaz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o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ispravnom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funkcionisanju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delovanju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izvedenih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instalacija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uređaja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automatsko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otkrivanje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dojavu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požara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gašenje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požara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detekciju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eksplozivnih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zapaljivih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gasova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instalacija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zonama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opasnosti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eksplozije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instalacija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odvođenje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dima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toplote</a:t>
            </a:r>
            <a:r>
              <a:rPr lang="sr-Cyrl-RS" sz="2000" dirty="0" smtClean="0">
                <a:latin typeface="Arial" pitchFamily="34" charset="0"/>
                <a:cs typeface="Arial" pitchFamily="34" charset="0"/>
              </a:rPr>
              <a:t>;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 algn="just">
              <a:buAutoNum type="arabicParenR" startAt="4"/>
            </a:pPr>
            <a:r>
              <a:rPr lang="sr-Latn-RS" sz="20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obezbeđen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dokaz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o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ispravnom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funkcionisanju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delovanju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izvedenih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instalacija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hidrantske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mreže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gašenje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požara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kao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mobilnih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uređaja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gašenje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požara</a:t>
            </a:r>
            <a:r>
              <a:rPr lang="sr-Cyrl-RS" sz="2000" dirty="0" smtClean="0">
                <a:latin typeface="Arial" pitchFamily="34" charset="0"/>
                <a:cs typeface="Arial" pitchFamily="34" charset="0"/>
              </a:rPr>
              <a:t>;</a:t>
            </a:r>
            <a:endParaRPr lang="sr-Latn-R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5)	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obezbeđen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dokaz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o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izvršenim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merenjima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pregledu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ugrađenih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mašinskih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vodovodnih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električnih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instalacija</a:t>
            </a:r>
            <a:r>
              <a:rPr lang="sr-Cyrl-RS" sz="20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Dokaz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iz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stav</a:t>
            </a:r>
            <a:r>
              <a:rPr lang="sr-Cyrl-RS" sz="2000" dirty="0" smtClean="0">
                <a:latin typeface="Arial" pitchFamily="34" charset="0"/>
                <a:cs typeface="Arial" pitchFamily="34" charset="0"/>
              </a:rPr>
              <a:t>a 5. tačka 3)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ovog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člana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izdaje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ovlašćeno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pravno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lice -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izvođač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radova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odgovarajućim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ovlašćenjem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izvođenje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posebnih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sistema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zaštite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požara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/>
            <a:endParaRPr lang="en-US" sz="2000" dirty="0" smtClean="0"/>
          </a:p>
          <a:p>
            <a:pPr marL="457200" indent="-457200"/>
            <a:endParaRPr lang="en-US" sz="2000" dirty="0" smtClean="0"/>
          </a:p>
          <a:p>
            <a:endParaRPr lang="en-US" dirty="0" smtClean="0"/>
          </a:p>
          <a:p>
            <a:pPr lvl="0"/>
            <a:endParaRPr lang="en-US" dirty="0" smtClean="0"/>
          </a:p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9219" y="723014"/>
            <a:ext cx="1018599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 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U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smislu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zaštite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požara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– pod „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visokim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objektom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“ 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koji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mora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zadovolji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određene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dodatne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zahteve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podrazumevaju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zgrade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čiji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podovi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najvišeg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sprata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nalaze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najmanje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30 m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iznad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najniže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kote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terena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razliku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dosadašnje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visine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je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iznosila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22m).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U „Sl.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glasniku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RS“, br. 86/2011,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objavljen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je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Pravilnik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o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izmeni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Pravilnika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o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tehničkim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normativima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zaštitu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visokih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objekata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požara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("Sl. list SFRJ", br. 7/84),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kojim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je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izmenjena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povećana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visina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objekata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odnose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odredbe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Pravilnika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Dakle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pod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visokim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objektom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u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smislu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ovog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pravilnika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podrazumevaju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zgrade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prostorijama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boravak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ljudi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čiji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podovi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najvišeg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sprata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nalaze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najmanje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30 m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iznad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najniže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kote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terena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koji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je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moguć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pristup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kome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je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moguća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intervencija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uz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korišćenje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automehaničkih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lestava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(u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daljem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tekstu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objekt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). 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en-US" sz="2000" dirty="0" smtClean="0"/>
          </a:p>
          <a:p>
            <a:endParaRPr lang="en-US" dirty="0" smtClean="0"/>
          </a:p>
          <a:p>
            <a:pPr lvl="0"/>
            <a:endParaRPr lang="en-US" dirty="0" smtClean="0"/>
          </a:p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9219" y="723014"/>
            <a:ext cx="1018599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 </a:t>
            </a:r>
          </a:p>
          <a:p>
            <a:endParaRPr lang="sr-Latn-R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Vatrogasnim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vozilima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mora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biti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omogućeno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priđu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objektu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onih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strana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kojima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nalaze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prozori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vrata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ili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drugi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slični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otvori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Prilaz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objektu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strane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zabatnog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zida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bez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otvora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ne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smatra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prilazom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intervenciju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intervencije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gašenju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požara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mora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obezbediti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plato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kome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je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moguće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korišćenje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automehaničkih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lestava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ovim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položajima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Pristupni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put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plato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intervencije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moraju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imati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kolovoze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nosivosti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najmanje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10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tona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osovinskog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pritiska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moraju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izgraditi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tako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pristup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kretanje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vatrogasnih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vozila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uvek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mogući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samo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vožnjom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unapred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marL="457200" indent="-457200"/>
            <a:endParaRPr lang="en-US" sz="2000" dirty="0" smtClean="0"/>
          </a:p>
          <a:p>
            <a:endParaRPr lang="en-US" dirty="0" smtClean="0"/>
          </a:p>
          <a:p>
            <a:pPr lvl="0"/>
            <a:endParaRPr lang="en-US" dirty="0" smtClean="0"/>
          </a:p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9219" y="723014"/>
            <a:ext cx="10185990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 </a:t>
            </a:r>
          </a:p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Objekt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se deli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požarne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sektore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čija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veličina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zavisi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visine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objekta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priloženom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tabelom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članu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7.), 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svaki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požarni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sektor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objektu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mora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biti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povezan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najmanje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jednim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liftom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prevoz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lica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Vrata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spajaju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požarne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sektore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moraju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imati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mehanizam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koji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uvek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drži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zatvorenim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ako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je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iz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tehnoloških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ili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drugih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razloga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nemoguće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odnosno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vrata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drže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otvorena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-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onda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moraju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imati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mehanizam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koji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trenutku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pojave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dima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zatvara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Izlazi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prilazi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izlazima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moraju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biti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uvek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pristupačni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Put do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izlaznih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vrata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ne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sme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voditi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kroz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prostoriju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zaključava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mora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biti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vidljivo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obeležen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Takođe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ne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smeju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prolaze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pored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ili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preko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prostorija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kojima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u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slučaju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požara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postoji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opasnost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život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Širina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izlaza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iz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objekta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određuje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tako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što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svakih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100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ljudi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obezbeđuje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širina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60 cm, s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tim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izlaz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ne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može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biti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uži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1,25 m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niti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širi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2,20 m.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marL="457200" indent="-457200"/>
            <a:endParaRPr lang="en-US" sz="2000" dirty="0" smtClean="0"/>
          </a:p>
          <a:p>
            <a:endParaRPr lang="en-US" dirty="0" smtClean="0"/>
          </a:p>
          <a:p>
            <a:pPr lvl="0"/>
            <a:endParaRPr lang="en-US" dirty="0" smtClean="0"/>
          </a:p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9219" y="723014"/>
            <a:ext cx="1018599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RS" sz="2000" dirty="0" smtClean="0">
              <a:latin typeface="Arial" pitchFamily="34" charset="0"/>
              <a:cs typeface="Arial" pitchFamily="34" charset="0"/>
            </a:endParaRPr>
          </a:p>
          <a:p>
            <a:endParaRPr lang="sr-Latn-R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Najduži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put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iz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neke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prostorije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jednom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požarnom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sektoru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do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stepeništa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ne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sme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biti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duži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30 m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objekte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visine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do 75 m,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odnosno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20 m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objekte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više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75 m.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Znakovi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usmeravanje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kretanja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ljudi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moraju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biti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osvetljeni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izvorom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svetlosti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koji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osvetljenu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površinu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jačinu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svetla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najmanje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50 lx.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Odredbama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Pravilnika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je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regulisano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još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mnogo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toga 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materijali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fasade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izolacija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obloga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pojedinih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prostorija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način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konstruisanja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izvedbe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dimenzije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zahtevi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kvaliteta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mesto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međusobna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udaljenost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puteva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prolaza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stepeništa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liftova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drugih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delova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objekta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). </a:t>
            </a:r>
          </a:p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marL="457200" indent="-457200"/>
            <a:endParaRPr lang="en-US" sz="2000" dirty="0" smtClean="0"/>
          </a:p>
          <a:p>
            <a:endParaRPr lang="en-US" dirty="0" smtClean="0"/>
          </a:p>
          <a:p>
            <a:pPr lvl="0"/>
            <a:endParaRPr lang="en-US" dirty="0" smtClean="0"/>
          </a:p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772" y="510363"/>
            <a:ext cx="9911316" cy="839972"/>
          </a:xfrm>
        </p:spPr>
        <p:txBody>
          <a:bodyPr/>
          <a:lstStyle/>
          <a:p>
            <a:pPr lvl="0">
              <a:defRPr/>
            </a:pPr>
            <a:r>
              <a:rPr lang="sr-Latn-RS" sz="3600" dirty="0" smtClean="0"/>
              <a:t> </a:t>
            </a:r>
            <a:r>
              <a:rPr lang="sr-Latn-RS" sz="2400" dirty="0" smtClean="0">
                <a:latin typeface="Arial" pitchFamily="34" charset="0"/>
                <a:cs typeface="Arial" pitchFamily="34" charset="0"/>
              </a:rPr>
              <a:t>2.8. 	HABANJE USLED UPOTREBE, HABANJE USLED </a:t>
            </a:r>
            <a:br>
              <a:rPr lang="sr-Latn-RS" sz="2400" dirty="0" smtClean="0">
                <a:latin typeface="Arial" pitchFamily="34" charset="0"/>
                <a:cs typeface="Arial" pitchFamily="34" charset="0"/>
              </a:rPr>
            </a:br>
            <a:r>
              <a:rPr lang="sr-Latn-RS" sz="2400" dirty="0" smtClean="0">
                <a:latin typeface="Arial" pitchFamily="34" charset="0"/>
                <a:cs typeface="Arial" pitchFamily="34" charset="0"/>
              </a:rPr>
              <a:t>	DEJSTAVA 	ČINILACA  IZ PRIRODNOG OKRUŽENJA </a:t>
            </a:r>
            <a:r>
              <a:rPr lang="sr-Latn-RS" sz="3600" b="0" dirty="0" smtClean="0"/>
              <a:t/>
            </a:r>
            <a:br>
              <a:rPr lang="sr-Latn-RS" sz="3600" b="0" dirty="0" smtClean="0"/>
            </a:br>
            <a:endParaRPr lang="sr-Latn-RS" sz="3600" b="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75338" y="1495680"/>
            <a:ext cx="10515600" cy="4546145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adekvatnoj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upotrebi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objekta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savesnom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održavanju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kao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investicionom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održavanju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vek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trajanja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objekta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može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značajno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produži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ovakav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pristup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korišćenja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objekta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potrebna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je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svest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pre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svega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o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potrebama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mogućnostima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kao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o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ekonoskoj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isplativosti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nepokretnosti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Kako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bi se 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umanjila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fizička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zastarelost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potrebni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radovi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tekućem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investicionom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održavanju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adaptacij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rekonstrukcij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ji mogu bitno da utiču i na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funkcionaln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zastralost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sr-Latn-RS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/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5" name="Picture 4" descr="Rezultat slika za “Ca’ Pesaro” u Venice reconstructio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935" y="4157333"/>
            <a:ext cx="4509753" cy="1945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Rezultat slika za “Ca’ Pesaro” u Venice reconstructio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4126" y="4167963"/>
            <a:ext cx="3186860" cy="1956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6620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9219" y="723014"/>
            <a:ext cx="1018599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RS" sz="2000" dirty="0" smtClean="0"/>
          </a:p>
          <a:p>
            <a:endParaRPr lang="sr-Latn-RS" sz="2000" dirty="0" smtClean="0"/>
          </a:p>
          <a:p>
            <a:endParaRPr lang="sr-Latn-RS" sz="2000" dirty="0" smtClean="0"/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STEPEN  OTPORNOSTI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konstrukcije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dejstvo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požara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računa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prema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veličini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požarnog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sektora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nameni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spratnosti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objekta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požarnom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opterećenju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endParaRPr lang="sr-Latn-R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U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zavisnosti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tipa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objekta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zavisi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način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projektovanja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objekta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koji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mora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biti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us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la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đ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en u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svim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fazama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kako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bi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objekta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dobio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saglasnost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RS" sz="2000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up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sektora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vanredne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situacije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pogledu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primenjenih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zaštite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požara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.</a:t>
            </a:r>
          </a:p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marL="457200" indent="-457200"/>
            <a:endParaRPr lang="en-US" sz="2000" dirty="0" smtClean="0"/>
          </a:p>
          <a:p>
            <a:endParaRPr lang="en-US" dirty="0" smtClean="0"/>
          </a:p>
          <a:p>
            <a:pPr lvl="0"/>
            <a:endParaRPr lang="en-US" dirty="0" smtClean="0"/>
          </a:p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9219" y="723014"/>
            <a:ext cx="1018599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marL="457200" indent="-457200"/>
            <a:endParaRPr lang="en-US" sz="2000" dirty="0" smtClean="0"/>
          </a:p>
          <a:p>
            <a:endParaRPr lang="en-US" dirty="0" smtClean="0"/>
          </a:p>
          <a:p>
            <a:pPr lvl="0"/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5773" t="16373" r="25961" b="11813"/>
          <a:stretch>
            <a:fillRect/>
          </a:stretch>
        </p:blipFill>
        <p:spPr bwMode="auto">
          <a:xfrm>
            <a:off x="765545" y="355766"/>
            <a:ext cx="8739963" cy="6039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9219" y="723014"/>
            <a:ext cx="1018599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marL="457200" indent="-457200"/>
            <a:endParaRPr lang="en-US" sz="2000" dirty="0" smtClean="0"/>
          </a:p>
          <a:p>
            <a:endParaRPr lang="en-US" dirty="0" smtClean="0"/>
          </a:p>
          <a:p>
            <a:pPr lvl="0"/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SRPS 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6902" y="0"/>
            <a:ext cx="4674153" cy="640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9219" y="723014"/>
            <a:ext cx="1018599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marL="457200" indent="-457200"/>
            <a:endParaRPr lang="en-US" sz="2000" dirty="0" smtClean="0"/>
          </a:p>
          <a:p>
            <a:endParaRPr lang="en-US" dirty="0" smtClean="0"/>
          </a:p>
          <a:p>
            <a:pPr lvl="0"/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SRPS 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8195" y="531628"/>
            <a:ext cx="4119847" cy="5847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SRPS 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5527" y="653961"/>
            <a:ext cx="4014365" cy="5704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4670" y="446567"/>
            <a:ext cx="1018599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OBLAST JE UREĐENA PRAVILNICIMA I ODLUKAMA  ZA TIPOVE </a:t>
            </a:r>
            <a:endParaRPr lang="sr-Latn-RS" sz="2000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just"/>
            <a:r>
              <a:rPr lang="en-US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OBJEKATA KAO I TEHNIČKIM PREPORUKAMA </a:t>
            </a:r>
            <a:endParaRPr lang="sr-Latn-RS" sz="2000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just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SRPS TP 21 2002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Pravilnik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o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tehničkim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zahtevima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za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zaštitu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garaža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za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putničke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automobile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od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požara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eksplozija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PRAVILNIK o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tehničkim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normativima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za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zaštitu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industrijskih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objekata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od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požara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PRAVILNIK O TEHNIČKIM ZAHTEVIMA BEZBEDNOSTI OD POŽARA SPOLJNIH ZIDOVA ZGRADA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Pravilnik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o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tehničkim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normativima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za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zaštitu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skladišta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od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požara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eksplozija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Pravilnik</a:t>
            </a:r>
            <a:r>
              <a:rPr lang="en-US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o </a:t>
            </a:r>
            <a:r>
              <a:rPr lang="en-US" sz="20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tehničkim</a:t>
            </a:r>
            <a:r>
              <a:rPr lang="en-US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normativima</a:t>
            </a:r>
            <a:r>
              <a:rPr lang="en-US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za</a:t>
            </a:r>
            <a:r>
              <a:rPr lang="en-US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zaštitu</a:t>
            </a:r>
            <a:r>
              <a:rPr lang="en-US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ugostiteljskih</a:t>
            </a:r>
            <a:r>
              <a:rPr lang="en-US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objekata</a:t>
            </a:r>
            <a:r>
              <a:rPr lang="en-US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od</a:t>
            </a:r>
            <a:r>
              <a:rPr lang="en-US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požara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Pravilnik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o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tehničkim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normativima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za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zaštitu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visokih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objekata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od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požara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PRAVILNIK o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tehničkim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normativima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za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instalacije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hidrantske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mreže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za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gašenje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požara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Odluka o uslovima i tehničkim normativima za projektovanje stambenih zgrada i stanova (Sl.list grada Beograda br.32/83)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9219" y="723014"/>
            <a:ext cx="1018599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 </a:t>
            </a:r>
          </a:p>
          <a:p>
            <a:endParaRPr lang="en-US" dirty="0"/>
          </a:p>
        </p:txBody>
      </p:sp>
      <p:pic>
        <p:nvPicPr>
          <p:cNvPr id="41986" name="Picture 2" descr="Rezultat slika za sistemi pozarna zasti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7488" y="687260"/>
            <a:ext cx="7661721" cy="5033057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9219" y="723014"/>
            <a:ext cx="1018599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ZAŠTITA VEZANA ZA ELEKTRIČNE I GASNE INSTALACIJE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PRAVILNIK   O TEHNIČKIM NORMATIVIMA 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ZA ELEKTRIČNE  INSTALACIJE NISKOG 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NAPONA</a:t>
            </a: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 "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Službeni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list SFRJ", br. 53/88, 54/88, 28/95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Na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osnovu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člana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30.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1, 4.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5.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Zakona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o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standardizaciji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("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Službeni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list SFRJ", br.38/77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11/80), u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saglasnosti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predsednikom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Saveznog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komiteta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energetiku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industriju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predsednikom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Saveznog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komiteta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rad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zdravstvo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socijalnu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zaštitu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saveznim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sekretarom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unutrašnje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poslove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 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vim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pravilnikom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propisuju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se:</a:t>
            </a:r>
            <a:endParaRPr lang="sr-Latn-R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1)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svojstva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karakteristike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uređaja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opreme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izvođenje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električnih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instalacija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2)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uslovi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zahtevi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koji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moraju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biti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ispunjeni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izvođenju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korišćenju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električnih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instalacija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3)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označavanje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obeležavanje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uređaja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opreme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električnih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instalacija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koji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utiču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na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bezbednost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zaštitu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života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zdravlja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korišćenju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električnih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instalacija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4)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tehničke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mere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zaštite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korišćenju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električnih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instalacija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5)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postupak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način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kontrolisanja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verifikacije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propisanih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svojstava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karakteristika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kvaliteta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električnih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instalacija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9219" y="723014"/>
            <a:ext cx="1018599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 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ZAŠTITA VEZANA ZA ELEKTRIČNE I GASNE INSTALACIJE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PRAVILNIK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 TEHNI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Č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KIM NORMATIVIMA ZA UNUTRAŠNJE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GASNE INSTALACIJE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("Sl. list SRJ", br. 20/92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33/92)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U ZAVISNOSTI OD TIPA OBJEKTA ODNOSNO NJEGOVE KLASE  POTREBNO JE OBEZBEDITI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lvl="0" algn="just"/>
            <a:r>
              <a:rPr lang="sr-Latn-RS" sz="2000" dirty="0" smtClean="0">
                <a:latin typeface="Arial" pitchFamily="34" charset="0"/>
                <a:cs typeface="Arial" pitchFamily="34" charset="0"/>
              </a:rPr>
              <a:t>Kod elektro instalacija se zahteva negorljivost i da se obezbedi da se pri požaru ne stvaraju otrovni gasovi.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lvl="0" algn="just"/>
            <a:r>
              <a:rPr lang="sr-Latn-RS" sz="2000" dirty="0" smtClean="0">
                <a:latin typeface="Arial" pitchFamily="34" charset="0"/>
                <a:cs typeface="Arial" pitchFamily="34" charset="0"/>
              </a:rPr>
              <a:t>Kod gasnih instalacija moraju se ugraditi sistemi za automatski prekid snabdevanja pri pojavi požara ili curenju instalacija.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Ispitivanje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gasne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instalacije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radi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najmanje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2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puta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godišnje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pred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početak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kraju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sezone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grejanja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Ostalo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je u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pravilniku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en-US" sz="2000" dirty="0" smtClean="0"/>
              <a:t> </a:t>
            </a:r>
          </a:p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4793" y="935668"/>
            <a:ext cx="1018599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sr-Latn-RS" sz="2400" b="1" dirty="0" smtClean="0">
                <a:latin typeface="Arial" pitchFamily="34" charset="0"/>
                <a:ea typeface="+mj-ea"/>
                <a:cs typeface="Arial" pitchFamily="34" charset="0"/>
              </a:rPr>
              <a:t>2.10.	SNADBEVANJE VODOM, EKOLOŠKA ZAŠTITA I 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sr-Latn-RS" sz="2400" b="1" dirty="0" smtClean="0">
                <a:latin typeface="Arial" pitchFamily="34" charset="0"/>
                <a:ea typeface="+mj-ea"/>
                <a:cs typeface="Arial" pitchFamily="34" charset="0"/>
              </a:rPr>
              <a:t>	ODRŽAVANJE I HIGIJENA</a:t>
            </a:r>
            <a:endParaRPr lang="en-US" sz="2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6930" y="1935126"/>
            <a:ext cx="994144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000" dirty="0" smtClean="0">
                <a:latin typeface="Arial" pitchFamily="34" charset="0"/>
                <a:cs typeface="Arial" pitchFamily="34" charset="0"/>
              </a:rPr>
              <a:t>Svi  prostori namenjeni za boravak i rad ljudi prema našim propisima treba da poseduju prostorije toaleta i (prostore za pripremu hrane, kuhinje) bilo da su poslovni ili stambeni ili da poseduju uslužne prostore u neposrednoj blizini kada su u pitanju gradilišta (mobilni toaleti)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r-Latn-RS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r-Latn-RS" sz="2000" dirty="0" smtClean="0">
                <a:latin typeface="Arial" pitchFamily="34" charset="0"/>
                <a:cs typeface="Arial" pitchFamily="34" charset="0"/>
              </a:rPr>
              <a:t>Snadbevanje vodom može biti iz vodovoda, bunara ili lokalnih neevidentiranih vodovodnih sistema kao i cisternama punjenim iz gradskih vodovoda - tehnička voda  . - auto cisterne  u slučajevima kada ne postoji drugi način. </a:t>
            </a:r>
          </a:p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88827" y="1329070"/>
            <a:ext cx="994144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000" dirty="0" smtClean="0">
                <a:latin typeface="Arial" pitchFamily="34" charset="0"/>
                <a:cs typeface="Arial" pitchFamily="34" charset="0"/>
              </a:rPr>
              <a:t>U gradskim vodovodnim sistemima voda prolazi kontolisane procese prerade pre puštanja u sistem vodovoda.</a:t>
            </a:r>
          </a:p>
          <a:p>
            <a:pPr algn="just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r-Latn-RS" sz="2000" dirty="0" smtClean="0">
                <a:latin typeface="Arial" pitchFamily="34" charset="0"/>
                <a:cs typeface="Arial" pitchFamily="34" charset="0"/>
              </a:rPr>
              <a:t>Atestira se prilikom prolaska kroz instalacije u novim objektima i taj atest je potreban prilikom tehničkog prijema objekta.</a:t>
            </a:r>
          </a:p>
          <a:p>
            <a:pPr algn="just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r-Latn-RS" sz="2000" dirty="0" smtClean="0">
                <a:latin typeface="Arial" pitchFamily="34" charset="0"/>
                <a:cs typeface="Arial" pitchFamily="34" charset="0"/>
              </a:rPr>
              <a:t>U situacijama kada postoje bunari njihovu vodu kontroliše korisnik nekoliko puta godišnje ili se postavljaju filteri koji vodu pročišćavaju konstantno.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r-Latn-RS" sz="2000" dirty="0" smtClean="0">
                <a:latin typeface="Arial" pitchFamily="34" charset="0"/>
                <a:cs typeface="Arial" pitchFamily="34" charset="0"/>
              </a:rPr>
              <a:t> 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r-Latn-RS" sz="2000" dirty="0" smtClean="0">
                <a:latin typeface="Arial" pitchFamily="34" charset="0"/>
                <a:cs typeface="Arial" pitchFamily="34" charset="0"/>
              </a:rPr>
              <a:t>Rezervoari se moraju dezinfikovati konstantno hemiskim sredstvima (na bazi hlora) ili povremeno pražnjenjem i dezinfekcijom.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1630" y="641054"/>
            <a:ext cx="10515600" cy="5419504"/>
          </a:xfrm>
        </p:spPr>
        <p:txBody>
          <a:bodyPr/>
          <a:lstStyle/>
          <a:p>
            <a:r>
              <a:rPr lang="sr-Latn-R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Š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tetni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uticaj</a:t>
            </a:r>
            <a:r>
              <a:rPr lang="sr-Latn-R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okoline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sr-Latn-R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poremećaji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zemljišta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klizišta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vibracije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poplave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podzeme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vode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prirodni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promeni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tokova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ili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usled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nemara</a:t>
            </a:r>
            <a:r>
              <a:rPr lang="sr-Latn-R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zatrpani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bunari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mci</a:t>
            </a:r>
            <a:r>
              <a:rPr lang="sr-Latn-R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aktivacija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klizišta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sr-Latn-R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hemijski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agresivne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supstance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kisele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kiše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izduvni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gasovi,hemijska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industrija</a:t>
            </a:r>
            <a:r>
              <a:rPr lang="sr-Latn-R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nekontrolisano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odlaganje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otpada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radijacija</a:t>
            </a:r>
            <a:r>
              <a:rPr lang="sr-Latn-R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usled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defekta</a:t>
            </a:r>
            <a:r>
              <a:rPr lang="sr-Latn-R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magnetna polja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..</a:t>
            </a:r>
            <a:endParaRPr lang="sr-Latn-R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sr-Latn-R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sr-Latn-R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sr-Latn-R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sr-Latn-R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sr-Latn-R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sr-Latn-R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sr-Latn-R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sr-Latn-R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56930" y="829340"/>
            <a:ext cx="994144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latin typeface="Arial" pitchFamily="34" charset="0"/>
                <a:cs typeface="Arial" pitchFamily="34" charset="0"/>
              </a:rPr>
              <a:t>HIGIJENA I ZDRAVLJE </a:t>
            </a:r>
            <a:endParaRPr lang="sr-Latn-RS" sz="2000" b="1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sr-Latn-RS" sz="2000" dirty="0" smtClean="0">
                <a:latin typeface="Arial" pitchFamily="34" charset="0"/>
                <a:cs typeface="Arial" pitchFamily="34" charset="0"/>
              </a:rPr>
              <a:t> Kod nas ne postoji sistem korišćenja tehničke vode, sva voda koja se dobija preko javnih vodovoda je (trebalo bi da bude kontrolisana) pijaća voda.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sr-Latn-RS" sz="2000" dirty="0" smtClean="0">
                <a:latin typeface="Arial" pitchFamily="34" charset="0"/>
                <a:cs typeface="Arial" pitchFamily="34" charset="0"/>
              </a:rPr>
              <a:t> Higijena i zdravlje ljudi je ugroženo kod korišćenja bunara sa neproverenom vodom (neatestiranom), kao i neadekvatno korišćenje presušenih bunara za septičke jame koje je veoma opasno zbog prodora fekalija preko slojeva u površinske vode, takođe i promene kiselosti zemljišta...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sr-Latn-RS" sz="2000" dirty="0" smtClean="0">
                <a:latin typeface="Arial" pitchFamily="34" charset="0"/>
                <a:cs typeface="Arial" pitchFamily="34" charset="0"/>
              </a:rPr>
              <a:t>Kanalizacione neevidentirane mreže po ,,divljim naseljima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’’,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 korišćenje vode bez evidencije...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sr-Latn-RS" sz="2000" dirty="0" smtClean="0">
                <a:latin typeface="Arial" pitchFamily="34" charset="0"/>
                <a:cs typeface="Arial" pitchFamily="34" charset="0"/>
              </a:rPr>
              <a:t> Septiče jame treba da se grade od vodonepropusnih materijala...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sr-Latn-RS" sz="2000" dirty="0" smtClean="0">
                <a:latin typeface="Arial" pitchFamily="34" charset="0"/>
                <a:cs typeface="Arial" pitchFamily="34" charset="0"/>
              </a:rPr>
              <a:t> 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sr-Latn-RS" sz="2000" dirty="0" smtClean="0">
                <a:latin typeface="Arial" pitchFamily="34" charset="0"/>
                <a:cs typeface="Arial" pitchFamily="34" charset="0"/>
              </a:rPr>
              <a:t>Korišćenje vodnih resursa za grejanje preko bunara podrazumeva saglasnosti nadležnih organa i adekvatno vraćanje viška vode u zemlju...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sr-Latn-RS" sz="2400" dirty="0" smtClean="0"/>
              <a:t> </a:t>
            </a:r>
            <a:endParaRPr lang="en-US" sz="2400" dirty="0" smtClean="0"/>
          </a:p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0483" y="1010093"/>
            <a:ext cx="994144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 smtClean="0">
                <a:latin typeface="Arial" pitchFamily="34" charset="0"/>
                <a:cs typeface="Arial" pitchFamily="34" charset="0"/>
              </a:rPr>
              <a:t>2.11. SERTIFIKATI O ODRŽIVOSTI I ENERGETSKOJ EFIKASNOSTI</a:t>
            </a:r>
          </a:p>
          <a:p>
            <a:endParaRPr lang="sr-Latn-RS" sz="2800" dirty="0" smtClean="0"/>
          </a:p>
          <a:p>
            <a:endParaRPr lang="sr-Latn-RS" sz="2800" dirty="0" smtClean="0"/>
          </a:p>
          <a:p>
            <a:endParaRPr lang="sr-Latn-RS" sz="2800" dirty="0" smtClean="0"/>
          </a:p>
          <a:p>
            <a:endParaRPr lang="sr-Latn-RS" sz="2800" dirty="0" smtClean="0"/>
          </a:p>
          <a:p>
            <a:endParaRPr lang="sr-Latn-RS" sz="2800" dirty="0" smtClean="0"/>
          </a:p>
          <a:p>
            <a:pPr algn="just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sr-Latn-RS" sz="2000" b="1" dirty="0" smtClean="0">
                <a:latin typeface="Arial" pitchFamily="34" charset="0"/>
                <a:cs typeface="Arial" pitchFamily="34" charset="0"/>
              </a:rPr>
              <a:t>ravna regulativa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o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energetskoj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efikasnosti</a:t>
            </a:r>
            <a:r>
              <a:rPr lang="sr-Latn-R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u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Srbiji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endParaRPr lang="sr-Latn-RS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Zаkon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o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energetici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(„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Službeni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glаsnik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RS’’, br. 145/2014)</a:t>
            </a: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Prаvilnik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o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energetskoj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efikаsnosti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zgrаdа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(„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Službeni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glаsnik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RS’’, br. 61/2011)</a:t>
            </a: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Prаvilnik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o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uslovimа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sаdržini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nаčinu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izdаvаnjа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sertifikаtа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o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energetskim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svojstvimа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zgrаdа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(„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Službeni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glаsnik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RS’’, br. 69/2012)</a:t>
            </a: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- ZAKON O PLANIRANJU I IZGRADNJI (“Sl.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Glаsnik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RS” br. 72/2009, 81/2009, 24/2011, 132/2014, 145/2014)</a:t>
            </a:r>
          </a:p>
          <a:p>
            <a:pPr lvl="0" algn="just"/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Zakon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o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efikasnom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korišćenju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energije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Službeni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glasnik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RS", br. 25/2013) </a:t>
            </a:r>
          </a:p>
          <a:p>
            <a:pPr lvl="0" algn="just"/>
            <a:r>
              <a:rPr lang="sr-Latn-RS" sz="2000" dirty="0" smtClean="0">
                <a:latin typeface="Arial" pitchFamily="34" charset="0"/>
                <a:cs typeface="Arial" pitchFamily="34" charset="0"/>
              </a:rPr>
              <a:t>Zakon o energetskoj dozvoli (Službeni glasnik RS br.15/2015)</a:t>
            </a:r>
            <a:endParaRPr lang="en-US" dirty="0"/>
          </a:p>
        </p:txBody>
      </p:sp>
      <p:pic>
        <p:nvPicPr>
          <p:cNvPr id="4" name="Picture 3" descr="images (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89112" y="1468179"/>
            <a:ext cx="2600325" cy="17526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84520" y="797442"/>
            <a:ext cx="994144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 </a:t>
            </a:r>
            <a:endParaRPr lang="en-US" sz="2800" dirty="0" smtClean="0"/>
          </a:p>
          <a:p>
            <a:endParaRPr lang="sr-Latn-RS" dirty="0" smtClean="0"/>
          </a:p>
          <a:p>
            <a:endParaRPr lang="sr-Latn-RS" dirty="0" smtClean="0"/>
          </a:p>
          <a:p>
            <a:endParaRPr lang="sr-Latn-RS" dirty="0" smtClean="0"/>
          </a:p>
          <a:p>
            <a:endParaRPr lang="sr-Latn-RS" dirty="0" smtClean="0"/>
          </a:p>
          <a:p>
            <a:endParaRPr lang="sr-Latn-RS" dirty="0" smtClean="0"/>
          </a:p>
          <a:p>
            <a:endParaRPr lang="en-US" dirty="0"/>
          </a:p>
        </p:txBody>
      </p:sp>
      <p:pic>
        <p:nvPicPr>
          <p:cNvPr id="3174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8409" y="978196"/>
            <a:ext cx="5951538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84520" y="871869"/>
            <a:ext cx="994144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Člаn</a:t>
            </a:r>
            <a:r>
              <a:rPr lang="en-US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4. </a:t>
            </a:r>
            <a:r>
              <a:rPr lang="en-US" sz="2000" b="1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Zаkonа</a:t>
            </a:r>
            <a:r>
              <a:rPr lang="en-US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o </a:t>
            </a:r>
            <a:r>
              <a:rPr lang="en-US" sz="2000" b="1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planiranju</a:t>
            </a:r>
            <a:r>
              <a:rPr lang="en-US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i</a:t>
            </a:r>
            <a:r>
              <a:rPr lang="en-US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izgradnji</a:t>
            </a:r>
            <a:r>
              <a:rPr lang="en-US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propisuje</a:t>
            </a:r>
            <a:r>
              <a:rPr lang="en-US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(ZPI):</a:t>
            </a:r>
          </a:p>
          <a:p>
            <a:pPr algn="just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-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svi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objekti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visokogrаdnje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 u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zаvisnosti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od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vrste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nаmene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morаju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biti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projektovаni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izgrаđeni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korišćeni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održаvаni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nа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nаčin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kojim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se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obezbeđuju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propisаnа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energetskа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svojstvа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;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-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propisаnа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energetskа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svojstvа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utvrđuju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se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izdаvаnjem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sertifikаtа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o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energetskim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sr-Latn-R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svojstvimа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objekаtа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;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- 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sertifikаt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o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energetskim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svojstvimа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objekаtа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izdаje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ovlаšćenа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orgаnizаcijа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;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-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ministаr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nаdležаn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zа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poslove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grаđevinаrstvа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rešenjem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utvrđuje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koje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ovlаšćene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orgаnizаcije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ispunjаvаju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uslove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zа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izdаvаnje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sertifikаtа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;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-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sertifikаt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o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energetskim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svojstvimа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objektа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prilаže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se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uz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zаhtev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zа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izdаvаnje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upotrebne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dozvole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84520" y="871869"/>
            <a:ext cx="994144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Odredbe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o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energetskoj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efikаsnosti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u ZPI 2009-2014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•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Plаnski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dokumenti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prostorni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plаn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jedinice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lokаlne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sаmouprаve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plаn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generаlne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regulаcije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plаn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detаljne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regulаcije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prаvilа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uređenjа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kojа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sаdrže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mere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energetske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efikаsnosti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izgrаdnje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•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Lokаcijski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uslovi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posebni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uslovi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mere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energetske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efikаsnosti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izgrаdnje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•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Idejni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glаvni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projekаt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elаborаt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energetske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efikаsnosti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•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Grаđevinskа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dozvolа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nove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zgrаde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dogrаdnjа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ili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rešenje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iz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člаnа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145.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Zаkonа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rekonstrukcijа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аdаptаcijа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sаnаcijа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energetskа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sаnаcijа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zgrаde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•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Upotrebnа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dozvolа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prilаže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sertifikаt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o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energetskim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svojstvimа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en.pasoš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7954" y="457200"/>
            <a:ext cx="9622466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•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Inspekcijski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nаdzor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urbаnističkа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grаđevinskа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inspekcijа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sklаdu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ovlаšćenjimа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iz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ZPI</a:t>
            </a: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•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Ovlаšćenje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donošenje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podzаkonskih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аkаtа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člаn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201. stаv1.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tаčkа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1.)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 (ministar propisuje bliže energetska svojstva zgrada...)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•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Stupаnje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snаgu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odredbi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o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energetskoj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efikаsnosti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člаn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221.)-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primenа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počelа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donošenjа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podzаkonskih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аktа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- 1.10.2012.</a:t>
            </a:r>
          </a:p>
          <a:p>
            <a:pPr algn="just"/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Pravilnik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o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energetskoj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efikasnosti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- se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propisuju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energetskа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svojstvа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nаčin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izrаčunаvаnjа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toplotnih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svojstvа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objekаtа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visokogrаdnje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energetski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zаhtevi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nove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postojeće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objekte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tаksаtivno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nаvode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objekti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Prаvilnik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ne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primenjuje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pojmovi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energetski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efikasna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zgrada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zgrada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uz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minimalnu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potrošnju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energije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minimalnu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emisiju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CO2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obezbedjuje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potrebne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uslove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komfora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bruto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razvijena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građevinska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površina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 (nadzemna)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jeste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zbir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površina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svih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nadzemnih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etaža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zgrade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ne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računajući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debljinu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izolacije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veću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5cm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(ne sme da pređe građevinsku)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debljinu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zida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veću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30cm 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homogeni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zid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ako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je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zgrada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izvedena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pravilima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EE</a:t>
            </a: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uslovi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komfora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vazdušni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komfor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toplotni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komfor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zvučni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komfor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I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vizuelni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komfor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godišnja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emisija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ugljen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dioksida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CO2 [kg/a] je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masa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emitovanog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ugljen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dioksida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spoljnu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sredinu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tokom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jedne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godine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nastaje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kao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posledica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energetskih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potreba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zgrade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3646" y="797442"/>
            <a:ext cx="994144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obimnija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obnova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ili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veća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rekonstrukcija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jeste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izvođenje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građevinskih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drugih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radova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adaptaciji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ili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sanaciji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postojećoj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zgradi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kada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je: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ukupna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predračunska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vrednost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radova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obnovi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veća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25%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vrednosti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zgrade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isključujući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vrednost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zemljišta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kojoj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zgrada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nalazi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više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25%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površine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omotača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zgrade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podrvgnuto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energetskoj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sanaciji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uz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poštovanje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oblikovne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funkcionalne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celovitosti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delova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zgrade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omotač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zgrade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čine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svi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elementi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zgrade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koji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razdvajaju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unutrašnji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grejani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spoljašnjeg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negrejanog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prostora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pasivna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zgrada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je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zgrada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kojoj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godišnja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potrošnja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energije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grejanje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jedinici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korisne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površine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ne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prelazi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15 kWh/m2;</a:t>
            </a:r>
          </a:p>
          <a:p>
            <a:endParaRPr lang="en-US" sz="28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6176" y="1073888"/>
            <a:ext cx="994144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Energetski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pаsoš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dokument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koji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sаdrži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obrаčunаte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vrednosti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potrošnje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energije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okviru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određene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kаtegorije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zgrаdа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energetski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rаzred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preporuke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poboljšаnje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energetskih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svojstаvа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zgrаde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Energetski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pаsoš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morаju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imаti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>
              <a:buFontTx/>
              <a:buChar char="-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1.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sve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nove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zgrаde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postojeće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zgrаde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rekonstruišu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аdаptirаju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sаnirаju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ili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energetski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sаnirаju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osim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zgrаdа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prаvilnikom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izuzete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obаveze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energetske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sertifikаcije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sr-Latn-R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800" dirty="0" smtClean="0"/>
          </a:p>
          <a:p>
            <a:endParaRPr lang="en-US" sz="28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90846" y="818706"/>
            <a:ext cx="994144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Zgrаde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nije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potrebno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pribаvljаnje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energetskog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pаsošа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AutoNum type="arabicParenR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postojeće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zgrаde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prodаju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dаju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zаkup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rekonstruišu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ili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energetski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sаnirаju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а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imаju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neto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površinu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mаnju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50 m²;</a:t>
            </a:r>
          </a:p>
          <a:p>
            <a:pPr marL="457200" indent="-457200" algn="just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2)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zgrаde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imаju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predviđeni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vek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upotrebe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ogrаničen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dve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godine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mаnje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3)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zgrаde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privremenog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kаrаkterа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potrebe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izvođenjа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rаdovа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odnosno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obezbeđenje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prostorа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smeštаj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ljudi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grаđevinskog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mаterijаlа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toku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izvođenjа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rаdovа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4)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rаdionice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proizvodne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hаle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industrijske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zgrаde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druge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privredne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zgrаde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se, u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sklаdu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svojom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nаmenom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morаju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držаti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otvorenimа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više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polovine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rаdnog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vremenа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аko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nemаju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ugrаđene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vаzdušne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zаvese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90846" y="818706"/>
            <a:ext cx="994144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5)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zgrаde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nаmenjene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održаvаnje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verskih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obredа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6)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postojeće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zgrаde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prodаju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ili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prаvo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vlаsništvа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prenosi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stečаjnom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postupku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u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slučаju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prisilne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prodаje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ili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izvršenjа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7)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zgrаde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pod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određenim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režimom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zаštite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а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kojih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bi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ispunjenje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zаhtevа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energetske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efikаsnosti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bilo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suprotnosti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uslovima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zaštite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8)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zgrаde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se ne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greju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ili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greju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temperаturu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do +12°C.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67955" y="492198"/>
            <a:ext cx="10515600" cy="858136"/>
          </a:xfrm>
        </p:spPr>
        <p:txBody>
          <a:bodyPr/>
          <a:lstStyle/>
          <a:p>
            <a:r>
              <a:rPr lang="sr-Latn-RS" sz="2400" b="1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2.9.	ZAŠTITA OD POŽARA, ZAŠTITA VEZANA ZA </a:t>
            </a:r>
          </a:p>
          <a:p>
            <a:r>
              <a:rPr lang="sr-Latn-RS" sz="2400" b="1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	ELEKTRIČNE I GASNE INSTALACIJE </a:t>
            </a:r>
          </a:p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72141" y="1754371"/>
            <a:ext cx="1113228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dirty="0" smtClean="0"/>
          </a:p>
          <a:p>
            <a:pPr lvl="0"/>
            <a:endParaRPr lang="sr-Latn-RS" sz="1400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sr-Latn-RS" sz="14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sr-Latn-RS" dirty="0" smtClean="0">
                <a:latin typeface="Arial" pitchFamily="34" charset="0"/>
                <a:cs typeface="Arial" pitchFamily="34" charset="0"/>
              </a:rPr>
              <a:t>PROTIV POŽARNI PROPISI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sr-Latn-RS" sz="14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sr-Latn-RS" dirty="0" smtClean="0">
                <a:latin typeface="Arial" pitchFamily="34" charset="0"/>
                <a:cs typeface="Arial" pitchFamily="34" charset="0"/>
              </a:rPr>
              <a:t>Zakon o zaštiti od požara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sr-Latn-RS" dirty="0" smtClean="0">
                <a:latin typeface="Arial" pitchFamily="34" charset="0"/>
                <a:cs typeface="Arial" pitchFamily="34" charset="0"/>
              </a:rPr>
              <a:t>,,Sl.gl. SR,,111/2009 i 20/2015 član 33, član 35,36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sr-Latn-RS" dirty="0" smtClean="0">
                <a:latin typeface="Arial" pitchFamily="34" charset="0"/>
                <a:cs typeface="Arial" pitchFamily="34" charset="0"/>
              </a:rPr>
              <a:t>Pravilnici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sr-Latn-RS" dirty="0" smtClean="0">
                <a:latin typeface="Arial" pitchFamily="34" charset="0"/>
                <a:cs typeface="Arial" pitchFamily="34" charset="0"/>
              </a:rPr>
              <a:t>Odluke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sr-Latn-RS" dirty="0" smtClean="0">
                <a:latin typeface="Arial" pitchFamily="34" charset="0"/>
                <a:cs typeface="Arial" pitchFamily="34" charset="0"/>
              </a:rPr>
              <a:t>Uredbe </a:t>
            </a:r>
          </a:p>
          <a:p>
            <a:pPr lvl="0"/>
            <a:endParaRPr lang="sr-Latn-RS" b="1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sr-Latn-RS" b="1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sr-Latn-RS" b="1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en-US" dirty="0" smtClean="0"/>
          </a:p>
          <a:p>
            <a:endParaRPr lang="en-US" dirty="0"/>
          </a:p>
        </p:txBody>
      </p:sp>
      <p:pic>
        <p:nvPicPr>
          <p:cNvPr id="63490" name="Picture 2" descr="Rezultat slika za sistemi pozarna zasti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6765" y="1766901"/>
            <a:ext cx="5065011" cy="3794738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90846" y="818706"/>
            <a:ext cx="994144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8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energetskih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rаzredа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premа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energetskoj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skаli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,,A+’’ do ,,G’’</a:t>
            </a:r>
          </a:p>
          <a:p>
            <a:pPr algn="just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,,A+’’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predstаvljа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nаjpovoljniji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rаzred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Energetski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rаzred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određuje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osnovu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podаtаkа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o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potrošnji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energije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uopšte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grejаnje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sanitarnu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vodu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hlađenje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,...)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emisiji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CO2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godišnjem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nivou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Energetski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rаzred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za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nove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zgrаde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koji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iskаzuje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energetskom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pаsošu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morа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biti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nаjmаnje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,,C’’ 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lаtinično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C)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ili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viši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Energetski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rаzred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postojeće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zgrаde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nаkon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izvođenjа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rаdovа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rekonstrukciji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dogrаdnji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obnovi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аdаptаciji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sаnаciji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ili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energetskoj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sаnаciji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morа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biti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poboljšаn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nаjmаnje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jedаn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rаzred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90846" y="1467292"/>
            <a:ext cx="99414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Energetski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rаzred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obeležava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posebnom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Obrаscu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2, а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grаfički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prikаzuje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strelicom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prvoj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strаni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energetskog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pаsošа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zgrаde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buFontTx/>
              <a:buChar char="-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Izdаje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izvršenom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energetskom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pregledu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sаčinjаvаnju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izveštаjа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celu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zgrаdu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ili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deo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zgrаde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sr-Latn-R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kаdа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imа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više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energetskih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zonа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ili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stаn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poslovnu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prostoriju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...)</a:t>
            </a:r>
          </a:p>
          <a:p>
            <a:pPr>
              <a:buFontTx/>
              <a:buChar char="-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800" dirty="0" smtClean="0"/>
          </a:p>
          <a:p>
            <a:endParaRPr lang="en-US" sz="28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260" y="712381"/>
            <a:ext cx="3840417" cy="5146159"/>
          </a:xfrm>
          <a:prstGeom prst="rect">
            <a:avLst/>
          </a:prstGeom>
        </p:spPr>
      </p:pic>
      <p:pic>
        <p:nvPicPr>
          <p:cNvPr id="6" name="Picture 5" descr="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9917" y="733644"/>
            <a:ext cx="3454474" cy="512599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90846" y="818706"/>
            <a:ext cx="99414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sr-Latn-RS" sz="2000" b="1" dirty="0" smtClean="0">
                <a:latin typeface="Arial" pitchFamily="34" charset="0"/>
                <a:cs typeface="Arial" pitchFamily="34" charset="0"/>
              </a:rPr>
              <a:t>Proračun prema pravilniku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r-Latn-RS" sz="2000" dirty="0" smtClean="0">
                <a:latin typeface="Arial" pitchFamily="34" charset="0"/>
                <a:cs typeface="Arial" pitchFamily="34" charset="0"/>
              </a:rPr>
              <a:t>Svaki građevinski element koji predstavlja omotač grejanog dela i u kontaktu je sa negrejanim prostorom (spoljnim ili unutrašnjim: tavani, podrumi, ostave, garaže) se preračunavaju svojstva toplotne provodljivosti, difuzije vodene pare i perioda isušenja, kašnjenje oscilacije temperature (akumulativnost). U to spadaju osim zidova i prozori, vrata, krovovi, podovi.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r-Latn-RS" sz="2000" dirty="0" smtClean="0">
                <a:latin typeface="Arial" pitchFamily="34" charset="0"/>
                <a:cs typeface="Arial" pitchFamily="34" charset="0"/>
              </a:rPr>
              <a:t>Faktor higrotermičkih svojstava termičkog omotača se stavlja u korelaciju sa zapreminom grejanog ptrostora, a kao poseban kriterijum se uzima i faktor oblika (količnik površine termičkog omotača i zapremine grejenog dela).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90846" y="818706"/>
            <a:ext cx="994144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pPr algn="just"/>
            <a:r>
              <a:rPr lang="sr-Latn-RS" sz="2000" dirty="0" smtClean="0">
                <a:latin typeface="Arial" pitchFamily="34" charset="0"/>
                <a:cs typeface="Arial" pitchFamily="34" charset="0"/>
              </a:rPr>
              <a:t>Nakon toga se sagledava sistem grejanja u objektu, emisija CO2, sistem ventilacije, grejanja, sanitarne tople vode.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r-Latn-RS" sz="2000" dirty="0" smtClean="0">
                <a:latin typeface="Arial" pitchFamily="34" charset="0"/>
                <a:cs typeface="Arial" pitchFamily="34" charset="0"/>
              </a:rPr>
              <a:t>Obračunavaju se termički gubici – transmisioni i ventialacioni, kao i dobici: solarni, od toplote ljudi i uređaja.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r-Latn-RS" sz="2000" dirty="0" smtClean="0">
                <a:latin typeface="Arial" pitchFamily="34" charset="0"/>
                <a:cs typeface="Arial" pitchFamily="34" charset="0"/>
              </a:rPr>
              <a:t>Dobija se ukupna godišnja potrošnja energije, koja se deli sa grejanom površinom i dobija finalna godišnja potrošnja energije. Ova vrednost se poredi sa zadatim vrednostima koje određuju energetski razred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800" dirty="0" smtClean="0"/>
          </a:p>
          <a:p>
            <a:endParaRPr lang="en-US" sz="28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90846" y="584792"/>
            <a:ext cx="9941442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Primena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Pravilnika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Elaborat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EE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ukupna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godišnja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potrošnja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energije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se deli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grejanom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površinom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dobija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finalna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godišnja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potrošnja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energije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finalna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godišnja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potrošnja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energije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poredi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zadatim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vrednostima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određuju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energetski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razred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prema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Pravilniku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postojeće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ili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nove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objekte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nove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kuće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A+ max12,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 max 20,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B max 40,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C max 80,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 max 120,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E max 160,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F max 200,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G min 200),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postojeće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objekte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je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dozvoljena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veća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referentna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vrednost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standardizovana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tabela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ispisanim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razredima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bojama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strelicom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pokazuje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gde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objekat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nalazi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u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razredu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-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obavezno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je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pisanje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preporuka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poboljšanje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svaki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objekt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koji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je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lošiji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A+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razreda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8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90846" y="818706"/>
            <a:ext cx="994144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Šta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nedostaje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konceptu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EE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Srbija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polju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makroekonomije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cena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energije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ekonomski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rast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porast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populacije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polju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javni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sektor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/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drustvo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regulativa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izbor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potrošača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promena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tehnologijama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polju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tržišnih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učesnika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ponuda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efikasnost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banke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gradjevinska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industrija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infrastruktura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proizvodjači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opreme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motivisanost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potražnjom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energetskom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efikasnošću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komercijalni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sektor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stanovanje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industrija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javni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sektor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just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- u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odnosu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zelenu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gradnju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(LEED)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objekte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koji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proizvode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energiju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(ZEB) –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nedostaje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ukupni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kontekst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ekologija,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tretira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samo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segment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efikasnosti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akcentom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higrotermička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svojstva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omotača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6688" y="297710"/>
            <a:ext cx="994144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Tehnički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nedostaci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koncept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ne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prepoznaje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ili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slabo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prepoznaje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4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stvari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</a:t>
            </a:r>
            <a:endParaRPr lang="sr-Latn-R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1)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smanjenje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ostalog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zagađenja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okoline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osim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emisije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CO2,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ekologiju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proizvodnje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eksploatacije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građevinskih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materijala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detalje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mnogo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je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aproksimacija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 algn="just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2)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racionalnost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infrastrukture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smislu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udaljenosti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svih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vidova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infrastrukture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voda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gradski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saobraćaj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osnovne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škole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centri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nabavke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javne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službe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pošte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poznat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je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slučaj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poslovanja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ivici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bankrota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ovih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službi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u suburb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anim prostorima)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 3)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sistem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merenja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prema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jedinici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površine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 ne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glavi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čoveka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(ne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može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biti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ista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efikasnost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kuće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istim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preformansama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služi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stanovanju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jednog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čoveka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ili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petočlane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porodice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just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4)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Srbija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ima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energetski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zakon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koji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dozvoljava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vraćanje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proizvedene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energije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prodaju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državnom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sistemu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ali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se to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odnosi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sisteme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proizvodnje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el.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energije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iz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obnovljivih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izvora-,,povlašćene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proizvođače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”, a ne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male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sisteme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...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8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6688" y="1095153"/>
            <a:ext cx="994144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Uticaj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unapre</a:t>
            </a:r>
            <a:r>
              <a:rPr lang="sr-Latn-RS" sz="2000" b="1" dirty="0" smtClean="0">
                <a:latin typeface="Arial" pitchFamily="34" charset="0"/>
                <a:cs typeface="Arial" pitchFamily="34" charset="0"/>
              </a:rPr>
              <a:t>đ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enja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energetske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efikasnosti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prodajnu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cenu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/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zakup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objekata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Iskustva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Srbiji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sa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smanjenjem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potrošnje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energije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kod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EE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objekata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Postoje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objekti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koji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prema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novim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standardima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građeni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boljim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higrotermičkim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svojstvima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boljom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efikasnošću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sistema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grejanja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hlađenja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daljinskog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grejanja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Srbiji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postoji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način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merenja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sopstvene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regulacije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može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značajno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smanjiti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potrošnja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grejanje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Ovakve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nove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zgrade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imaju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sve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veću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potražnju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cenu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Sva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individualna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domaćinstva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koriste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daljinsko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grejanje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iz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toplana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moraju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1.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januara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2015.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godine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Zakon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o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efikasnom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korišćenju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energije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uvedu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kalorimetre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osnovu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kojih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biti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obračunata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naplaćivana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utrošena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toplotna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energija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država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će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pomoći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njihovoj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nabavci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Neophodno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je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promeniti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tarifni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sistem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obračun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cena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grejanja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koji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treba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sastoji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iz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fiksnog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varijabilnog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dela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koji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mora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obuhvati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opravdane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troškove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toplana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Prema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izjavama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nadležnih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kada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pređe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naplatu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potrošnji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trećinu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stanova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trošak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grejanje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će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godišnjem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nivou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biti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manji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trećinu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će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biti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skoro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isti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trećinu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stanova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će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biti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znatno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veći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5032" y="648584"/>
            <a:ext cx="994144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RS" sz="2400" dirty="0" smtClean="0"/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PREPORUKE:</a:t>
            </a:r>
          </a:p>
          <a:p>
            <a:pPr algn="just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staklenici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pasivni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solarni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sistem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leti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streha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zimi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sunce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pod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kosim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uglom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pod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zidovi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termička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masa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):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primarno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sekundarno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tercijarno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toplotno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skladište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buFontTx/>
              <a:buChar char="-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jednu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četvoročlanu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porodicu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treba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4m²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solarnih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kolektora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ceo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set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kolektorima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bojlerom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200 l,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regulacionom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stanicom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razvodom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danas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košta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montažom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oko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2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00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evra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 i manje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zadovoljava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100%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letnje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potrebe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oko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50%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zimskih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investicija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isplati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3 - 3,5 god.,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ovakvoj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ceni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električne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energije</a:t>
            </a:r>
            <a:endParaRPr lang="sr-Latn-R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endParaRPr lang="sr-Latn-R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ije regulisano –problemi sa racunima za struju ......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5545" y="340242"/>
            <a:ext cx="1018599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PROTIV POŽARANA ZAŠTITA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r-Latn-RS" sz="2000" dirty="0" err="1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buhvata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skup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radnji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planiranje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finansiranje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organizovanje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sprovođenje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kontrolu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radnji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zaštite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požara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sprečavanje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izbijanja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širenja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požara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otkrivanje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gašenje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požara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spasavanje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ljudi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imovine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zaštitu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životne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sredine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utvrđivanje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otklanjanje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uzroka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požara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kao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pružanje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pomoći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otklanjanja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posledica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prouzrokovanih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požarom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vi-VN" sz="2000" b="1" dirty="0" smtClean="0">
                <a:latin typeface="Arial" pitchFamily="34" charset="0"/>
                <a:cs typeface="Arial" pitchFamily="34" charset="0"/>
              </a:rPr>
              <a:t>Mere za ispunjenje osnovnog zahteva "zaštita od požara" treba da obezbede da se u slučaju dejstva požara:</a:t>
            </a:r>
            <a:r>
              <a:rPr lang="sr-Latn-RS" sz="20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vi-VN" sz="2000" dirty="0" smtClean="0">
                <a:latin typeface="Arial" pitchFamily="34" charset="0"/>
                <a:cs typeface="Arial" pitchFamily="34" charset="0"/>
              </a:rPr>
              <a:t>•	sačuva potrebna nosivost konstrukcije objekta u određenom vremenskom 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 	</a:t>
            </a:r>
            <a:r>
              <a:rPr lang="vi-VN" sz="2000" dirty="0" smtClean="0">
                <a:latin typeface="Arial" pitchFamily="34" charset="0"/>
                <a:cs typeface="Arial" pitchFamily="34" charset="0"/>
              </a:rPr>
              <a:t>periodu;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vi-VN" sz="2000" dirty="0" smtClean="0">
                <a:latin typeface="Arial" pitchFamily="34" charset="0"/>
                <a:cs typeface="Arial" pitchFamily="34" charset="0"/>
              </a:rPr>
              <a:t>•	spreči širenje vatre i dima u objektu;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vi-VN" sz="2000" dirty="0" smtClean="0">
                <a:latin typeface="Arial" pitchFamily="34" charset="0"/>
                <a:cs typeface="Arial" pitchFamily="34" charset="0"/>
              </a:rPr>
              <a:t>•	spreči širenje vatre na susedne objekte;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vi-VN" sz="2000" dirty="0" smtClean="0">
                <a:latin typeface="Arial" pitchFamily="34" charset="0"/>
                <a:cs typeface="Arial" pitchFamily="34" charset="0"/>
              </a:rPr>
              <a:t>•	omogući sigurna i bezbedna evakuacija ljudi, odnosno njihovo spasavanje</a:t>
            </a:r>
            <a:endParaRPr lang="sr-Latn-R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sr-Latn-RS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vi-VN" sz="2000" b="1" dirty="0" smtClean="0">
                <a:latin typeface="Arial" pitchFamily="34" charset="0"/>
                <a:cs typeface="Arial" pitchFamily="34" charset="0"/>
              </a:rPr>
              <a:t>USLOVI ZA PROTIVPOŽARNU ZAŠTITU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vi-VN" sz="2000" dirty="0" smtClean="0">
                <a:latin typeface="Arial" pitchFamily="34" charset="0"/>
                <a:cs typeface="Arial" pitchFamily="34" charset="0"/>
              </a:rPr>
              <a:t>Noseći konstruktivni građevinski elementi u 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STAMBENIM  </a:t>
            </a:r>
            <a:r>
              <a:rPr lang="vi-VN" sz="2000" dirty="0" smtClean="0">
                <a:latin typeface="Arial" pitchFamily="34" charset="0"/>
                <a:cs typeface="Arial" pitchFamily="34" charset="0"/>
              </a:rPr>
              <a:t>zgradama 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u  Beogradu</a:t>
            </a:r>
            <a:r>
              <a:rPr lang="vi-VN" sz="2000" dirty="0" smtClean="0">
                <a:latin typeface="Arial" pitchFamily="34" charset="0"/>
                <a:cs typeface="Arial" pitchFamily="34" charset="0"/>
              </a:rPr>
              <a:t> izrađuju se od negorivog građevinskog materijala, odnosno od materijala koji obezbeđuje </a:t>
            </a:r>
            <a:r>
              <a:rPr lang="vi-VN" sz="2000" b="1" dirty="0" smtClean="0">
                <a:latin typeface="Arial" pitchFamily="34" charset="0"/>
                <a:cs typeface="Arial" pitchFamily="34" charset="0"/>
              </a:rPr>
              <a:t>najmanju vatrootpornost od 90 minuta</a:t>
            </a:r>
            <a:r>
              <a:rPr lang="sr-Latn-RS" sz="20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sr-Latn-RS" sz="2000" b="1" dirty="0" smtClean="0">
                <a:latin typeface="Arial" pitchFamily="34" charset="0"/>
                <a:cs typeface="Arial" pitchFamily="34" charset="0"/>
              </a:rPr>
              <a:t>Mora se uzeti u obzir materijalizacija enterijera 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5032" y="648584"/>
            <a:ext cx="994144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RAČUNICA:</a:t>
            </a:r>
          </a:p>
          <a:p>
            <a:pPr algn="just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energetski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efikasna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kuća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standardna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maksimalna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potrošnja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energije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grejanje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hlađenje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do 100 kWh/m2: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zidovi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0,3 do 0,4W/m2K;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prozori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1,4 do 1,7W/m2K,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tavanica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pod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prema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negrejanom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prostoru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0,3 do 0,4 W/m2K</a:t>
            </a:r>
          </a:p>
          <a:p>
            <a:pPr algn="just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nisko-energetska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kuća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maksimalna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potrošnja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energije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grejanje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hlađenje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do 50kWh/m2: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zidovi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do 0,25W/m2K,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prozori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1,1 do 1,4W/m2K,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podovi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tavanice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prema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negrejanom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prostoru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do 0,3W/m2K</a:t>
            </a:r>
          </a:p>
          <a:p>
            <a:pPr algn="just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pasivna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kuća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maksimalna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potrošnja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energije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grejanje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hlađenje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do 15kWh/m2-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razred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A+;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zidovi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0,10 do 0,15 W/m2K;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prozori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0,8 do 1,1W/m2K;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podovi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tavanice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prema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negrejanom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prostoru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do 0,2W/m2K</a:t>
            </a:r>
          </a:p>
          <a:p>
            <a:pPr algn="just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Povećanje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troškova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izgradnje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pasivnih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kuća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je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oko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10‐20%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od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ukupnog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troška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konvencionalnu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kuću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Kombinovana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energetska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potrošnja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pasivne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kuće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iznosi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manje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od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četvrtine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od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prosečne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potrošnje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standardne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kuće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dirty="0" smtClean="0"/>
              <a:t> </a:t>
            </a:r>
            <a:endParaRPr lang="en-US" sz="24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5032" y="648584"/>
            <a:ext cx="9941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 </a:t>
            </a:r>
            <a:endParaRPr lang="en-US" sz="2400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6497" y="1020725"/>
            <a:ext cx="8417137" cy="39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7441" y="435933"/>
            <a:ext cx="9941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 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99730" y="797442"/>
            <a:ext cx="1013282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efikasna</a:t>
            </a:r>
            <a:r>
              <a:rPr lang="en-US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zgrada</a:t>
            </a:r>
            <a:r>
              <a:rPr lang="en-US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na</a:t>
            </a:r>
            <a:r>
              <a:rPr lang="en-US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Novom</a:t>
            </a:r>
            <a:r>
              <a:rPr lang="en-US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BG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Ako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se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zgrada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snabdeva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grejanjem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iz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sistema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za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daljinsko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grejanje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merač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toplote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mora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takođe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biti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instalisan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na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ulazu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u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zgradu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Tamo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gde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je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tehnički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izvodljivo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korišćenje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merila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za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registrovanje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indivudualne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potrošnje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individualni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delitelji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troškova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za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utrošenu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toplotu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- 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da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se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koriste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za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potrošnje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toplotne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energije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svakog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radijatora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Uslov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za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uspešan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prelazak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na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naplatu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po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potrošnji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–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modernizovana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podstanica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koja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obezbeđuje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racionalnu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isporuru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toplotne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energije</a:t>
            </a:r>
            <a:endParaRPr lang="en-US" sz="20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Prosečna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potrošnja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u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zgradama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građenim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2004-2011 60-100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Kwh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/m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²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god;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Prosečna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potrošnja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u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zgradama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građenim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1964-2000 130- 220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Kwh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/m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²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god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Razlozi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: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nepostojanje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izolacije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zidova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loš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kvalitet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prozora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balkonskih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vrata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jednostruko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zastakljenje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loše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održavanje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(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dihtovanje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),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uregulisanost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neuregulisanost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;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ostvarene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temperature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iznad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propisanih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preko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25’C (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svaki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‘C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povećanja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unutrašnje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T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traži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5-7%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više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primarne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energije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7441" y="435933"/>
            <a:ext cx="9941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 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99730" y="797442"/>
            <a:ext cx="101328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 </a:t>
            </a:r>
          </a:p>
          <a:p>
            <a:pPr algn="just">
              <a:buFontTx/>
              <a:buChar char="-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potrebna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edukacija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korisnika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daljinskog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grejanja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koliko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bi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značilo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poboljšanje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termičkih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svojstava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omotača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ugradnja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regulacionih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ventila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radijatore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stambena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zgrada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najmanjom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potrošnjom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energije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Beogradu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Bul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Zorana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Đinđića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48a/b NBG;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potrošnja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grejnim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sezonama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 </a:t>
            </a: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                                                            2007/2008         88 kWh/m²</a:t>
            </a: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                                                            2008/2009         72 kWh/m²</a:t>
            </a: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                                                            2009/2010         66 kWh/m²</a:t>
            </a: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                                                            2010/2011         62 kWh/m²</a:t>
            </a:r>
          </a:p>
          <a:p>
            <a:pPr algn="just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algn="just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2010/11  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prosečna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potrošnja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Beogradu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                    140kWh/m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²</a:t>
            </a:r>
          </a:p>
          <a:p>
            <a:r>
              <a:rPr lang="en-US" sz="2400" dirty="0" smtClean="0"/>
              <a:t> </a:t>
            </a:r>
            <a:endParaRPr lang="en-US" sz="24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7441" y="435933"/>
            <a:ext cx="9941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 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20996" y="839972"/>
            <a:ext cx="10132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 </a:t>
            </a:r>
            <a:endParaRPr lang="en-US" sz="2400" dirty="0"/>
          </a:p>
        </p:txBody>
      </p:sp>
      <p:pic>
        <p:nvPicPr>
          <p:cNvPr id="6349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5907" y="2604977"/>
            <a:ext cx="4305300" cy="2895600"/>
          </a:xfrm>
          <a:prstGeom prst="rect">
            <a:avLst/>
          </a:prstGeom>
          <a:noFill/>
        </p:spPr>
      </p:pic>
      <p:pic>
        <p:nvPicPr>
          <p:cNvPr id="6348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92725" y="907310"/>
            <a:ext cx="4248150" cy="2895600"/>
          </a:xfrm>
          <a:prstGeom prst="rect">
            <a:avLst/>
          </a:prstGeom>
          <a:noFill/>
        </p:spPr>
      </p:pic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7441" y="435933"/>
            <a:ext cx="9941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 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20996" y="839972"/>
            <a:ext cx="10132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 </a:t>
            </a:r>
            <a:endParaRPr lang="en-US" sz="2400" dirty="0"/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563527" y="1073320"/>
            <a:ext cx="100584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8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Ne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moze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se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tačno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utvrditi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koliki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se bonus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moze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dobiti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kod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prodaje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stambenih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ili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poslovnih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objekata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koji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su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energetski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unapredjeni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na</a:t>
            </a:r>
            <a:endParaRPr lang="en-US" sz="20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8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različitim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nivoima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( A+ do G).</a:t>
            </a:r>
          </a:p>
          <a:p>
            <a:pPr lvl="8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Vršena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su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istraživanja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tržišta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stambenih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poslovnih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nekretnina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došlo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se do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grubih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indikacija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mada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nepouzdanih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lvl="8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en-US" sz="20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8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sr-Latn-RS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Evropa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–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vrednost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energetski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unapredjenih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stambenih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nekretnina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istra</a:t>
            </a:r>
            <a:r>
              <a:rPr lang="sr-Latn-R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ž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ivanje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2012</a:t>
            </a:r>
          </a:p>
          <a:p>
            <a:pPr lvl="8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Rezultati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pokazuju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sličan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nivo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spremnosti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plate bonus u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korist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povećane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energetske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efikasnosti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zgrade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vlasnik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koji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je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korisnik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zgrade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ili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zakupac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ispitanici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spremni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plate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oko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8 %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više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za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poboljšanu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ventilaciju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u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novim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postojećim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objektima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kao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6-7 %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za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fasadne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izolacije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cifre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mogu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biti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precenjene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istraživanje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sr-Latn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radilo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za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vreme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leta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1949" y="1396741"/>
            <a:ext cx="3827940" cy="238844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7441" y="435933"/>
            <a:ext cx="9941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 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20996" y="839972"/>
            <a:ext cx="10132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 </a:t>
            </a:r>
            <a:endParaRPr lang="en-US" sz="2400" dirty="0"/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723014" y="436850"/>
            <a:ext cx="9409813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Pregled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rejting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sistema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energetske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efikasnosti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objekata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u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svetu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/>
            <a:r>
              <a:rPr lang="sr-Latn-RS" sz="2000" dirty="0" smtClean="0">
                <a:latin typeface="Arial" pitchFamily="34" charset="0"/>
                <a:cs typeface="Arial" pitchFamily="34" charset="0"/>
              </a:rPr>
              <a:t>LEED – green building - formiran od strane USGBC, SAD,  koristi se u preko 140 zemalja; podrazumeva izbor lokacije po gustini stanovnika, ekonomičnosti infrastrukture i prevoza, višenamenskoj upotrebi prostora, izbor vrste objekta, ekološku proizvodnju materijala, svojstva materijala, smanjenje potrošnje energije, smanjenje zagađenja i emisije štetnih gasova, smanjenje i recikliranje otpadaka</a:t>
            </a:r>
          </a:p>
          <a:p>
            <a:pPr algn="just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r-Latn-RS" sz="2000" dirty="0" smtClean="0">
                <a:latin typeface="Arial" pitchFamily="34" charset="0"/>
                <a:cs typeface="Arial" pitchFamily="34" charset="0"/>
              </a:rPr>
              <a:t>Zero energy buildings – nezavisni i različiti sistemi ocenjivanja, odnosi se na sveukupno smanjenje potrošnje energije i emisije štetnih gasova, putem smanjenja potrošnje i putem proizvodnje energije na mestu</a:t>
            </a:r>
          </a:p>
          <a:p>
            <a:pPr algn="just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r-Latn-RS" sz="2000" dirty="0" smtClean="0">
                <a:latin typeface="Arial" pitchFamily="34" charset="0"/>
                <a:cs typeface="Arial" pitchFamily="34" charset="0"/>
              </a:rPr>
              <a:t>Energetska efikasnost Evropa – definisano sa EPBD2010/31, očekuje se da svaka država ima svoj sistem; Srbija ima sistem koji klasifikuje objekte prema higrotermičkim svojstvima materijala termičkog omotača i prema potrošnji energije i emisiji CO2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/>
              <a:t> 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7441" y="435933"/>
            <a:ext cx="9941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 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20996" y="839972"/>
            <a:ext cx="10132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 </a:t>
            </a:r>
            <a:endParaRPr lang="en-US" sz="2400" dirty="0"/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744279" y="350307"/>
            <a:ext cx="9409813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algn="just"/>
            <a:r>
              <a:rPr lang="sr-Latn-RS" sz="2000" b="1" dirty="0" smtClean="0">
                <a:latin typeface="Arial" pitchFamily="34" charset="0"/>
                <a:cs typeface="Arial" pitchFamily="34" charset="0"/>
              </a:rPr>
              <a:t>SERTIFIKACIJA :</a:t>
            </a:r>
          </a:p>
          <a:p>
            <a:pPr marL="457200" indent="-457200" algn="just"/>
            <a:endParaRPr lang="sr-Latn-RS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vi-VN" sz="2000" b="1" dirty="0" smtClean="0"/>
              <a:t>BREEAM &amp; LEED</a:t>
            </a:r>
            <a:r>
              <a:rPr lang="vi-VN" sz="2000" dirty="0" smtClean="0"/>
              <a:t> su održivi sistemi za ocenjivanje zgrada koji se sastoje od višestrukih kriterijuma za evaluaciju u oblastima energetske efikasnosti, emisija gasova staklene bašte, zdravlja i blagostanja, upravljanja objektom, zagađenja, upravljanja otpadom, vodom i ostalim. BREEAM sertifikat je osnovan u Velikoj Britaniji 1990. godine, što ga čini najstarijim sistemom ovog tipa. U suštini, LEED je noviji američki ekvivalent</a:t>
            </a:r>
            <a:r>
              <a:rPr lang="vi-VN" sz="2000" dirty="0" smtClean="0"/>
              <a:t>.</a:t>
            </a:r>
            <a:endParaRPr lang="sr-Latn-RS" sz="2000" dirty="0" smtClean="0"/>
          </a:p>
          <a:p>
            <a:endParaRPr lang="vi-VN" sz="2000" dirty="0" smtClean="0"/>
          </a:p>
          <a:p>
            <a:r>
              <a:rPr lang="vi-VN" sz="2000" b="1" dirty="0" smtClean="0"/>
              <a:t>BREEAM / LEED </a:t>
            </a:r>
            <a:r>
              <a:rPr lang="vi-VN" sz="2000" dirty="0" smtClean="0"/>
              <a:t>su sistemi, koji ocenjuju zgrade po pitanju njihove kompleksne održivosti u nekoliko kategorija – na primer kakva je energetska efikasnost zgrade, kako učestvuje u emisiji gasova staklene bašte, do koje mere je zgrada garancija zdravlja i komfora, kakvo je upravljanje lokacijom i objektom, da li i do koje mere učestvuje u zagađivanju ili kako upravlja otpadima.  </a:t>
            </a:r>
            <a:endParaRPr lang="vi-VN" sz="2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7441" y="435933"/>
            <a:ext cx="9941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 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20996" y="839972"/>
            <a:ext cx="10132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 </a:t>
            </a:r>
            <a:endParaRPr lang="en-US" sz="2400" dirty="0"/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680484" y="967562"/>
            <a:ext cx="9409813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smtClean="0"/>
              <a:t>-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zero net energy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(ZNE) building: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zgrada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nultom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potrošnjom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mrežne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energije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nultom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emisijom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ugljen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dioksida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godišnje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energy plus buildings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proizvode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više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energije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nego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što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troše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near-zero energy buildings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ili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ultra- low energy house: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troše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malo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više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energije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nego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što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proizvedu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imaju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malu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emisiju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CO2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zero-net on site energy use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potrošnja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energije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mreže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jednaka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proizvodnji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energije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skladišti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net-zero emissions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celokupna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emisija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ugljen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dioksida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zgrade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je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manja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proizvodnje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energije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obnovljivih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izvora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net- zero cost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dobitak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prodaje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energije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lokacije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je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jednak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trošku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kupovine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energije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mreže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net off site energy use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zgrada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je ZEB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kada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100%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koristi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obnovljive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izvore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čak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kada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se ne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proizvodi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energija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lokaciji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off the grid building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zgrade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proizvode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skladište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energiju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funkcionišu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bez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mreže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1117" y="308344"/>
            <a:ext cx="10132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Procena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vrednosti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objekata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e</a:t>
            </a:r>
            <a:r>
              <a:rPr lang="sr-Latn-RS" sz="24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n. </a:t>
            </a:r>
            <a:r>
              <a:rPr lang="en-US" sz="2400" b="1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efikasnost</a:t>
            </a:r>
            <a:endParaRPr lang="en-US" sz="2400" dirty="0"/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510364" y="573191"/>
            <a:ext cx="9409813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endParaRPr lang="sr-Latn-R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r-Latn-RS" sz="2000" dirty="0" smtClean="0">
                <a:latin typeface="Arial" pitchFamily="34" charset="0"/>
                <a:cs typeface="Arial" pitchFamily="34" charset="0"/>
              </a:rPr>
              <a:t>,,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Green building”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sistem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ima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cilj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koristi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energiju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efikasnije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smanji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negativan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uticaj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okruženje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Osim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smanjenja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CO2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emisije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značajno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je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smanjenje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otpadaka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reciklaža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istih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upotreba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recikliranih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građevinskih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materijala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ali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izbor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lokacije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sr-Latn-R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sistem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smanjenja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potrošnje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energije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kombinuj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pasivnu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solarnu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energiju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kao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svetlost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zagrevanje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kao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proizvodnju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energije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kroz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fotovoltažu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(PV),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dizajn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vodi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računa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o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osunčanosti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senilima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izoženosti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vetru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prirodnoj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ventilaciji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koristi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hladnoću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zemlje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hlađenje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koristi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najbolje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mogućnosti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izolacije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termičkog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omotača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cilj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je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bez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upotrebe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spoljne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energije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napravi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najkomfornija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temperatura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kvalitet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vazduha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unutar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kuće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ovo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koriste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najsavremenije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kompjuterske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tehnike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regulaciju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ali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fazi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projektovanja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simulacije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bi se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došlo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do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najbolje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kombinacije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orijentacije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položaja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vrsta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prozora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zidova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,...</a:t>
            </a:r>
            <a:endParaRPr lang="sr-Latn-R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endParaRPr lang="sr-Latn-R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sr-Latn-RS" sz="2000" b="1" dirty="0" smtClean="0">
                <a:latin typeface="Arial" pitchFamily="34" charset="0"/>
                <a:cs typeface="Arial" pitchFamily="34" charset="0"/>
              </a:rPr>
              <a:t>lue house centar u Beogradu </a:t>
            </a:r>
          </a:p>
          <a:p>
            <a:pPr>
              <a:buFontTx/>
              <a:buChar char="-"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6447" y="1010245"/>
            <a:ext cx="1086647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 </a:t>
            </a:r>
            <a:r>
              <a:rPr lang="vi-VN" sz="2000" dirty="0" smtClean="0">
                <a:latin typeface="Arial" pitchFamily="34" charset="0"/>
                <a:cs typeface="Arial" pitchFamily="34" charset="0"/>
              </a:rPr>
              <a:t>Stan kao građevinska celina u odnosu na susedne stanove, poslovne ili druge prostorije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vi-VN" sz="2000" dirty="0" smtClean="0">
                <a:latin typeface="Arial" pitchFamily="34" charset="0"/>
                <a:cs typeface="Arial" pitchFamily="34" charset="0"/>
              </a:rPr>
              <a:t> odvaja se zidovima čija </a:t>
            </a:r>
            <a:r>
              <a:rPr lang="vi-VN" sz="2000" b="1" dirty="0" smtClean="0">
                <a:latin typeface="Arial" pitchFamily="34" charset="0"/>
                <a:cs typeface="Arial" pitchFamily="34" charset="0"/>
              </a:rPr>
              <a:t>vatrootpornost iznosi najmanje 90 minuta</a:t>
            </a:r>
            <a:r>
              <a:rPr lang="vi-VN" sz="20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r-Latn-RS" sz="2000" dirty="0" smtClean="0">
                <a:latin typeface="Arial" pitchFamily="34" charset="0"/>
                <a:cs typeface="Arial" pitchFamily="34" charset="0"/>
              </a:rPr>
              <a:t>- u vertikalnom smislu rastojanje između dva svetla otvora ne sme biti manje od 1m ( Beograd).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sr-Latn-RS" sz="2000" dirty="0" smtClean="0">
                <a:latin typeface="Arial" pitchFamily="34" charset="0"/>
                <a:cs typeface="Arial" pitchFamily="34" charset="0"/>
              </a:rPr>
              <a:t> prekidno fasadno rastojanje od punog zida  između dva svetla otvora, između dve stambene jedinice ili susednih požarnih sektora mora iznositi najmanje 1m.</a:t>
            </a:r>
          </a:p>
          <a:p>
            <a:pPr algn="just"/>
            <a:endParaRPr lang="sr-Latn-R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r-Latn-CS" sz="2000" dirty="0" smtClean="0">
                <a:latin typeface="Arial" pitchFamily="34" charset="0"/>
                <a:cs typeface="Arial" pitchFamily="34" charset="0"/>
              </a:rPr>
              <a:t>Član 33.  ZOP-a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r-Latn-CS" sz="2000" dirty="0" smtClean="0">
                <a:latin typeface="Arial" pitchFamily="34" charset="0"/>
                <a:cs typeface="Arial" pitchFamily="34" charset="0"/>
              </a:rPr>
              <a:t>Područne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jedinice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organa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državne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uprave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čijoj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je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nadležnosti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zaštita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požara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CS" sz="2000" dirty="0" smtClean="0">
                <a:latin typeface="Arial" pitchFamily="34" charset="0"/>
                <a:cs typeface="Arial" pitchFamily="34" charset="0"/>
              </a:rPr>
              <a:t>daju saglasnost na </a:t>
            </a:r>
            <a:r>
              <a:rPr lang="sl-SI" sz="2000" dirty="0" smtClean="0">
                <a:latin typeface="Arial" pitchFamily="34" charset="0"/>
                <a:cs typeface="Arial" pitchFamily="34" charset="0"/>
              </a:rPr>
              <a:t>tehničku </a:t>
            </a:r>
            <a:r>
              <a:rPr lang="sr-Latn-CS" sz="2000" dirty="0" smtClean="0">
                <a:latin typeface="Arial" pitchFamily="34" charset="0"/>
                <a:cs typeface="Arial" pitchFamily="34" charset="0"/>
              </a:rPr>
              <a:t>dokumentaciju u pogledu mera zaštite od požara, za izgradnju, rekonstrukciju i dogradnju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objekata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svim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pripadajućim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instalacijama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opremom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uređajima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to</a:t>
            </a:r>
            <a:r>
              <a:rPr lang="sr-Latn-CS" sz="2000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r-Latn-CS" sz="2000" dirty="0" smtClean="0">
                <a:latin typeface="Arial" pitchFamily="34" charset="0"/>
                <a:cs typeface="Arial" pitchFamily="34" charset="0"/>
              </a:rPr>
              <a:t>1)	stambenih, stambeno-poslovnih i poslovnih objekata površine veće od 2.000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sr-Cyrl-RS" sz="20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sr-Cyrl-R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CS" sz="2000" dirty="0" smtClean="0">
                <a:latin typeface="Arial" pitchFamily="34" charset="0"/>
                <a:cs typeface="Arial" pitchFamily="34" charset="0"/>
              </a:rPr>
              <a:t>ili spratnosti P+4+Pk(PS) i preko, zgrada za stanovanje zajednica, hotela, motela </a:t>
            </a:r>
            <a:r>
              <a:rPr lang="sr-Cyrl-RS" sz="2000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sr-Latn-CS" sz="2000" dirty="0" smtClean="0">
                <a:latin typeface="Arial" pitchFamily="34" charset="0"/>
                <a:cs typeface="Arial" pitchFamily="34" charset="0"/>
              </a:rPr>
              <a:t>zgrada za trgovinu na veliko i malo površine veće od 400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sr-Cyrl-RS" sz="20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sr-Cyrl-R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CS" sz="2000" dirty="0" smtClean="0">
                <a:latin typeface="Arial" pitchFamily="34" charset="0"/>
                <a:cs typeface="Arial" pitchFamily="34" charset="0"/>
              </a:rPr>
              <a:t>ili spratnosti preko P+2, kao i restorana, barova i sličnih ugostiteljskih objekata;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2)	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objekata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javne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namene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sz="2000" dirty="0" smtClean="0">
                <a:latin typeface="Arial" pitchFamily="34" charset="0"/>
                <a:cs typeface="Arial" pitchFamily="34" charset="0"/>
              </a:rPr>
              <a:t>na drugom mestu nepomenutih;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1749" y="712382"/>
            <a:ext cx="1018599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sr-Latn-R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sr-Latn-R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r-Cyrl-RS" sz="2000" dirty="0" smtClean="0">
                <a:latin typeface="Arial" pitchFamily="34" charset="0"/>
                <a:cs typeface="Arial" pitchFamily="34" charset="0"/>
              </a:rPr>
              <a:t>3)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sr-Cyrl-RS" sz="2000" dirty="0" smtClean="0">
                <a:latin typeface="Arial" pitchFamily="34" charset="0"/>
                <a:cs typeface="Arial" pitchFamily="34" charset="0"/>
              </a:rPr>
              <a:t>velikih i srednjih garaža koje su samostalne ili velikih i srednjih garaža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pripadajućim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objektima</a:t>
            </a:r>
            <a:r>
              <a:rPr lang="sr-Cyrl-RS" sz="2000" dirty="0" smtClean="0">
                <a:latin typeface="Arial" pitchFamily="34" charset="0"/>
                <a:cs typeface="Arial" pitchFamily="34" charset="0"/>
              </a:rPr>
              <a:t>;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r-Cyrl-RS" sz="2000" dirty="0" smtClean="0">
                <a:latin typeface="Arial" pitchFamily="34" charset="0"/>
                <a:cs typeface="Arial" pitchFamily="34" charset="0"/>
              </a:rPr>
              <a:t>4)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sr-Cyrl-RS" sz="2000" dirty="0" smtClean="0">
                <a:latin typeface="Arial" pitchFamily="34" charset="0"/>
                <a:cs typeface="Arial" pitchFamily="34" charset="0"/>
              </a:rPr>
              <a:t>objekata i prostora na kojima se proizvode, prerađuju i skladište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hemikalije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mogu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izazvati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požar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ili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eksploziju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ili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ugroziti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zdravlje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bezbednost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ljudi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materijalnih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dobara</a:t>
            </a:r>
            <a:r>
              <a:rPr lang="sr-Cyrl-RS" sz="2000" dirty="0" smtClean="0">
                <a:latin typeface="Arial" pitchFamily="34" charset="0"/>
                <a:cs typeface="Arial" pitchFamily="34" charset="0"/>
              </a:rPr>
              <a:t>;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r-Cyrl-RS" sz="2000" dirty="0" smtClean="0">
                <a:latin typeface="Arial" pitchFamily="34" charset="0"/>
                <a:cs typeface="Arial" pitchFamily="34" charset="0"/>
              </a:rPr>
              <a:t>5)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sr-Cyrl-RS" sz="2000" dirty="0" smtClean="0">
                <a:latin typeface="Arial" pitchFamily="34" charset="0"/>
                <a:cs typeface="Arial" pitchFamily="34" charset="0"/>
              </a:rPr>
              <a:t>objekata u čijim se pogonima proizvode, prerađuju ili obrađuju čvrste zapaljive 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sr-Cyrl-RS" sz="2000" dirty="0" smtClean="0">
                <a:latin typeface="Arial" pitchFamily="34" charset="0"/>
                <a:cs typeface="Arial" pitchFamily="34" charset="0"/>
              </a:rPr>
              <a:t>materije, pri čemu nastaju eksplozivne smeše gasova, para i prašine;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AutoNum type="arabicParenR" startAt="6"/>
            </a:pPr>
            <a:r>
              <a:rPr lang="sr-Latn-RS" sz="20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sr-Cyrl-RS" sz="2000" dirty="0" smtClean="0">
                <a:latin typeface="Arial" pitchFamily="34" charset="0"/>
                <a:cs typeface="Arial" pitchFamily="34" charset="0"/>
              </a:rPr>
              <a:t>stanica za snabdevanje gorivom motornih vozila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ili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plovila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sopstveni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pogon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skladišnog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kapaciteta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do 500 </a:t>
            </a:r>
            <a:r>
              <a:rPr lang="sr-Latn-CS" sz="20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sr-Latn-RS" sz="2000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zapaljivih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tečnosti</a:t>
            </a:r>
            <a:r>
              <a:rPr lang="sr-Cyrl-RS" sz="2000" dirty="0" smtClean="0">
                <a:latin typeface="Arial" pitchFamily="34" charset="0"/>
                <a:cs typeface="Arial" pitchFamily="34" charset="0"/>
              </a:rPr>
              <a:t>;</a:t>
            </a:r>
            <a:endParaRPr lang="sr-Latn-R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AutoNum type="arabicParenR" startAt="6"/>
            </a:pPr>
            <a:r>
              <a:rPr lang="sr-Latn-CS" sz="2000" dirty="0" smtClean="0">
                <a:latin typeface="Arial" pitchFamily="34" charset="0"/>
                <a:cs typeface="Arial" pitchFamily="34" charset="0"/>
              </a:rPr>
              <a:t>      industrijskih objekata, visokoregalnih skladišta, skladišnih objekata površine      	preko 1.500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sr-Cyrl-RS" sz="20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sr-Cyrl-RS" sz="2000" dirty="0" smtClean="0">
                <a:latin typeface="Arial" pitchFamily="34" charset="0"/>
                <a:cs typeface="Arial" pitchFamily="34" charset="0"/>
              </a:rPr>
              <a:t>, kao i drugih skladišnih objekata određenih posebnim propisom;</a:t>
            </a:r>
            <a:endParaRPr lang="sr-Latn-R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r-Cyrl-RS" sz="200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sr-Latn-CS" sz="2000" dirty="0" smtClean="0">
                <a:latin typeface="Arial" pitchFamily="34" charset="0"/>
                <a:cs typeface="Arial" pitchFamily="34" charset="0"/>
              </a:rPr>
              <a:t>)	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elektroenergetskih postrojenja nazivnog napona od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20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sr-Latn-CS" sz="2000" dirty="0" smtClean="0">
                <a:latin typeface="Arial" pitchFamily="34" charset="0"/>
                <a:cs typeface="Arial" pitchFamily="34" charset="0"/>
              </a:rPr>
              <a:t> 35 kV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i trafo</a:t>
            </a:r>
            <a:r>
              <a:rPr lang="sr-Latn-CS" sz="2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stanica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otvorenom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snage preko</a:t>
            </a:r>
            <a:r>
              <a:rPr lang="sr-Latn-CS" sz="2000" dirty="0" smtClean="0">
                <a:latin typeface="Arial" pitchFamily="34" charset="0"/>
                <a:cs typeface="Arial" pitchFamily="34" charset="0"/>
              </a:rPr>
              <a:t> 2000 kV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r-Cyrl-RS" sz="2000" dirty="0" smtClean="0">
                <a:latin typeface="Arial" pitchFamily="34" charset="0"/>
                <a:cs typeface="Arial" pitchFamily="34" charset="0"/>
              </a:rPr>
              <a:t>;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arenR" startAt="10"/>
            </a:pPr>
            <a:endParaRPr lang="en-US" dirty="0" smtClean="0"/>
          </a:p>
          <a:p>
            <a:pPr lvl="0"/>
            <a:endParaRPr lang="en-US" dirty="0" smtClean="0"/>
          </a:p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2382" y="786809"/>
            <a:ext cx="1018599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RS" sz="2000" dirty="0" smtClean="0"/>
          </a:p>
          <a:p>
            <a:endParaRPr lang="sr-Latn-RS" sz="2000" dirty="0" smtClean="0"/>
          </a:p>
          <a:p>
            <a:endParaRPr lang="sr-Latn-RS" sz="2000" dirty="0" smtClean="0"/>
          </a:p>
          <a:p>
            <a:pPr algn="just"/>
            <a:r>
              <a:rPr lang="sr-Latn-RS" sz="2000" dirty="0" smtClean="0"/>
              <a:t>  </a:t>
            </a:r>
            <a:r>
              <a:rPr lang="sr-Cyrl-RS" sz="2000" dirty="0" smtClean="0">
                <a:latin typeface="Arial" pitchFamily="34" charset="0"/>
                <a:cs typeface="Arial" pitchFamily="34" charset="0"/>
              </a:rPr>
              <a:t>9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	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naftovoda, produktovoda i gasovoda koji nisu obuhvaćeni članom 34. stav 1. 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  	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tačka 1);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AutoNum type="arabicParenR" startAt="10"/>
            </a:pPr>
            <a:r>
              <a:rPr lang="sr-Latn-RS" sz="20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objekata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skladištenje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eksplozivnih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materija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do 1000 kg</a:t>
            </a:r>
            <a:r>
              <a:rPr lang="sr-Cyrl-RS" sz="2000" dirty="0" smtClean="0">
                <a:latin typeface="Arial" pitchFamily="34" charset="0"/>
                <a:cs typeface="Arial" pitchFamily="34" charset="0"/>
              </a:rPr>
              <a:t>;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r-Cyrl-RS" sz="2000" dirty="0" smtClean="0">
                <a:latin typeface="Arial" pitchFamily="34" charset="0"/>
                <a:cs typeface="Arial" pitchFamily="34" charset="0"/>
              </a:rPr>
              <a:t>11)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slobodnostojeće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kotlarnice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snage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preko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50</a:t>
            </a:r>
            <a:r>
              <a:rPr lang="sr-Latn-CS" sz="2000" dirty="0" smtClean="0">
                <a:latin typeface="Arial" pitchFamily="34" charset="0"/>
                <a:cs typeface="Arial" pitchFamily="34" charset="0"/>
              </a:rPr>
              <a:t> k</a:t>
            </a:r>
            <a:r>
              <a:rPr lang="sl-SI" sz="2000" dirty="0" smtClean="0">
                <a:latin typeface="Arial" pitchFamily="34" charset="0"/>
                <a:cs typeface="Arial" pitchFamily="34" charset="0"/>
              </a:rPr>
              <a:t>W</a:t>
            </a:r>
            <a:r>
              <a:rPr lang="sr-Cyrl-RS" sz="2000" dirty="0" smtClean="0">
                <a:latin typeface="Arial" pitchFamily="34" charset="0"/>
                <a:cs typeface="Arial" pitchFamily="34" charset="0"/>
              </a:rPr>
              <a:t>;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l-SI" sz="2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sr-Cyrl-RS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sl-SI" sz="2000" dirty="0" smtClean="0">
                <a:latin typeface="Arial" pitchFamily="34" charset="0"/>
                <a:cs typeface="Arial" pitchFamily="34" charset="0"/>
              </a:rPr>
              <a:t>)	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objekata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bazne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prerađivačke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hemijske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industrije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crne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obojene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metalurgije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  	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objekata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preradu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kože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krzna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objekata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preradu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kaučuka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objekata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proizvodnju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celuloze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papira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objekata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preradu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nemetaličnih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mineralnih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sirovina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objekata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proizvodnju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biodizela</a:t>
            </a:r>
            <a:r>
              <a:rPr lang="sr-Cyrl-RS" sz="2000" dirty="0" smtClean="0">
                <a:latin typeface="Arial" pitchFamily="34" charset="0"/>
                <a:cs typeface="Arial" pitchFamily="34" charset="0"/>
              </a:rPr>
              <a:t>;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r-Latn-CS" sz="2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sr-Cyrl-RS" sz="2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sr-Latn-CS" sz="2000" dirty="0" smtClean="0">
                <a:latin typeface="Arial" pitchFamily="34" charset="0"/>
                <a:cs typeface="Arial" pitchFamily="34" charset="0"/>
              </a:rPr>
              <a:t>)	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silosa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graničnih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prelaza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objekata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kazneno-popravnih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ustanova</a:t>
            </a:r>
            <a:r>
              <a:rPr lang="sr-Cyrl-RS" sz="2000" dirty="0" smtClean="0">
                <a:latin typeface="Arial" pitchFamily="34" charset="0"/>
                <a:cs typeface="Arial" pitchFamily="34" charset="0"/>
              </a:rPr>
              <a:t>;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r-Latn-CS" sz="2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sr-Cyrl-RS" sz="2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	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stadiona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1.000 do 20.000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gledalaca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objekata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kategoriji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visokih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do 50</a:t>
            </a:r>
            <a:r>
              <a:rPr lang="sr-Latn-CS" sz="20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sr-Cyrl-RS" sz="2000" dirty="0" smtClean="0">
                <a:latin typeface="Arial" pitchFamily="34" charset="0"/>
                <a:cs typeface="Arial" pitchFamily="34" charset="0"/>
              </a:rPr>
              <a:t>;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arenR" startAt="7"/>
            </a:pPr>
            <a:endParaRPr lang="en-US" sz="2000" dirty="0" smtClean="0"/>
          </a:p>
          <a:p>
            <a:endParaRPr lang="en-US" dirty="0" smtClean="0"/>
          </a:p>
          <a:p>
            <a:pPr lvl="0"/>
            <a:endParaRPr lang="en-US" dirty="0" smtClean="0"/>
          </a:p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2382" y="786809"/>
            <a:ext cx="1018599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RS" sz="2000" dirty="0" smtClean="0"/>
          </a:p>
          <a:p>
            <a:pPr algn="just"/>
            <a:r>
              <a:rPr lang="sr-Latn-CS" sz="2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sr-Cyrl-RS" sz="2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	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hidroelektran</a:t>
            </a:r>
            <a:r>
              <a:rPr lang="sr-Latn-CS" sz="2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hidroelektran</a:t>
            </a:r>
            <a:r>
              <a:rPr lang="sr-Latn-CS" sz="2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pripadajućom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branom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snage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do 10 MW, 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termoelektran</a:t>
            </a:r>
            <a:r>
              <a:rPr lang="sr-Latn-CS" sz="2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snage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do 10 MW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termoelektran</a:t>
            </a:r>
            <a:r>
              <a:rPr lang="sr-Latn-CS" sz="2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toplan</a:t>
            </a:r>
            <a:r>
              <a:rPr lang="sr-Latn-CS" sz="2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električne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snage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do 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10  MW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dalekovoda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trafostanica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napona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do 110  k</a:t>
            </a:r>
            <a:r>
              <a:rPr lang="sr-Latn-CS" sz="2000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sr-Cyrl-RS" sz="2000" dirty="0" smtClean="0">
                <a:latin typeface="Arial" pitchFamily="34" charset="0"/>
                <a:cs typeface="Arial" pitchFamily="34" charset="0"/>
              </a:rPr>
              <a:t>;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r-Latn-CS" sz="2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sr-Cyrl-RS" sz="2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sl-SI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sr-Cyrl-RS" sz="2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bjekata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postrojenja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pripremu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vode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piće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objekata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postrojenja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prečišćavanje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otpadnih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voda</a:t>
            </a:r>
            <a:r>
              <a:rPr lang="sr-Cyrl-RS" sz="2000" dirty="0" smtClean="0">
                <a:latin typeface="Arial" pitchFamily="34" charset="0"/>
                <a:cs typeface="Arial" pitchFamily="34" charset="0"/>
              </a:rPr>
              <a:t>;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r-Latn-CS" sz="2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sr-Cyrl-RS" sz="2000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	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kulturnih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dobara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izuzetnog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značaja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objekata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njihovoj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zaštićenoj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okolini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kulturnih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dobara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upisanih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Listu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svetske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kulturne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baštine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osim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pretvaranja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zajedničkih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prostorija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st</a:t>
            </a:r>
            <a:r>
              <a:rPr lang="sr-Latn-CS" sz="2000" dirty="0" smtClean="0">
                <a:latin typeface="Arial" pitchFamily="34" charset="0"/>
                <a:cs typeface="Arial" pitchFamily="34" charset="0"/>
              </a:rPr>
              <a:t>an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odnosno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poslovni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prostor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zaštićenoj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okolini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kulturnih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dobara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izuzetnog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značaja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kulturnih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dobara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upisanih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Listu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svetske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kulturne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baštine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sr-Cyrl-RS" sz="2000" dirty="0" smtClean="0">
                <a:latin typeface="Arial" pitchFamily="34" charset="0"/>
                <a:cs typeface="Arial" pitchFamily="34" charset="0"/>
              </a:rPr>
              <a:t>;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r-Latn-CS" sz="2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sr-Cyrl-RS" sz="200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sr-Latn-CS" sz="2000" dirty="0" smtClean="0">
                <a:latin typeface="Arial" pitchFamily="34" charset="0"/>
                <a:cs typeface="Arial" pitchFamily="34" charset="0"/>
              </a:rPr>
              <a:t>)	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postrojenja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tretman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neopasnog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otpada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spaljivanjem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ili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hemijskim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postupcima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sr-Cyrl-RS" sz="2000" dirty="0" smtClean="0">
                <a:latin typeface="Arial" pitchFamily="34" charset="0"/>
                <a:cs typeface="Arial" pitchFamily="34" charset="0"/>
              </a:rPr>
              <a:t>određena posebnim propisom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457200" indent="-457200">
              <a:buAutoNum type="arabicParenR" startAt="19"/>
            </a:pPr>
            <a:endParaRPr lang="en-US" sz="2000" dirty="0" smtClean="0"/>
          </a:p>
          <a:p>
            <a:endParaRPr lang="en-US" dirty="0" smtClean="0"/>
          </a:p>
          <a:p>
            <a:pPr lvl="0"/>
            <a:endParaRPr lang="en-US" dirty="0" smtClean="0"/>
          </a:p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1247</TotalTime>
  <Words>3259</Words>
  <Application>Microsoft Office PowerPoint</Application>
  <PresentationFormat>Custom</PresentationFormat>
  <Paragraphs>486</Paragraphs>
  <Slides>59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Office Theme</vt:lpstr>
      <vt:lpstr>Slide 1</vt:lpstr>
      <vt:lpstr> 2.8.  HABANJE USLED UPOTREBE, HABANJE USLED   DEJSTAVA  ČINILACA  IZ PRIRODNOG OKRUŽENJA 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Milica</dc:creator>
  <cp:lastModifiedBy>user</cp:lastModifiedBy>
  <cp:revision>284</cp:revision>
  <dcterms:created xsi:type="dcterms:W3CDTF">2017-10-13T10:19:34Z</dcterms:created>
  <dcterms:modified xsi:type="dcterms:W3CDTF">2019-03-01T10:31:15Z</dcterms:modified>
</cp:coreProperties>
</file>