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46"/>
  </p:notesMasterIdLst>
  <p:sldIdLst>
    <p:sldId id="256" r:id="rId2"/>
    <p:sldId id="262" r:id="rId3"/>
    <p:sldId id="359" r:id="rId4"/>
    <p:sldId id="360" r:id="rId5"/>
    <p:sldId id="402" r:id="rId6"/>
    <p:sldId id="361" r:id="rId7"/>
    <p:sldId id="362" r:id="rId8"/>
    <p:sldId id="363" r:id="rId9"/>
    <p:sldId id="364" r:id="rId10"/>
    <p:sldId id="365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383" r:id="rId28"/>
    <p:sldId id="384" r:id="rId29"/>
    <p:sldId id="385" r:id="rId30"/>
    <p:sldId id="386" r:id="rId31"/>
    <p:sldId id="388" r:id="rId32"/>
    <p:sldId id="389" r:id="rId33"/>
    <p:sldId id="390" r:id="rId34"/>
    <p:sldId id="391" r:id="rId35"/>
    <p:sldId id="392" r:id="rId36"/>
    <p:sldId id="393" r:id="rId37"/>
    <p:sldId id="394" r:id="rId38"/>
    <p:sldId id="395" r:id="rId39"/>
    <p:sldId id="396" r:id="rId40"/>
    <p:sldId id="397" r:id="rId41"/>
    <p:sldId id="398" r:id="rId42"/>
    <p:sldId id="399" r:id="rId43"/>
    <p:sldId id="400" r:id="rId44"/>
    <p:sldId id="401" r:id="rId4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1" autoAdjust="0"/>
    <p:restoredTop sz="94660"/>
  </p:normalViewPr>
  <p:slideViewPr>
    <p:cSldViewPr snapToGrid="0">
      <p:cViewPr>
        <p:scale>
          <a:sx n="90" d="100"/>
          <a:sy n="90" d="100"/>
        </p:scale>
        <p:origin x="-1368" y="-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EDFA4-00C3-4485-9E92-26CBA89A51A7}" type="datetimeFigureOut">
              <a:rPr lang="sr-Latn-RS" smtClean="0"/>
              <a:pPr/>
              <a:t>1.3.2019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91F25-538B-44DD-B790-12D9081A5205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84045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44840" y="3602038"/>
            <a:ext cx="9144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 dirty="0" smtClean="0"/>
              <a:t>Naslov/Naziv teme predavanja</a:t>
            </a:r>
            <a:endParaRPr lang="sr-Latn-RS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732" y="4147471"/>
            <a:ext cx="781968" cy="7612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772" y="4228910"/>
            <a:ext cx="438171" cy="4381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6410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76300" y="2076450"/>
            <a:ext cx="105156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41453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r-Latn-R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382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438900" y="2038350"/>
            <a:ext cx="4933950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283384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6511" y="5814025"/>
            <a:ext cx="12192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biLevel thresh="25000"/>
          </a:blip>
          <a:stretch>
            <a:fillRect/>
          </a:stretch>
        </p:blipFill>
        <p:spPr>
          <a:xfrm>
            <a:off x="10371221" y="5547972"/>
            <a:ext cx="1612748" cy="167434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 rot="10162212" flipH="1">
            <a:off x="-105519" y="2761999"/>
            <a:ext cx="12175565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Oval 18"/>
          <p:cNvSpPr/>
          <p:nvPr userDrawn="1"/>
        </p:nvSpPr>
        <p:spPr>
          <a:xfrm rot="10036807" flipH="1">
            <a:off x="-116637" y="3661707"/>
            <a:ext cx="9775349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8900" y="222175"/>
            <a:ext cx="1735069" cy="7883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3317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4" r:id="rId2"/>
    <p:sldLayoutId id="214748369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9446" y="2948601"/>
            <a:ext cx="9144000" cy="568909"/>
          </a:xfrm>
        </p:spPr>
        <p:txBody>
          <a:bodyPr/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UVOD U GRA</a:t>
            </a:r>
            <a:r>
              <a:rPr lang="sr-Latn-RS" sz="4400" dirty="0" smtClean="0">
                <a:latin typeface="Arial" pitchFamily="34" charset="0"/>
                <a:cs typeface="Arial" pitchFamily="34" charset="0"/>
              </a:rPr>
              <a:t>ĐEVINARSTVO</a:t>
            </a:r>
            <a:endParaRPr lang="sr-Latn-R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0615" y="4293078"/>
            <a:ext cx="3711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mtClean="0">
                <a:latin typeface="Century Gothic" panose="020B0502020202020204" pitchFamily="34" charset="0"/>
              </a:rPr>
              <a:t>Snežana Anđušić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  <a:r>
              <a:rPr lang="en-US" dirty="0" err="1" smtClean="0">
                <a:latin typeface="Century Gothic" panose="020B0502020202020204" pitchFamily="34" charset="0"/>
              </a:rPr>
              <a:t>dipl.ing.arh</a:t>
            </a:r>
            <a:r>
              <a:rPr lang="en-US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dirty="0" err="1" smtClean="0">
                <a:latin typeface="Century Gothic" panose="020B0502020202020204" pitchFamily="34" charset="0"/>
              </a:rPr>
              <a:t>Sudski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  <a:r>
              <a:rPr lang="en-US" dirty="0" err="1" smtClean="0">
                <a:latin typeface="Century Gothic" panose="020B0502020202020204" pitchFamily="34" charset="0"/>
              </a:rPr>
              <a:t>ve</a:t>
            </a:r>
            <a:r>
              <a:rPr lang="x-none" smtClean="0">
                <a:latin typeface="Century Gothic" panose="020B0502020202020204" pitchFamily="34" charset="0"/>
              </a:rPr>
              <a:t>štak</a:t>
            </a:r>
            <a:r>
              <a:rPr lang="sr-Latn-RS" dirty="0" smtClean="0">
                <a:latin typeface="Century Gothic" panose="020B0502020202020204" pitchFamily="34" charset="0"/>
              </a:rPr>
              <a:t>,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L</a:t>
            </a:r>
            <a:r>
              <a:rPr lang="sr-Latn-RS" dirty="0" smtClean="0">
                <a:latin typeface="Century Gothic" panose="020B0502020202020204" pitchFamily="34" charset="0"/>
              </a:rPr>
              <a:t>ic.procen.nepokretnosti </a:t>
            </a:r>
            <a:endParaRPr lang="en-US" dirty="0" smtClean="0">
              <a:latin typeface="Century Gothic" panose="020B0502020202020204" pitchFamily="34" charset="0"/>
            </a:endParaRPr>
          </a:p>
          <a:p>
            <a:endParaRPr lang="sr-Latn-RS" dirty="0">
              <a:latin typeface="Century Gothic" panose="020B0502020202020204" pitchFamily="34" charset="0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8296082" y="4293078"/>
            <a:ext cx="2793675" cy="397379"/>
          </a:xfrm>
          <a:prstGeom prst="rect">
            <a:avLst/>
          </a:prstGeom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ukupno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1800" kern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XVII časova</a:t>
            </a:r>
            <a:endParaRPr lang="sr-Latn-RS" sz="18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59883" y="1052623"/>
            <a:ext cx="9144000" cy="1350334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STRUČNA OBUKA ZA PROCENITELJE VREDNOSTI NEPOKRETNOSTI</a:t>
            </a:r>
            <a:r>
              <a:rPr lang="sr-Latn-RS" sz="2800" dirty="0" smtClean="0">
                <a:latin typeface="+mj-lt"/>
              </a:rPr>
              <a:t/>
            </a:r>
            <a:br>
              <a:rPr lang="sr-Latn-RS" sz="2800" dirty="0" smtClean="0">
                <a:latin typeface="+mj-lt"/>
              </a:rPr>
            </a:br>
            <a:endParaRPr lang="sr-Latn-RS" sz="2800" dirty="0">
              <a:latin typeface="+mj-lt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4658894" y="3593671"/>
            <a:ext cx="1943292" cy="397379"/>
          </a:xfrm>
          <a:prstGeom prst="rect">
            <a:avLst/>
          </a:prstGeom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V DEO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4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33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6291374"/>
          </a:xfrm>
        </p:spPr>
        <p:txBody>
          <a:bodyPr/>
          <a:lstStyle/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HRONOLOŠKI: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pribavljanja lokacije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pribavljanja lokacijsk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oškovima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ceop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LN..)</a:t>
            </a: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pro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ektovanja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istražnim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radovima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geodetskim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geološkim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inženjeringa u fazi formiranja tenderske dokumentacije i izbora izvođača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Participacije JKP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dobijanja građevinske dozvole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 i naknade za gradsko građevinsko zemljište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građenja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Direktni troškovi građenja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Indirektni troškovi građenja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488558"/>
            <a:ext cx="10434970" cy="1924493"/>
          </a:xfrm>
        </p:spPr>
        <p:txBody>
          <a:bodyPr/>
          <a:lstStyle/>
          <a:p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tehničkog prijema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 uknjižbe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Razni troškovi i provizije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(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)</a:t>
            </a:r>
          </a:p>
          <a:p>
            <a:r>
              <a:rPr lang="sr-Latn-R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epredviđeni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Rizik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Vremensko smicanje troškova i prihoda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100527"/>
          </a:xfrm>
        </p:spPr>
        <p:txBody>
          <a:bodyPr/>
          <a:lstStyle/>
          <a:p>
            <a:pPr marL="457200" indent="-457200" algn="just">
              <a:buAutoNum type="arabicPeriod"/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pribavljanja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lokacije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Ovde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pretpostavka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odabrao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proverio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status,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sagedao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HABU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parametrima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zainteresovan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kupvinu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namerom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utvr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nakon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10%-35%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prodajne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mogućnosti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parcele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najekskluzivnijih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znatno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gornje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granice procenta.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Kupac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namerava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postojećim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vrednovaće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postojeći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placu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onoliko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kvadratura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tog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umanjuje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korišćenja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zemljišta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umanjeno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rušenja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158949"/>
            <a:ext cx="10434970" cy="4508204"/>
          </a:xfrm>
        </p:spPr>
        <p:txBody>
          <a:bodyPr/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parceli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kupuje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kupac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zainteresovan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maksimalno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proceniti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uračunatom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amortizacijom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varijantu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kupac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razmatra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izuzetno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zainteresovan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prinuđen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vrednuje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ne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investicione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0"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parcele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Provizija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agencije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posredovanje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advokata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Eventualni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troškovi rešavanja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imovinski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odnos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Eventualni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preparcelacije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urbnističkog projekta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9097" y="237017"/>
            <a:ext cx="10434970" cy="5961764"/>
          </a:xfrm>
        </p:spPr>
        <p:txBody>
          <a:bodyPr/>
          <a:lstStyle/>
          <a:p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 JE PREDHODNO SAGLEDAO :</a:t>
            </a: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Geološko geomehaničke uslove (opis uređenosti i oblika parcele, prosečna kota terena, postojanje podzemnih voda, sastav zemljišta i nosivost zemljišta, dubina fundiranja, mogućnost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izrade privremenih puteva,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ograničenje u primeni pojedinih mašina, geomehanički elaborat)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Klimatsko meterološke uslove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Uslove saobraćajnica i transporta (uslovi spoljnog i unutrašnjeg transporta)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Uslove snabdevanja vodom i energijom (instalacije vodovoda i kanalizacije, instalacije toplovoda, elektroinstalacije, telefonske instalacije, gasne instalacije)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Uslove snabdevanja građevinskim materijalom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za upotrebu postojećih objekata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 postavljanje novih privremenih objekata na gradilištu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obezbeđenja radnom snagom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/>
              <a:t> 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020726"/>
            <a:ext cx="10434970" cy="5337544"/>
          </a:xfrm>
        </p:spPr>
        <p:txBody>
          <a:bodyPr/>
          <a:lstStyle/>
          <a:p>
            <a:r>
              <a:rPr lang="sr-Latn-R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R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r>
              <a:rPr lang="sr-Latn-R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Urađen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kupovine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mogućnostima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R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zvanična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potvrda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pribavljanjem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35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geodetsko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snimanje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100 €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-150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geologija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400-1000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  <a:buFontTx/>
              <a:buChar char="-"/>
            </a:pP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idejnog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rešenja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2 €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bruto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površini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00000"/>
              </a:lnSpc>
              <a:spcAft>
                <a:spcPts val="100"/>
              </a:spcAft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pribavljanja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lokacijskih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Dobijanjem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lokacijskih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poznati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parametri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stekli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početak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297172"/>
            <a:ext cx="10434970" cy="5061098"/>
          </a:xfrm>
        </p:spPr>
        <p:txBody>
          <a:bodyPr/>
          <a:lstStyle/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za projektovanje instalacija (Vodovod i kanalizacija, elektroinstalacija, PTT,  gasna instalacija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grejanje)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uslovi se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objedinje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procedu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dobijaju od nadležnih JKP plaćaju)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oko 1,5 €/m²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za manje projekte oko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100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Kopija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parcele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			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20 € 	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opija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katastra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podzemnih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instalacija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50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...500e...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Eventualni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konzervatorski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	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200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</a:p>
          <a:p>
            <a:pPr algn="just"/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izdavanje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lokacijskih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400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bruto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klase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variraju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odluka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cenovnika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400" dirty="0" smtClean="0"/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PROJEKTOVANJE :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kreću 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10 – 25 €/m² (PGD)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 BRGP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projektuje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Varijacije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najviše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 Beograd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najskuplji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unutrašnjost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jeftinija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razlike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znatne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rste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projektuje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cena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slanja projekata i podnošenje zahteva preko CEOP-a.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arhitekte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projektovanja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niske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takav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kvalitet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kvalitetnim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dobijanje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sadrži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(PGD)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Spoljna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tehnička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kontrola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100 €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(više)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€/m² BRGP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(zavisi od broja projekata )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oš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dobijanja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evinske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200-500 € </a:t>
            </a: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 </a:t>
            </a: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65543" y="914400"/>
            <a:ext cx="10434970" cy="5411972"/>
          </a:xfrm>
        </p:spPr>
        <p:txBody>
          <a:bodyPr/>
          <a:lstStyle/>
          <a:p>
            <a:pPr algn="just"/>
            <a:r>
              <a:rPr lang="sr-Latn-R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rojekat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PZI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5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 /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BRGP	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rušenja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		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-1,5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m² 	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pripremnih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100-500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Jasno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značajno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variraju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pažljivo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sagledavati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 inženjeringa u fazi formiranja tenderske dokumentacije i izbora izvođača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sagledavanja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investicionog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prepoznaćemo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inženjeringa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investicionom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posmatrati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šire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vođenje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nadzor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upravljanje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kompletnim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investicionim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pribavljanja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upotrebne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održavanja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988828"/>
            <a:ext cx="10434970" cy="5369441"/>
          </a:xfrm>
        </p:spPr>
        <p:txBody>
          <a:bodyPr/>
          <a:lstStyle/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inženjerska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operacija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faze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dinamika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tome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ponuda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ač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Konačni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proizvod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Praksa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pokazuje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sagledavanjem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formiranjem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dobrim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vođenjem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odabirom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optimalnog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izvođača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konačno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kvalitetnim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postižu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najveće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uštede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u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kupnoj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razlike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mogu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20% (do 40%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usled ne postojanja dobrog inženjeinga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pored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tačno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specificiranog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načina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precizno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obaveze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izvođača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maksimalno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zaštićeni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dinamika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Ugovaranje na bazi FIDIC-a.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sr-Latn-RS" sz="2400" b="0" dirty="0" smtClean="0">
                <a:latin typeface="+mn-lt"/>
              </a:rPr>
              <a:t/>
            </a:r>
            <a:br>
              <a:rPr lang="sr-Latn-RS" sz="2400" b="0" dirty="0" smtClean="0">
                <a:latin typeface="+mn-lt"/>
              </a:rPr>
            </a:br>
            <a:endParaRPr lang="en-US" sz="3600" b="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67992" y="1095153"/>
            <a:ext cx="10515600" cy="414231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800" b="1" dirty="0" smtClean="0">
                <a:latin typeface="Arial" pitchFamily="34" charset="0"/>
                <a:cs typeface="Arial" pitchFamily="34" charset="0"/>
              </a:rPr>
              <a:t>III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RS" sz="2800" b="1" dirty="0" smtClean="0">
                <a:latin typeface="Arial" pitchFamily="34" charset="0"/>
                <a:cs typeface="Arial" pitchFamily="34" charset="0"/>
              </a:rPr>
              <a:t>ostupak gradnje: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3.1.	Građevinski projekat </a:t>
            </a: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3.2.	Građevinska dozvola</a:t>
            </a: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3.3.	Upotrebna dozvola, prijava završetka objekta u konstruktivnom smislu</a:t>
            </a: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3.4.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Promena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namene objekta </a:t>
            </a:r>
          </a:p>
          <a:p>
            <a:pPr>
              <a:spcBef>
                <a:spcPts val="100"/>
              </a:spcBef>
              <a:spcAft>
                <a:spcPts val="800"/>
              </a:spcAft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3.5.	Rušenje objekta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r-Latn-R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20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190846"/>
            <a:ext cx="10434970" cy="5167423"/>
          </a:xfrm>
        </p:spPr>
        <p:txBody>
          <a:bodyPr/>
          <a:lstStyle/>
          <a:p>
            <a:pPr algn="just"/>
            <a:r>
              <a:rPr lang="sr-Latn-RS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Predračun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baziran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predmeru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najčešće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razlikuje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projektantskog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baziran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izvođačkom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obuhvata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postavljen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napredak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finansijski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tokovi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ovoj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eventualna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parcijalnih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izvođačkih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pre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konstrukcije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bi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formirao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predmer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2-10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/m² BRGP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inženjeringa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vođenju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tenderskog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takođe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određena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definisana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našim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Kreće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5-12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/m² pa do 3-5-10%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specifičnih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inženjeringa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postupak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uključujući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nadzor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finansijsko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praćenje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169580"/>
            <a:ext cx="10434970" cy="5188689"/>
          </a:xfrm>
        </p:spPr>
        <p:txBody>
          <a:bodyPr/>
          <a:lstStyle/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Saglasnost protivpožaraca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		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1000 m² bruto -   400 €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1000 do 5000 m² -   800 €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preko 5000 m² -  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1200 €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Aft>
                <a:spcPts val="100"/>
              </a:spcAft>
            </a:pP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 sa JKP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,,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Beogradske elektrane” -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ena saglasnosti i priključka: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35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-45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€/m² grejne površine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JKP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Aft>
                <a:spcPts val="100"/>
              </a:spcAft>
            </a:pP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10 €/m² grejne površine korišćenj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tople vode (ako ima uslova)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00000"/>
              </a:lnSpc>
              <a:spcAft>
                <a:spcPts val="100"/>
              </a:spcAft>
            </a:pP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 sa Telekomom Srbija -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ena saglasnosti i priključka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 1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din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ostali plaćaju postavljanje ormana na godišnjem nivou (sbb, orion....)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063256"/>
            <a:ext cx="10434970" cy="5295014"/>
          </a:xfrm>
        </p:spPr>
        <p:txBody>
          <a:bodyPr/>
          <a:lstStyle/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 sa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EDB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 saglasnosti i priključka određuje se po instalisanoj snazi koja je projektovana po brojilu: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oko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€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-1000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 /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napojnog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trafostanice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min...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000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€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 sa JKP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,,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Vodovod i kanalizacija”		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 saglasnosti i priključka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vodovoda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kanalizacije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određuju kao i za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slove za projektovanje, zavise od namene i površine objekta ali se mogu proceniti za oba projekta na nivou cca 10 € /m² bruto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površine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Naknada za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GGZ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ugovara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 direkcijom za građevinsko zemljište lokalne samouprave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naknadu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uređenje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opremanje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zemljišta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uređenje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magistralne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primarne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sekundarne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komunalne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infrastrukture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Naknada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odnosu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površinu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Postoje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azni modaliteti plaćanja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popust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od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30%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plaća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odmah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do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tehničkog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prijema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potpisan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ugovor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hipoteka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3" descr="Doprinos_naknada-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6809" y="808075"/>
            <a:ext cx="9760689" cy="523121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4" descr="Doprinos_naknada-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61237" y="1190847"/>
            <a:ext cx="9633098" cy="439124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196" y="127591"/>
            <a:ext cx="821896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TROŠKOVI GRAĐE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NJA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Razlikujemo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dve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Direktne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izvođenju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Indirektne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prateće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obuhvaćeni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izvođačem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b="1" dirty="0" smtClean="0">
                <a:latin typeface="Arial" pitchFamily="34" charset="0"/>
                <a:cs typeface="Arial" pitchFamily="34" charset="0"/>
              </a:rPr>
              <a:t>Tradicionalna podela radova na izvođenju objekta</a:t>
            </a:r>
            <a:r>
              <a:rPr lang="sr-Latn-RS" sz="2000" b="1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Građevinski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Zemljani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Betonski i armiranobetonski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Armirački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Zidarski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Izolaterski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Tesarski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Izrada i montaža čeličnih konstrukcija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Krovopokrivački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Građevinsko zanatski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Fasaderski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74158" y="566626"/>
            <a:ext cx="10551928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0998" y="1169582"/>
            <a:ext cx="517805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Gipsarski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Spoljna stolarija i bravarija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Stolarski radovi - unutrašnja stolarija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Bravarski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Limarski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Keramičarski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Teracerski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Parketarski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Molersko-farbarski radovi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Tradicionalna podela radova na izvođenju 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17536" y="1162493"/>
            <a:ext cx="573094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Izrada završnih i industrijskih podova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Staklorezački radovi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Razni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građevinsko-zanatski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Završni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Instalaterski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Instalacije ViK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Elektroenergetske instalacije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Telekomunikacione i signalne instalacije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Mašinske instalacije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Gasne instalacije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5666" y="1307805"/>
            <a:ext cx="821896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Gasne instalacije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ugradnja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liftova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pokretnih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Modifikovana podela radova na izvođenju objekta - bolje odgovara tehnologiji i dinamici građenja, preciznije definiše ugovaranje i praćenje finansijskog toka gradnje, kontroliše primenu faktora režije, manje varira u procentima ušešća u ukupnoj ceni objekta.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5666" y="765545"/>
            <a:ext cx="821896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Pripremni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(radovi formiranja gradilišta, rušenja i uređenja terena, obezbeđenja iskopa i zaštite susednih objekata, formiranje gradilišnih priključaka)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Građevinski i drugi radovi do formiranja konstrukcije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(zemljani radovi, betonski, armiranobetonski, zidarski radovi, sa ili bez delimičnih radova malterisanja i košuljica, izrada i montaža čeličnih konstrukcija, tesarski, krovopo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kriva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čki i  delimični izolaterski radovi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neophodni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instalaterski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fazi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izrada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spoljne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5666" y="765545"/>
            <a:ext cx="821896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Građevinsko-zanatski radovi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od formiranja konstrukcije do nivoa dizajna i opreme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(delimični zidarski i izolaterski radovi, podopolagački, gipsarski, bravarski, keramičarski, stolarski radovi, fasaderski radovi, fas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dna stolarija, molerski i molersko farbarski radovi... radovi završnog čišćenja objekta... sve do nivoa dizajna)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Instalaterski radovi u okviru objekta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(elektroenergetske instalacije, telekomunikacione i signalne instalacije, liftovi i pokretne trake, vodovod i kanalizacija, mašinske instalacije, instalacije grejanja, gasne instalacije)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sr-Latn-RS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72262" y="364607"/>
            <a:ext cx="10798250" cy="5419505"/>
          </a:xfrm>
        </p:spPr>
        <p:txBody>
          <a:bodyPr/>
          <a:lstStyle/>
          <a:p>
            <a:endParaRPr lang="sr-Latn-RS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GRAĐEVINSKI PROJEKAT </a:t>
            </a:r>
            <a:endParaRPr lang="sr-Latn-R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tačnije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reći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čini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skup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crteža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proračun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npr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statičkih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hidrauličkih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dr.),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organizacije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gradilišta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cenovnika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predračuna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tehničk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opisa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tehničkih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opštih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uslova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detalja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predstavljen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/ili postojeći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dograditi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adaptirati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rekonstriusati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služi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dobijanje dozvola 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izvođenje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pojedinih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urbanističkih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parametara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izvedenog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stanja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zadatkom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potpisan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investitora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zakonom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pravilnicima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odlukama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standardima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važećoj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proceduri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međusbno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usglašen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svojim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6931" y="1509823"/>
            <a:ext cx="82189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Spoljno uređenje, ograda i hortikultura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(svi radovi na uređenju placa, prilazni putevi i saobraćajnice, parking mesta kao i svi građevinski i zanatski radovi na konstrukcijama koje nisu deo osnovne konstrukcije objekta,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ulazna stepeništa,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ograde, trotoari...)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7443" y="839972"/>
            <a:ext cx="821896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DIREKTNI T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ROŠKOVI GRAĐE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NJA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direktnih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određuje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postupkom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kalkulacije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količinama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kakve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date u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tenderskom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Postupak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kalkulacije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teče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sledećim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definisana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osnovna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kalkulisanja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tehničke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dokumentacije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proračunate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količine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količine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svrstane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tehnološki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logičnom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redosledu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7443" y="903768"/>
            <a:ext cx="962246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postavljaju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sledeći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zahtevi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–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tačnost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proračuna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–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kvalitetan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precizan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sagledati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projektu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količina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prepoznati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–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sagledavanje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ukupnih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izgradnji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–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logičan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raspored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pozicijama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000" dirty="0" smtClean="0">
                <a:latin typeface="Arial" pitchFamily="34" charset="0"/>
                <a:cs typeface="Arial" pitchFamily="34" charset="0"/>
              </a:rPr>
              <a:t>Normativ je vreme potrebno kvalifikovanom (obučenom) radniku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definisanoj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grupi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radnika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, odgovarajuće struke, da po određenom postupku i redosledu radnih operacija, određenom vrstom materijala, određenim alatima i mašinama, u normalnim uslovima okruženja, uz normalno zalaganje i zamor izvrši tačno određen posao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jediničnu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date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Standardi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utroške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materijala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jediničnu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date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Resursi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garđevinarstvu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materijali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322" y="1020726"/>
            <a:ext cx="82189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resursa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Srbiji ne postoji institucija koja prati i sistematizuje cene resursa u građevinarstvu.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Postojao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pokušaj na nivou Ministarstva građevina 1999. godine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Vrlo je nezahvalno davati neke cene resursa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Cene se razlikuju od objekta do objekta i od sezone do sezone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kreću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oko 15-30-50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€/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dan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režija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– neretko i više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/>
              <a:t> </a:t>
            </a: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361507"/>
            <a:ext cx="10434970" cy="5433237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056" y="467833"/>
            <a:ext cx="821896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materijala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određuje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tržište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analize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postoje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tržišni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parametri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ormativi i standardi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odrede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resurse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jediničnu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orma časovi radnika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predstavljaju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broj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sati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jednog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grupe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različitog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stepena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kvalifikacije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izradu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jedinice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mere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Norma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časovi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množe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režijskim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faktorom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kompanije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bi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dobila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realna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režijski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predstavljeni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trošak materijala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definiše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utrošak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pomoćnih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materijala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izradu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jedinice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mere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Normiranje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utrošak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vremena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spisak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izradu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jedinice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7685" y="180754"/>
            <a:ext cx="821896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aktor režije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uvećava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bruto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časa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obuhvata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kompanijsk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troškov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tehničko i drugo osoblje na gradilištu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troškov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ishrane i smeštaja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amortizacija sitnog alata i opreme radnika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rizik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kompanije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zarad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kompanije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pretpostaviti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minimum 2,5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često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režijski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predstavljeni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snage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č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rada mašine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računa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se,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sa i bez rukovaoca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čemu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relane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potrošnje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goriva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maziva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obaveznih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periodičnih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servisiranja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uračunati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amortizaciju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same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njenih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vitalnih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delova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jednokratne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transporta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eventualne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montaže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demontaže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mašine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6054" y="478464"/>
            <a:ext cx="853794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Postupak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normiranja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pretpostavlja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potpuno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odgovara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utvrđenoj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standard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tačno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kakva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data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slučaj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slučaju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odstupa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propisane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sadržana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normativima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uraditi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analizu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problemi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primeni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postoje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Razne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interne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velikih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firmi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pokušaji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formiranja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istih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retko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davali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primenjive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rezultate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Predračun 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pisani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dokument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čine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pozicije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opisi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svih radova,  jedinične mere, količine,  jediničn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cen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(formiran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postupkom kalkulacije), ukupne cene po pozicijama, zbirovi i međuzbirovi po vrstama radova i ukupno.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Predračun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rikazuje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PDV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r>
              <a:rPr lang="en-US" dirty="0" smtClean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6054" y="1041990"/>
            <a:ext cx="853794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Usaglašeni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predmer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njegova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najčešće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predstavljaju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osnovne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parametre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Predračunska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direktnih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Pravilnu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računicu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ugovaranje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remete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jedinici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mere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praksa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naknadnih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javljaju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usled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nedostataka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projektu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nedovoljno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dobrog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tenderskog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postupka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nedovoljnog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sagledavanja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želje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izvođača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dobije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nerealno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niskim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...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pojave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pravilu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dovode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brojnih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nesporazuma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relaciji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investitor-izvođač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mogu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znatno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utiču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visinu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000" dirty="0" smtClean="0"/>
              <a:t> </a:t>
            </a:r>
          </a:p>
          <a:p>
            <a:r>
              <a:rPr lang="en-US" dirty="0" smtClean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42258" y="984929"/>
            <a:ext cx="85379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 </a:t>
            </a:r>
          </a:p>
          <a:p>
            <a:r>
              <a:rPr lang="en-US" dirty="0" smtClean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t="9965"/>
          <a:stretch>
            <a:fillRect/>
          </a:stretch>
        </p:blipFill>
        <p:spPr bwMode="auto">
          <a:xfrm>
            <a:off x="946299" y="1403498"/>
            <a:ext cx="7775944" cy="3458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9850" y="979468"/>
            <a:ext cx="98351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Kao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ovaj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proračun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složen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podložan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krupnim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greškama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ukoliko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kvalifikovana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osoba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Najčešći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način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formiranja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građevinarstvu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iskustveni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empirijski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delimično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zasnovan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stvarnom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kalkulisanju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pozicija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ugovaranju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ponuda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izvođača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potpune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metodike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kalkulisanja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dovodi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povećanja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uračunatog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rizika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rezultira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višim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eventualnom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nek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nkurentnošću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tenderu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većinu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slučajeva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okviru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prakse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vas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očekuje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dovoljno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poznajete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osnovne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parametre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njihove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podrumskim i mašinskim prostorijama te prostorijama garaže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prirodno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ventilisane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procenat učešća zanatskih i instalaterskih radova manji je i do 60%.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Kod duboko ukopanih objekata u urbanim zonama koji traže konstruktivnu zaštitu iskopa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cena se povećava za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50..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150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€/m².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 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34040" y="566626"/>
            <a:ext cx="10043337" cy="5568360"/>
          </a:xfrm>
        </p:spPr>
        <p:txBody>
          <a:bodyPr/>
          <a:lstStyle/>
          <a:p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dogovorenim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rokovima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podataka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preduslov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njihovu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100"/>
              </a:spcBef>
              <a:spcAft>
                <a:spcPts val="50"/>
              </a:spcAft>
            </a:pP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spcBef>
                <a:spcPts val="100"/>
              </a:spcBef>
              <a:spcAft>
                <a:spcPts val="50"/>
              </a:spcAft>
            </a:pP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Projektnu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elektronski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pisuju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odgovorni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projektanti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(licencirani inženjeri IKS)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odgovorna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projektanta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Detaljno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tipovi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objašnjeni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prvom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delu predavanja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građevinska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upotrebna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dozvola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procedura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faze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potpisu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odgovorni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licencirani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(IKS)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bude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licencirani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inženjer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Komisija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tehnički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prijem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može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sastavljena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licenciranih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ača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 potpisnik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kontroliše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Treba samo napomenuti da je moguće da objekat može biti pušten u probni rad koji može trajati najviše 1 godinu (najčešće zbog ispitivanja instalacija, provera stabilnosti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bezbednosti ..Član 157 Zakona o pl.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izg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r.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 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9850" y="1297172"/>
            <a:ext cx="9835117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povećavaju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posebne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liftovske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kosntrukcije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konstrukcije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liftova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parkiranje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trafostanice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...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Poslovni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školski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hoteli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bolnice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imaju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nešto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drugačiji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procenat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učešća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stambenih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objekata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uglavnom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povećanjem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procenta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instalaterskih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treba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obračunavati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nivoa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dizajna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opreme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Industrijski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imaju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znatno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povećan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procenat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grub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evinskih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uglavnom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odnosu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zan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tske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Procente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učešća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industrijskim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uopšteno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predvideti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značajno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zavise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namene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097" y="148857"/>
            <a:ext cx="990954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INDIREKTNI T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ROŠKOVI GRAĐE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NJA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NADZOR.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nadzornog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gradilištu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kreću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1-1,5%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direktni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značajne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velike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investicije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do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cca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1500 €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mesečno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nadzor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gradilištu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300-600 €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mesečno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nadzor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gradilište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obilazi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Inženjering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praćenja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ugovora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plaćanja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150-500€ pa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periodičnoj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situaciji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plaćanja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zavisno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veličine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objekata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Geodetski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snimci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kontrole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atesti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priključci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saglasnosti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sr-Latn-RS" sz="2000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erenje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temelja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- 100 € +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taks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CEOP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 gradska , republička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ajmanje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geodetskih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snimaka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gradnje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merenj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repera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tokom gradnje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500  €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.....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Kontrole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priključci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saglasnosti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JKP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sadržani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participaciji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Atesti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materijala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sklopova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ugrađenih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moraju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uračunati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cenu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prikazani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direktan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Gradilišni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priključci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utrošak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energije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Gradilišne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priključke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obračunati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kroz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pripremne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radove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gradilišta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tretirati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direktne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troškove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struja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15 € / m²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mesečno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leti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00 € / m²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mesečno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zimi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izvode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radovi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unutra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voda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-  30 €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mesečno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internet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oko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-  20 €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mesečno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097" y="490369"/>
            <a:ext cx="983511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TROŠKOVI TEHNIČKOG  PRIJEMA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Projekat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izvedenog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(PZI)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skladu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uslovima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ovog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stepena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izmena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mo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proceniti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2 €/m² pa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naviše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Podobnost objekta za upotrebu utvrđuje se tehničkim pregledom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Tehnički pregled objekta vrši se po završetku izgradnje objekta, odnosno svih radova predviđenih građevinskom dozvolom i glavnim projektom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Formira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stručna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komisija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tehnički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prijem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Ukupni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komisije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potrebno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platiti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kreću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nivou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1,5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3€/m² pa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zavisnosti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svega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opreme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geodetski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elaborat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posebnih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delova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50 €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posebnom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geodetski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snima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podzemnih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instalacija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100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150 €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geodetski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snimak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izvedenog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100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150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€</a:t>
            </a: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energetski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pasoš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200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400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€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 zavisi od objekta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5791644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spcAft>
                <a:spcPts val="100"/>
              </a:spcAft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8587" y="394692"/>
            <a:ext cx="99946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RAZNI TROŠKOVI I PROVIZIJE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Iako se ovi troškovi naizgled ne prepoznaju u strukturi troškova, ne treba ih nikako potceniti.</a:t>
            </a:r>
          </a:p>
          <a:p>
            <a:pPr algn="just"/>
            <a:endParaRPr lang="sr-Latn-C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RIZIK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S obzirom da su ugovori u građevinarstvu i sama vrednost građevinskih objekata visoki, rizik predstavljaju bančine garancije, kamate koje prate finansiranje projekta i penali koji su propisani ugovorom za nepoštovanje roka ili za nekvalitetno završen i nezavšen posao.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latin typeface="Arial" pitchFamily="34" charset="0"/>
                <a:cs typeface="Arial" pitchFamily="34" charset="0"/>
              </a:rPr>
              <a:t>Uobičajena je praksa kojom investitor zadržava deo plaćanja (3-5%) na ime garancije da će izvođač ostati u poslu do kraja projekta i izvršiti sve poslove predviđene ugovorom.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Garancija, takođe, zadržava deo plaćanja (3-5%).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VREMENSKO SMICANJE TROŠKOVA I PRIHODA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Za investitora predstavlja vrednost novca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odnos izgubljene dobiti u zarobljenom kapitalu i kamata koje opterećuju projekat u odnosu na ukupnu dobit od investicije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Bitan je i vremenski odnos uloženog i povraćenog novca kroz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avansnu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prodaju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prodaju unapred.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4791" y="393404"/>
            <a:ext cx="95267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Za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izvođača je bitan avans na vrednost ugovora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Po pravilu izvođač zahteva veći avans jer mu to daje finansijsku sigurnost tokom gradnje.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Problemi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nastaju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pri kraju radova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izvođač ostane bez akumulacije a priliv novca je umanjen.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Ovaj problem je utoliko veći ukoliko je veći procenat avansa.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PRIPADAJUĆI POREZI I TAKSE 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latin typeface="Arial" pitchFamily="34" charset="0"/>
                <a:cs typeface="Arial" pitchFamily="34" charset="0"/>
              </a:rPr>
              <a:t>Za investitora predstavlja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značajan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ukupnih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veoma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važno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investicije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kontroliše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svoja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poreska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davanja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našim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uslovima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poreska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davanja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umnogome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zavise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toga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investitor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nas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pravno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fizičko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lice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dažbina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ne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podležu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plaćanju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PDV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-a.</a:t>
            </a:r>
          </a:p>
          <a:p>
            <a:pPr algn="just"/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latin typeface="Arial" pitchFamily="34" charset="0"/>
                <a:cs typeface="Arial" pitchFamily="34" charset="0"/>
              </a:rPr>
              <a:t>PROFIT INVESTITORA 10-15%</a:t>
            </a:r>
            <a:r>
              <a:rPr lang="vi-VN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9101" y="871872"/>
            <a:ext cx="9841318" cy="4072269"/>
          </a:xfrm>
        </p:spPr>
        <p:txBody>
          <a:bodyPr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PROMENA NAMENE </a:t>
            </a:r>
          </a:p>
          <a:p>
            <a:pPr algn="just"/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Promena namene objekta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najčešće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izvo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evinskih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prostorom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različite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delatnosti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namene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Radovi se izvode na osnovu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ešenja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izdaje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lokalna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samouprava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 promeni namene objekta mora se regulisati doprinos za uređivanje građevinskog zemljišta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ukoliko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stambeni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pretvara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poslovni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prostor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pomoćni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stambeni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poslovni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prostor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0486" y="1616148"/>
            <a:ext cx="10515600" cy="5241851"/>
          </a:xfrm>
        </p:spPr>
        <p:txBody>
          <a:bodyPr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RUŠENJE OBJEKTA </a:t>
            </a: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uglavnom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elaborata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ukoliko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obimnije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način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predviđen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projektnom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dokumentacijom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novog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bezbednosnih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razloga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sklon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urušavanju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opasan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zdravlje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bezbednost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ljudi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predstavlja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opasnost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druge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bezbednost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saobraćaja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zbog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nemogućnosti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legalizacije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nalogu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inspekcije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osnovu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Rešenja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rušenju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 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10486" y="1116418"/>
            <a:ext cx="10515600" cy="5741581"/>
          </a:xfrm>
        </p:spPr>
        <p:txBody>
          <a:bodyPr/>
          <a:lstStyle/>
          <a:p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  UVOD U PROCENU TROŠKOVA</a:t>
            </a:r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4.1.	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Opšti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koncepti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vrste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4.2.	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Pravila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izradu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predmera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predračuna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4.3.	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Primena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566626"/>
            <a:ext cx="10434970" cy="6291374"/>
          </a:xfrm>
        </p:spPr>
        <p:txBody>
          <a:bodyPr/>
          <a:lstStyle/>
          <a:p>
            <a:endParaRPr lang="en-US" sz="2400" dirty="0" smtClean="0">
              <a:latin typeface="+mn-lt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sagledavamo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ukupne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aktivnosti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š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kove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tokom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građenja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pregled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fazama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hronološki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isto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vreme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investicioni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predstavl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aju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vrednost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troškovnoj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metodi</a:t>
            </a:r>
            <a:endParaRPr lang="en-U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troškovi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gradnje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koriste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analiza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investicija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poravnanja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procene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nezavršenih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odšetenih</a:t>
            </a:r>
            <a:r>
              <a:rPr lang="sr-Latn-R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zahteva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klejmova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)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poravnanja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...</a:t>
            </a:r>
          </a:p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Postupak je složen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vi-VN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sastavljen od raznih parametara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standardizovani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ujednačeni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zavise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mnogo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faktora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jed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tveni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svaku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nepokretnost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sr-Latn-R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ovaj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metod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potrebna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visoka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stručnost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ž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nja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poznavanje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problema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gradnje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procedure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specifi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nosti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svake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lokacije</a:t>
            </a:r>
            <a:r>
              <a:rPr lang="sr-Latn-R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kako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ne bi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došlo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zabluda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greški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/>
              <a:t> 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91116" y="1499190"/>
            <a:ext cx="10434970" cy="5358809"/>
          </a:xfrm>
        </p:spPr>
        <p:txBody>
          <a:bodyPr/>
          <a:lstStyle/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prvenstveno treba usvojiti površinu koja je merodavna za potrebe obračna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sr-Latn-CS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bruto površina objekta/ neto površina obračunski koeficijent ukoliko ne postoji projekat 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konačni rezultati (vrednosti) se mogu izraziti i po jedinici korisne površine (prodajne)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Izgradnja se tretira do nivoa opreme i dizajna objekta	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Oprema je samo uslovno,,nekretnina" i njenu vrednost treba tretirati odvojeno u proceni vrednosti (troškova)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sr-Latn-C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Dizajn objekta ima vrlo nizak procenat vrednovanja na tržištu nekretnina, vrednosti se mogu kretati u veoma širokim rasponima i ovu vrednost treba tretirati posebno.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/>
              <a:t> 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1257</TotalTime>
  <Words>2656</Words>
  <Application>Microsoft Office PowerPoint</Application>
  <PresentationFormat>Custom</PresentationFormat>
  <Paragraphs>487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Slide 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Milica</dc:creator>
  <cp:lastModifiedBy>user</cp:lastModifiedBy>
  <cp:revision>254</cp:revision>
  <dcterms:created xsi:type="dcterms:W3CDTF">2017-10-13T10:19:34Z</dcterms:created>
  <dcterms:modified xsi:type="dcterms:W3CDTF">2019-03-01T10:46:20Z</dcterms:modified>
</cp:coreProperties>
</file>